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65"/>
  </p:notesMasterIdLst>
  <p:handoutMasterIdLst>
    <p:handoutMasterId r:id="rId66"/>
  </p:handoutMasterIdLst>
  <p:sldIdLst>
    <p:sldId id="425" r:id="rId6"/>
    <p:sldId id="375" r:id="rId7"/>
    <p:sldId id="389" r:id="rId8"/>
    <p:sldId id="400" r:id="rId9"/>
    <p:sldId id="322" r:id="rId10"/>
    <p:sldId id="378" r:id="rId11"/>
    <p:sldId id="377" r:id="rId12"/>
    <p:sldId id="399" r:id="rId13"/>
    <p:sldId id="335" r:id="rId14"/>
    <p:sldId id="353" r:id="rId15"/>
    <p:sldId id="369" r:id="rId16"/>
    <p:sldId id="332" r:id="rId17"/>
    <p:sldId id="465" r:id="rId18"/>
    <p:sldId id="456" r:id="rId19"/>
    <p:sldId id="334" r:id="rId20"/>
    <p:sldId id="336" r:id="rId21"/>
    <p:sldId id="460" r:id="rId22"/>
    <p:sldId id="350" r:id="rId23"/>
    <p:sldId id="429" r:id="rId24"/>
    <p:sldId id="430" r:id="rId25"/>
    <p:sldId id="439" r:id="rId26"/>
    <p:sldId id="440" r:id="rId27"/>
    <p:sldId id="441" r:id="rId28"/>
    <p:sldId id="442" r:id="rId29"/>
    <p:sldId id="443" r:id="rId30"/>
    <p:sldId id="444" r:id="rId31"/>
    <p:sldId id="445" r:id="rId32"/>
    <p:sldId id="455" r:id="rId33"/>
    <p:sldId id="461" r:id="rId34"/>
    <p:sldId id="462" r:id="rId35"/>
    <p:sldId id="470" r:id="rId36"/>
    <p:sldId id="451" r:id="rId37"/>
    <p:sldId id="448" r:id="rId38"/>
    <p:sldId id="426" r:id="rId39"/>
    <p:sldId id="415" r:id="rId40"/>
    <p:sldId id="417" r:id="rId41"/>
    <p:sldId id="423" r:id="rId42"/>
    <p:sldId id="449" r:id="rId43"/>
    <p:sldId id="446" r:id="rId44"/>
    <p:sldId id="418" r:id="rId45"/>
    <p:sldId id="464" r:id="rId46"/>
    <p:sldId id="401" r:id="rId47"/>
    <p:sldId id="283" r:id="rId48"/>
    <p:sldId id="414" r:id="rId49"/>
    <p:sldId id="402" r:id="rId50"/>
    <p:sldId id="467" r:id="rId51"/>
    <p:sldId id="468" r:id="rId52"/>
    <p:sldId id="438" r:id="rId53"/>
    <p:sldId id="403" r:id="rId54"/>
    <p:sldId id="457" r:id="rId55"/>
    <p:sldId id="458" r:id="rId56"/>
    <p:sldId id="469" r:id="rId57"/>
    <p:sldId id="404" r:id="rId58"/>
    <p:sldId id="406" r:id="rId59"/>
    <p:sldId id="424" r:id="rId60"/>
    <p:sldId id="405" r:id="rId61"/>
    <p:sldId id="407" r:id="rId62"/>
    <p:sldId id="466" r:id="rId63"/>
    <p:sldId id="40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93A29A0-5C18-4925-A7C7-8AB4DE889116}">
          <p14:sldIdLst>
            <p14:sldId id="425"/>
            <p14:sldId id="375"/>
            <p14:sldId id="389"/>
          </p14:sldIdLst>
        </p14:section>
        <p14:section name="Pembrolizumab and chemotherapy: Overview and heritage" id="{052D5066-D023-4F76-B583-3D53BC6B195B}">
          <p14:sldIdLst>
            <p14:sldId id="400"/>
            <p14:sldId id="322"/>
            <p14:sldId id="378"/>
            <p14:sldId id="377"/>
          </p14:sldIdLst>
        </p14:section>
        <p14:section name="KEYNOTE-522: Study overview" id="{6740AECD-801B-EE49-B294-B65A348FF426}">
          <p14:sldIdLst>
            <p14:sldId id="399"/>
            <p14:sldId id="335"/>
            <p14:sldId id="353"/>
            <p14:sldId id="369"/>
            <p14:sldId id="332"/>
          </p14:sldIdLst>
        </p14:section>
        <p14:section name="KEYNOTE-522: Results – Efficacy" id="{7C264F75-DFD3-3E48-9C86-82DFA719DDB6}">
          <p14:sldIdLst>
            <p14:sldId id="465"/>
            <p14:sldId id="456"/>
            <p14:sldId id="334"/>
            <p14:sldId id="336"/>
            <p14:sldId id="460"/>
            <p14:sldId id="350"/>
            <p14:sldId id="429"/>
            <p14:sldId id="430"/>
            <p14:sldId id="439"/>
            <p14:sldId id="440"/>
            <p14:sldId id="441"/>
            <p14:sldId id="442"/>
            <p14:sldId id="443"/>
            <p14:sldId id="444"/>
            <p14:sldId id="445"/>
            <p14:sldId id="455"/>
            <p14:sldId id="461"/>
            <p14:sldId id="462"/>
            <p14:sldId id="470"/>
            <p14:sldId id="451"/>
          </p14:sldIdLst>
        </p14:section>
        <p14:section name="KEYNOTE-522: Results – Safety" id="{CAFF21C7-9AE2-47B8-A2BC-B045150E7035}">
          <p14:sldIdLst>
            <p14:sldId id="448"/>
            <p14:sldId id="426"/>
            <p14:sldId id="415"/>
            <p14:sldId id="417"/>
            <p14:sldId id="423"/>
            <p14:sldId id="449"/>
            <p14:sldId id="446"/>
            <p14:sldId id="418"/>
            <p14:sldId id="464"/>
          </p14:sldIdLst>
        </p14:section>
        <p14:section name="Implementing KEYNOTE-522" id="{5C5DEBCD-3463-4F0A-ACC9-5DE510B2F8A1}">
          <p14:sldIdLst>
            <p14:sldId id="401"/>
            <p14:sldId id="283"/>
            <p14:sldId id="414"/>
          </p14:sldIdLst>
        </p14:section>
        <p14:section name="Summary" id="{061298D6-A6E7-4EB8-966C-9E51958041D4}">
          <p14:sldIdLst>
            <p14:sldId id="402"/>
            <p14:sldId id="467"/>
            <p14:sldId id="468"/>
            <p14:sldId id="438"/>
          </p14:sldIdLst>
        </p14:section>
        <p14:section name="Appendix" id="{2EE3103A-E4F8-4221-8659-F8DCCD83BF27}">
          <p14:sldIdLst>
            <p14:sldId id="403"/>
            <p14:sldId id="457"/>
            <p14:sldId id="458"/>
            <p14:sldId id="469"/>
            <p14:sldId id="404"/>
            <p14:sldId id="406"/>
            <p14:sldId id="424"/>
            <p14:sldId id="405"/>
            <p14:sldId id="407"/>
            <p14:sldId id="466"/>
            <p14:sldId id="409"/>
          </p14:sldIdLst>
        </p14:section>
      </p14:sectionLst>
    </p:ext>
    <p:ext uri="{EFAFB233-063F-42B5-8137-9DF3F51BA10A}">
      <p15:sldGuideLst xmlns:p15="http://schemas.microsoft.com/office/powerpoint/2012/main">
        <p15:guide id="1" orient="horz" pos="3203" userDrawn="1">
          <p15:clr>
            <a:srgbClr val="A4A3A4"/>
          </p15:clr>
        </p15:guide>
        <p15:guide id="2" pos="658" userDrawn="1">
          <p15:clr>
            <a:srgbClr val="A4A3A4"/>
          </p15:clr>
        </p15:guide>
        <p15:guide id="3" pos="471" userDrawn="1">
          <p15:clr>
            <a:srgbClr val="A4A3A4"/>
          </p15:clr>
        </p15:guide>
        <p15:guide id="4" orient="horz" pos="799" userDrawn="1">
          <p15:clr>
            <a:srgbClr val="A4A3A4"/>
          </p15:clr>
        </p15:guide>
        <p15:guide id="5" orient="horz" pos="3008" userDrawn="1">
          <p15:clr>
            <a:srgbClr val="A4A3A4"/>
          </p15:clr>
        </p15:guide>
        <p15:guide id="6" userDrawn="1">
          <p15:clr>
            <a:srgbClr val="A4A3A4"/>
          </p15:clr>
        </p15:guide>
        <p15:guide id="7" pos="3940" userDrawn="1">
          <p15:clr>
            <a:srgbClr val="A4A3A4"/>
          </p15:clr>
        </p15:guide>
        <p15:guide id="8" orient="horz" pos="3113" userDrawn="1">
          <p15:clr>
            <a:srgbClr val="A4A3A4"/>
          </p15:clr>
        </p15:guide>
        <p15:guide id="9" orient="horz" pos="1389" userDrawn="1">
          <p15:clr>
            <a:srgbClr val="A4A3A4"/>
          </p15:clr>
        </p15:guide>
        <p15:guide id="10" orient="horz" pos="2772" userDrawn="1">
          <p15:clr>
            <a:srgbClr val="A4A3A4"/>
          </p15:clr>
        </p15:guide>
        <p15:guide id="11" orient="horz" pos="2360" userDrawn="1">
          <p15:clr>
            <a:srgbClr val="A4A3A4"/>
          </p15:clr>
        </p15:guide>
        <p15:guide id="12" pos="3454" userDrawn="1">
          <p15:clr>
            <a:srgbClr val="A4A3A4"/>
          </p15:clr>
        </p15:guide>
        <p15:guide id="13" pos="996" userDrawn="1">
          <p15:clr>
            <a:srgbClr val="A4A3A4"/>
          </p15:clr>
        </p15:guide>
        <p15:guide id="14" pos="6464" userDrawn="1">
          <p15:clr>
            <a:srgbClr val="A4A3A4"/>
          </p15:clr>
        </p15:guide>
        <p15:guide id="15" pos="2865" userDrawn="1">
          <p15:clr>
            <a:srgbClr val="A4A3A4"/>
          </p15:clr>
        </p15:guide>
        <p15:guide id="16" orient="horz" pos="1172" userDrawn="1">
          <p15:clr>
            <a:srgbClr val="A4A3A4"/>
          </p15:clr>
        </p15:guide>
        <p15:guide id="17" pos="4294" userDrawn="1">
          <p15:clr>
            <a:srgbClr val="A4A3A4"/>
          </p15:clr>
        </p15:guide>
        <p15:guide id="18" pos="3228" userDrawn="1">
          <p15:clr>
            <a:srgbClr val="A4A3A4"/>
          </p15:clr>
        </p15:guide>
        <p15:guide id="19" orient="horz" pos="981" userDrawn="1">
          <p15:clr>
            <a:srgbClr val="A4A3A4"/>
          </p15:clr>
        </p15:guide>
        <p15:guide id="20" pos="2615" userDrawn="1">
          <p15:clr>
            <a:srgbClr val="A4A3A4"/>
          </p15:clr>
        </p15:guide>
        <p15:guide id="21" pos="2048" userDrawn="1">
          <p15:clr>
            <a:srgbClr val="A4A3A4"/>
          </p15:clr>
        </p15:guide>
        <p15:guide id="22" pos="1685" userDrawn="1">
          <p15:clr>
            <a:srgbClr val="A4A3A4"/>
          </p15:clr>
        </p15:guide>
        <p15:guide id="23" pos="1300" userDrawn="1">
          <p15:clr>
            <a:srgbClr val="A4A3A4"/>
          </p15:clr>
        </p15:guide>
        <p15:guide id="24" pos="15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A1C815-ED2C-35AE-1D2F-D3EF3E6EA5EC}" name="Jessica Smedley" initials="JS" userId="S::JessicaSmedley@openhealthgroup.com::5c292d7b-68f1-4dbb-a649-8b571bc78be5" providerId="AD"/>
  <p188:author id="{10375617-7A4A-53DF-1902-2BB05D8CA74E}" name="Egli Mavromoustaki" initials="EM" userId="S::EgliMavromoustaki@openhealthgroup.com::03180a8d-1707-4906-979a-e24201116b38" providerId="AD"/>
  <p188:author id="{DA242627-B609-D150-9C73-B3707A055743}" name="Barham, Manpreet" initials="BM" userId="S::barhamm@merck.com::4004b70a-28a4-4514-912b-11edc449594a" providerId="AD"/>
  <p188:author id="{C17C6F2D-63CA-78A7-0236-C634D0910B3C}" name="Jonathan Miles" initials="JM" userId="S::jonathanmiles@openhealthgroup.com::ee362878-ffea-48ae-8923-64771337fa3c" providerId="AD"/>
  <p188:author id="{F7C64632-4796-38C4-702D-43F9322614C7}" name="Author; AW: Editor" initials="AW" userId="Author; AW: Editor" providerId="None"/>
  <p188:author id="{72EE4742-8B64-3F2F-BDB4-A3ACEDFB260D}" name="OPEN Health" initials="OH" userId="OPEN Health" providerId="None"/>
  <p188:author id="{411E7547-D2EA-39E2-951B-2489729CFB85}" name="Becca Tweedale" initials="BT" userId="S::RebeccaTweedale@openhealthgroup.com::f55388bd-dfe8-476b-80e4-7f8faec3caa8" providerId="AD"/>
  <p188:author id="{D53C824E-F24C-90C6-5CBB-2C5AE162D084}" name="Egli Mavromoustaki" initials="EM" userId="Egli Mavromoustaki" providerId="None"/>
  <p188:author id="{C53A5A53-2AF2-1195-BAD3-AE53E4D2BC38}" name="Anna Fermie" initials="AF" userId="S::AnnaFermie@openhealthgroup.com::8be91f3d-769e-4a21-b6c7-cbbcc159c0ca" providerId="AD"/>
  <p188:author id="{37EECE5A-2C8D-53DC-8851-8FE90B08FCEE}" name="Helen Haywood" initials="HH" userId="S::helenhaywood@openhealthgroup.com::4c1a2199-523d-425a-99c8-97d675fdcfe8" providerId="AD"/>
  <p188:author id="{AD387464-9FE6-C7DF-CAE9-7F0E2BAD7F4E}" name="Dominika Targos" initials="DT" userId="S::dominikatargos@openhealthgroup.com::381833b8-9d71-4a14-93f6-a4ac15b6dcf6" providerId="AD"/>
  <p188:author id="{1F54EF71-F08E-D3DD-B7FB-5A0F84E8ACE1}" name="Lizzie Davison" initials="Writer" userId="Lizzie Davison" providerId="None"/>
  <p188:author id="{36F3D777-9B90-0A85-9DD9-ECAE6EBBDB40}" name="Stephanie Paone" initials="SP" userId="S::StephaniePaone@openhealthgroup.com::6c5b3d99-578c-422d-b957-5bf693582bdf" providerId="AD"/>
  <p188:author id="{65BBFB7E-9090-7AC0-1C61-420B0032B74E}" name="Alicia Lledo Lara" initials="AL" userId="S::AliciaLledoLara@openhealthgroup.com::a84145d5-2442-46a2-b3aa-4f4fb39aed3f" providerId="AD"/>
  <p188:author id="{7C721E87-EAAA-CB17-A5D6-528253DD6B62}" name="Jonathan Miles" initials="JM" userId="S::JonathanMiles@openhealthgroup.com::ee362878-ffea-48ae-8923-64771337fa3c" providerId="AD"/>
  <p188:author id="{3FFCEC97-8C2C-9825-7F18-7640AD8464D3}" name="Jessie Ngo" initials="JN" userId="S::JessieNgo@openhealthgroup.com::4cec2466-a8b3-4ffd-811f-34b1a12a7b42" providerId="AD"/>
  <p188:author id="{F44B459C-F6DA-E7F6-4008-78BA25884109}" name="Pitchforth, Hannah" initials="PH" userId="S::pitchfoh@merck.com::8105c5f3-7fa5-4566-944e-0514ab52b8be" providerId="AD"/>
  <p188:author id="{D996369D-8F7D-F799-4A74-30DA07868A88}" name="Faye Saville" initials="FS" userId="S::FayeSaville@openhealthgroup.com::8e7ae9b9-6585-477b-a538-778b53fe9680" providerId="AD"/>
  <p188:author id="{D69542AA-2170-8B33-9823-D9A23FFE50EA}" name="Maddy Pope" initials="MP" userId="Maddy Pope" providerId="None"/>
  <p188:author id="{E408DCAD-0539-77ED-5663-9444FEECBCE9}" name="Dan Wright" initials="DW" userId="S::DanWright@OpenHealthGroup.com::b5a4f7fa-df27-4a2b-8102-3a7c3814b9e4" providerId="AD"/>
  <p188:author id="{428355B0-0584-DAE4-728E-540ED26D1C33}" name="OPEN Heaalth" initials="OH" userId="OPEN Heaalth" providerId="None"/>
  <p188:author id="{B091F6BC-DE10-AE7F-11BD-6E9FCABC910C}" name="Derek Leske" initials="DL" userId="S::DerekLeske@openhealthgroup.com::4ac5fb49-aac4-4382-8cfb-c0e68a180b01" providerId="AD"/>
  <p188:author id="{70DAE7CA-A6B7-49FD-28B9-F89ACD75A341}" name="Dan Wright" initials="DW" userId="S::danwright@openhealthgroup.com::b5a4f7fa-df27-4a2b-8102-3a7c3814b9e4" providerId="AD"/>
  <p188:author id="{928804D8-36E5-0E80-F810-B5D1DF24D197}" name="Lindsay King" initials="LK" userId="S::LindsayKing@openhealthgroup.com::eec88be3-d048-42ba-8dd1-2de96e43a7a8" providerId="AD"/>
  <p188:author id="{AE952EE1-A2D1-5AD8-3FB6-C812D767D381}" name="Grace Pidwill" initials="GP" userId="S::GracePidwill@openhealthgroup.com::b37a6000-f575-40ba-ac37-9c740080bb89" providerId="AD"/>
  <p188:author id="{FA8594F7-346D-5CB6-0672-09D4EB6286DE}" name="Helen Haywood" initials="HH" userId="S::HelenHaywood@openhealthgroup.com::4c1a2199-523d-425a-99c8-97d675fdcf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rek Leske" initials="DL" lastIdx="96" clrIdx="0">
    <p:extLst>
      <p:ext uri="{19B8F6BF-5375-455C-9EA6-DF929625EA0E}">
        <p15:presenceInfo xmlns:p15="http://schemas.microsoft.com/office/powerpoint/2012/main" userId="S::DerekLeske@openhealthgroup.com::4ac5fb49-aac4-4382-8cfb-c0e68a180b01" providerId="AD"/>
      </p:ext>
    </p:extLst>
  </p:cmAuthor>
  <p:cmAuthor id="2" name="Dan Wright" initials="DW" lastIdx="356" clrIdx="1">
    <p:extLst>
      <p:ext uri="{19B8F6BF-5375-455C-9EA6-DF929625EA0E}">
        <p15:presenceInfo xmlns:p15="http://schemas.microsoft.com/office/powerpoint/2012/main" userId="S::DanWright@OpenHealthGroup.com::b5a4f7fa-df27-4a2b-8102-3a7c3814b9e4" providerId="AD"/>
      </p:ext>
    </p:extLst>
  </p:cmAuthor>
  <p:cmAuthor id="3" name="Tom Murray" initials="TM" lastIdx="92" clrIdx="2">
    <p:extLst>
      <p:ext uri="{19B8F6BF-5375-455C-9EA6-DF929625EA0E}">
        <p15:presenceInfo xmlns:p15="http://schemas.microsoft.com/office/powerpoint/2012/main" userId="S::TomMurray@OpenHealthGroup.com::7791f426-b97d-4504-b901-fa1cecb8f050" providerId="AD"/>
      </p:ext>
    </p:extLst>
  </p:cmAuthor>
  <p:cmAuthor id="4" name="Joslin, Bethany" initials="JB" lastIdx="204" clrIdx="3">
    <p:extLst>
      <p:ext uri="{19B8F6BF-5375-455C-9EA6-DF929625EA0E}">
        <p15:presenceInfo xmlns:p15="http://schemas.microsoft.com/office/powerpoint/2012/main" userId="S::joslinbe@merck.com::ab7a28d0-2b09-4db9-a298-b97bb4d08fa9" providerId="AD"/>
      </p:ext>
    </p:extLst>
  </p:cmAuthor>
  <p:cmAuthor id="5" name="Anna Hallett" initials="AH" lastIdx="9" clrIdx="4">
    <p:extLst>
      <p:ext uri="{19B8F6BF-5375-455C-9EA6-DF929625EA0E}">
        <p15:presenceInfo xmlns:p15="http://schemas.microsoft.com/office/powerpoint/2012/main" userId="S::AnnaHallett@openhealthgroup.com::7ee486e0-6e6c-4066-b8f1-09a133766b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6D4"/>
    <a:srgbClr val="68BF45"/>
    <a:srgbClr val="00877B"/>
    <a:srgbClr val="A6A6A6"/>
    <a:srgbClr val="2E3D4D"/>
    <a:srgbClr val="F0FAFB"/>
    <a:srgbClr val="E1F4F6"/>
    <a:srgbClr val="44546A"/>
    <a:srgbClr val="EAF7F6"/>
    <a:srgbClr val="DCB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68"/>
      </p:cViewPr>
      <p:guideLst>
        <p:guide orient="horz" pos="3203"/>
        <p:guide pos="658"/>
        <p:guide pos="471"/>
        <p:guide orient="horz" pos="799"/>
        <p:guide orient="horz" pos="3008"/>
        <p:guide/>
        <p:guide pos="3940"/>
        <p:guide orient="horz" pos="3113"/>
        <p:guide orient="horz" pos="1389"/>
        <p:guide orient="horz" pos="2772"/>
        <p:guide orient="horz" pos="2360"/>
        <p:guide pos="3454"/>
        <p:guide pos="996"/>
        <p:guide pos="6464"/>
        <p:guide pos="2865"/>
        <p:guide orient="horz" pos="1172"/>
        <p:guide pos="4294"/>
        <p:guide pos="3228"/>
        <p:guide orient="horz" pos="981"/>
        <p:guide pos="2615"/>
        <p:guide pos="2048"/>
        <p:guide pos="1685"/>
        <p:guide pos="1300"/>
        <p:guide pos="154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perly, Schems" userId="da49e483-479a-4581-9615-27a458401791" providerId="ADAL" clId="{53C21462-D45D-4323-ACFC-8CC2230EC76F}"/>
    <pc:docChg chg="modSld">
      <pc:chgData name="Koperly, Schems" userId="da49e483-479a-4581-9615-27a458401791" providerId="ADAL" clId="{53C21462-D45D-4323-ACFC-8CC2230EC76F}" dt="2025-10-15T16:03:11" v="0" actId="2164"/>
      <pc:docMkLst>
        <pc:docMk/>
      </pc:docMkLst>
      <pc:sldChg chg="modSp mod">
        <pc:chgData name="Koperly, Schems" userId="da49e483-479a-4581-9615-27a458401791" providerId="ADAL" clId="{53C21462-D45D-4323-ACFC-8CC2230EC76F}" dt="2025-10-15T16:03:11" v="0" actId="2164"/>
        <pc:sldMkLst>
          <pc:docMk/>
          <pc:sldMk cId="587167047" sldId="332"/>
        </pc:sldMkLst>
        <pc:graphicFrameChg chg="modGraphic">
          <ac:chgData name="Koperly, Schems" userId="da49e483-479a-4581-9615-27a458401791" providerId="ADAL" clId="{53C21462-D45D-4323-ACFC-8CC2230EC76F}" dt="2025-10-15T16:03:11" v="0" actId="2164"/>
          <ac:graphicFrameMkLst>
            <pc:docMk/>
            <pc:sldMk cId="587167047" sldId="332"/>
            <ac:graphicFrameMk id="34" creationId="{6A1832BF-E704-45EA-9D51-740A1B17BC8E}"/>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400" b="1" i="0" u="none" strike="noStrike" kern="1200" spc="0" baseline="0">
                <a:solidFill>
                  <a:schemeClr val="tx1">
                    <a:lumMod val="65000"/>
                    <a:lumOff val="35000"/>
                  </a:schemeClr>
                </a:solidFill>
                <a:latin typeface="Univers" panose="020B0503020202020204" pitchFamily="34" charset="0"/>
                <a:ea typeface="+mn-ea"/>
                <a:cs typeface="+mn-cs"/>
              </a:defRPr>
            </a:pPr>
            <a:r>
              <a:rPr lang="en-GB" sz="1400" b="1"/>
              <a:t>Stratified treatment difference</a:t>
            </a:r>
            <a:r>
              <a:rPr lang="en-GB" sz="1400" b="1" baseline="0"/>
              <a:t> </a:t>
            </a:r>
            <a:br>
              <a:rPr lang="en-GB" sz="1400" b="1" baseline="0"/>
            </a:br>
            <a:r>
              <a:rPr lang="en-GB" sz="1400" b="1"/>
              <a:t>13.6% (95% CI, 5.4–21.8)</a:t>
            </a:r>
          </a:p>
          <a:p>
            <a:pPr>
              <a:defRPr lang="en-GB" sz="1400" b="1"/>
            </a:pPr>
            <a:r>
              <a:rPr lang="en-GB" sz="1400" b="1"/>
              <a:t>p&lt;0.001</a:t>
            </a:r>
          </a:p>
        </c:rich>
      </c:tx>
      <c:layout>
        <c:manualLayout>
          <c:xMode val="edge"/>
          <c:yMode val="edge"/>
          <c:x val="0.22041001725247295"/>
          <c:y val="7.0971133179057438E-3"/>
        </c:manualLayout>
      </c:layout>
      <c:overlay val="0"/>
      <c:spPr>
        <a:noFill/>
        <a:ln>
          <a:noFill/>
        </a:ln>
        <a:effectLst/>
      </c:spPr>
      <c:txPr>
        <a:bodyPr rot="0" spcFirstLastPara="1" vertOverflow="ellipsis" vert="horz" wrap="square" anchor="ctr" anchorCtr="1"/>
        <a:lstStyle/>
        <a:p>
          <a:pPr>
            <a:defRPr lang="en-GB" sz="1400" b="1" i="0" u="none" strike="noStrike" kern="1200" spc="0" baseline="0">
              <a:solidFill>
                <a:schemeClr val="tx1">
                  <a:lumMod val="65000"/>
                  <a:lumOff val="35000"/>
                </a:schemeClr>
              </a:solidFill>
              <a:latin typeface="Univers" panose="020B0503020202020204" pitchFamily="34" charset="0"/>
              <a:ea typeface="+mn-ea"/>
              <a:cs typeface="+mn-cs"/>
            </a:defRPr>
          </a:pPr>
          <a:endParaRPr lang="en-US"/>
        </a:p>
      </c:txPr>
    </c:title>
    <c:autoTitleDeleted val="0"/>
    <c:plotArea>
      <c:layout>
        <c:manualLayout>
          <c:layoutTarget val="inner"/>
          <c:xMode val="edge"/>
          <c:yMode val="edge"/>
          <c:x val="7.9535869323890007E-2"/>
          <c:y val="3.6037187235540377E-2"/>
          <c:w val="0.94583058562992128"/>
          <c:h val="0.76748654235442038"/>
        </c:manualLayout>
      </c:layout>
      <c:barChart>
        <c:barDir val="col"/>
        <c:grouping val="clustered"/>
        <c:varyColors val="0"/>
        <c:ser>
          <c:idx val="0"/>
          <c:order val="0"/>
          <c:tx>
            <c:strRef>
              <c:f>Sheet1!$B$1</c:f>
              <c:strCache>
                <c:ptCount val="1"/>
                <c:pt idx="0">
                  <c:v>KEYTRUDA + chemotherapy</c:v>
                </c:pt>
              </c:strCache>
            </c:strRef>
          </c:tx>
          <c:spPr>
            <a:solidFill>
              <a:srgbClr val="6CC648"/>
            </a:solidFill>
            <a:ln>
              <a:noFill/>
            </a:ln>
            <a:effectLst/>
          </c:spPr>
          <c:invertIfNegative val="0"/>
          <c:errBars>
            <c:errBarType val="both"/>
            <c:errValType val="cust"/>
            <c:noEndCap val="0"/>
            <c:plus>
              <c:numLit>
                <c:formatCode>General</c:formatCode>
                <c:ptCount val="1"/>
                <c:pt idx="0">
                  <c:v>3.6</c:v>
                </c:pt>
              </c:numLit>
            </c:plus>
            <c:minus>
              <c:numLit>
                <c:formatCode>General</c:formatCode>
                <c:ptCount val="1"/>
                <c:pt idx="0">
                  <c:v>3.8</c:v>
                </c:pt>
              </c:numLit>
            </c:minus>
            <c:spPr>
              <a:noFill/>
              <a:ln w="19050" cap="flat" cmpd="sng" algn="ctr">
                <a:solidFill>
                  <a:schemeClr val="tx1">
                    <a:lumMod val="65000"/>
                    <a:lumOff val="35000"/>
                  </a:schemeClr>
                </a:solidFill>
                <a:round/>
              </a:ln>
              <a:effectLst/>
            </c:spPr>
          </c:errBars>
          <c:cat>
            <c:numRef>
              <c:f>Sheet1!$A$2</c:f>
              <c:numCache>
                <c:formatCode>General</c:formatCode>
                <c:ptCount val="1"/>
              </c:numCache>
            </c:numRef>
          </c:cat>
          <c:val>
            <c:numRef>
              <c:f>Sheet1!$B$2</c:f>
              <c:numCache>
                <c:formatCode>General</c:formatCode>
                <c:ptCount val="1"/>
                <c:pt idx="0">
                  <c:v>64.8</c:v>
                </c:pt>
              </c:numCache>
            </c:numRef>
          </c:val>
          <c:extLst>
            <c:ext xmlns:c16="http://schemas.microsoft.com/office/drawing/2014/chart" uri="{C3380CC4-5D6E-409C-BE32-E72D297353CC}">
              <c16:uniqueId val="{00000000-6B69-48D5-9103-BD35F6FC2654}"/>
            </c:ext>
          </c:extLst>
        </c:ser>
        <c:ser>
          <c:idx val="1"/>
          <c:order val="1"/>
          <c:tx>
            <c:strRef>
              <c:f>Sheet1!$C$1</c:f>
              <c:strCache>
                <c:ptCount val="1"/>
                <c:pt idx="0">
                  <c:v>Placebo + chemotherapy</c:v>
                </c:pt>
              </c:strCache>
            </c:strRef>
          </c:tx>
          <c:spPr>
            <a:solidFill>
              <a:schemeClr val="bg1">
                <a:lumMod val="50000"/>
              </a:schemeClr>
            </a:solidFill>
            <a:ln>
              <a:noFill/>
            </a:ln>
            <a:effectLst/>
          </c:spPr>
          <c:invertIfNegative val="0"/>
          <c:errBars>
            <c:errBarType val="both"/>
            <c:errValType val="cust"/>
            <c:noEndCap val="0"/>
            <c:plus>
              <c:numLit>
                <c:formatCode>General</c:formatCode>
                <c:ptCount val="1"/>
                <c:pt idx="0">
                  <c:v>5.4</c:v>
                </c:pt>
              </c:numLit>
            </c:plus>
            <c:minus>
              <c:numLit>
                <c:formatCode>General</c:formatCode>
                <c:ptCount val="1"/>
                <c:pt idx="0">
                  <c:v>4.5999999999999996</c:v>
                </c:pt>
              </c:numLit>
            </c:minus>
            <c:spPr>
              <a:noFill/>
              <a:ln w="19050" cap="flat" cmpd="sng" algn="ctr">
                <a:solidFill>
                  <a:schemeClr val="tx1">
                    <a:lumMod val="65000"/>
                    <a:lumOff val="35000"/>
                  </a:schemeClr>
                </a:solidFill>
                <a:round/>
              </a:ln>
              <a:effectLst/>
            </c:spPr>
          </c:errBars>
          <c:cat>
            <c:numRef>
              <c:f>Sheet1!$A$2</c:f>
              <c:numCache>
                <c:formatCode>General</c:formatCode>
                <c:ptCount val="1"/>
              </c:numCache>
            </c:numRef>
          </c:cat>
          <c:val>
            <c:numRef>
              <c:f>Sheet1!$C$2</c:f>
              <c:numCache>
                <c:formatCode>General</c:formatCode>
                <c:ptCount val="1"/>
                <c:pt idx="0">
                  <c:v>51.2</c:v>
                </c:pt>
              </c:numCache>
            </c:numRef>
          </c:val>
          <c:extLst>
            <c:ext xmlns:c16="http://schemas.microsoft.com/office/drawing/2014/chart" uri="{C3380CC4-5D6E-409C-BE32-E72D297353CC}">
              <c16:uniqueId val="{00000001-6B69-48D5-9103-BD35F6FC2654}"/>
            </c:ext>
          </c:extLst>
        </c:ser>
        <c:dLbls>
          <c:showLegendKey val="0"/>
          <c:showVal val="0"/>
          <c:showCatName val="0"/>
          <c:showSerName val="0"/>
          <c:showPercent val="0"/>
          <c:showBubbleSize val="0"/>
        </c:dLbls>
        <c:gapWidth val="70"/>
        <c:overlap val="-27"/>
        <c:axId val="708469184"/>
        <c:axId val="708469512"/>
      </c:barChart>
      <c:catAx>
        <c:axId val="708469184"/>
        <c:scaling>
          <c:orientation val="minMax"/>
        </c:scaling>
        <c:delete val="0"/>
        <c:axPos val="b"/>
        <c:numFmt formatCode="General" sourceLinked="1"/>
        <c:majorTickMark val="none"/>
        <c:minorTickMark val="none"/>
        <c:tickLblPos val="nextTo"/>
        <c:spPr>
          <a:solidFill>
            <a:schemeClr val="accent3"/>
          </a:solidFill>
          <a:ln w="9525" cap="flat" cmpd="sng" algn="ctr">
            <a:solidFill>
              <a:schemeClr val="accent3"/>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Univers" panose="020B0503020202020204" pitchFamily="34" charset="0"/>
                <a:ea typeface="+mn-ea"/>
                <a:cs typeface="+mn-cs"/>
              </a:defRPr>
            </a:pPr>
            <a:endParaRPr lang="en-US"/>
          </a:p>
        </c:txPr>
        <c:crossAx val="708469512"/>
        <c:crosses val="autoZero"/>
        <c:auto val="1"/>
        <c:lblAlgn val="ctr"/>
        <c:lblOffset val="100"/>
        <c:noMultiLvlLbl val="0"/>
      </c:catAx>
      <c:valAx>
        <c:axId val="708469512"/>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Univers" panose="020B0503020202020204" pitchFamily="34" charset="0"/>
                <a:ea typeface="+mn-ea"/>
                <a:cs typeface="+mn-cs"/>
              </a:defRPr>
            </a:pPr>
            <a:endParaRPr lang="en-US"/>
          </a:p>
        </c:txPr>
        <c:crossAx val="708469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en-GB" sz="1197" b="0" i="0" u="none" strike="noStrike" kern="1200" baseline="0">
                <a:solidFill>
                  <a:schemeClr val="tx1">
                    <a:lumMod val="65000"/>
                    <a:lumOff val="35000"/>
                  </a:schemeClr>
                </a:solidFill>
                <a:latin typeface="Univers" panose="020B0503020202020204" pitchFamily="34" charset="0"/>
                <a:ea typeface="+mn-ea"/>
                <a:cs typeface="+mn-cs"/>
              </a:defRPr>
            </a:pPr>
            <a:endParaRPr lang="en-US"/>
          </a:p>
        </c:txPr>
      </c:legendEntry>
      <c:legendEntry>
        <c:idx val="1"/>
        <c:txPr>
          <a:bodyPr rot="0" spcFirstLastPara="1" vertOverflow="ellipsis" vert="horz" wrap="square" anchor="ctr" anchorCtr="1"/>
          <a:lstStyle/>
          <a:p>
            <a:pPr>
              <a:defRPr lang="en-GB" sz="1197" b="0" i="0" u="none" strike="noStrike" kern="1200" baseline="0">
                <a:solidFill>
                  <a:schemeClr val="tx1">
                    <a:lumMod val="65000"/>
                    <a:lumOff val="35000"/>
                  </a:schemeClr>
                </a:solidFill>
                <a:latin typeface="Univers" panose="020B0503020202020204" pitchFamily="34" charset="0"/>
                <a:ea typeface="+mn-ea"/>
                <a:cs typeface="+mn-cs"/>
              </a:defRPr>
            </a:pPr>
            <a:endParaRPr lang="en-US"/>
          </a:p>
        </c:txPr>
      </c:legendEntry>
      <c:layout>
        <c:manualLayout>
          <c:xMode val="edge"/>
          <c:yMode val="edge"/>
          <c:x val="9.1999609822073E-3"/>
          <c:y val="0.850777370868813"/>
          <c:w val="0.97067997599551548"/>
          <c:h val="0.11355570121747927"/>
        </c:manualLayout>
      </c:layout>
      <c:overlay val="0"/>
      <c:spPr>
        <a:noFill/>
        <a:ln>
          <a:noFill/>
        </a:ln>
        <a:effectLst/>
      </c:spPr>
      <c:txPr>
        <a:bodyPr rot="0" spcFirstLastPara="1" vertOverflow="ellipsis" vert="horz" wrap="square" anchor="ctr" anchorCtr="1"/>
        <a:lstStyle/>
        <a:p>
          <a:pPr>
            <a:defRPr lang="en-GB" sz="1197" b="0" i="0" u="none" strike="noStrike" kern="1200" baseline="0">
              <a:solidFill>
                <a:schemeClr val="tx1">
                  <a:lumMod val="65000"/>
                  <a:lumOff val="35000"/>
                </a:schemeClr>
              </a:solidFill>
              <a:latin typeface="Univers" panose="020B05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Univers" panose="020B0503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400" b="0" i="0" u="none" strike="noStrike" kern="1200" spc="0" baseline="0">
                <a:solidFill>
                  <a:schemeClr val="tx1">
                    <a:lumMod val="65000"/>
                    <a:lumOff val="35000"/>
                  </a:schemeClr>
                </a:solidFill>
                <a:latin typeface="Univers" panose="020B0503020202020204" pitchFamily="34" charset="0"/>
                <a:ea typeface="+mn-ea"/>
                <a:cs typeface="+mn-cs"/>
              </a:defRPr>
            </a:pPr>
            <a:r>
              <a:rPr lang="en-GB" sz="1400" b="1" i="0" baseline="0">
                <a:effectLst/>
                <a:latin typeface="Univers" panose="020B0503020202020204" pitchFamily="34" charset="0"/>
              </a:rPr>
              <a:t>Stratified treatment difference</a:t>
            </a:r>
            <a:br>
              <a:rPr lang="en-GB" sz="1400" b="1" i="0" baseline="0">
                <a:effectLst/>
                <a:latin typeface="Univers" panose="020B0503020202020204" pitchFamily="34" charset="0"/>
              </a:rPr>
            </a:br>
            <a:r>
              <a:rPr lang="en-GB" sz="1400" b="1" i="0" baseline="0">
                <a:effectLst/>
                <a:latin typeface="Univers" panose="020B0503020202020204" pitchFamily="34" charset="0"/>
              </a:rPr>
              <a:t>9.2% (2.8–15.6)</a:t>
            </a:r>
          </a:p>
          <a:p>
            <a:pPr>
              <a:defRPr lang="en-GB" sz="1400">
                <a:latin typeface="Univers" panose="020B0503020202020204" pitchFamily="34" charset="0"/>
              </a:defRPr>
            </a:pPr>
            <a:r>
              <a:rPr lang="en-GB" sz="1400" b="1" i="0" baseline="0">
                <a:effectLst/>
                <a:latin typeface="Univers" panose="020B0503020202020204" pitchFamily="34" charset="0"/>
              </a:rPr>
              <a:t>p=0.00221</a:t>
            </a:r>
            <a:endParaRPr lang="en-GB" sz="1400">
              <a:effectLst/>
              <a:latin typeface="Univers" panose="020B0503020202020204" pitchFamily="34" charset="0"/>
            </a:endParaRPr>
          </a:p>
        </c:rich>
      </c:tx>
      <c:layout>
        <c:manualLayout>
          <c:xMode val="edge"/>
          <c:yMode val="edge"/>
          <c:x val="0.24340426167540677"/>
          <c:y val="7.0971133179057429E-3"/>
        </c:manualLayout>
      </c:layout>
      <c:overlay val="0"/>
      <c:spPr>
        <a:noFill/>
        <a:ln>
          <a:noFill/>
        </a:ln>
        <a:effectLst/>
      </c:spPr>
      <c:txPr>
        <a:bodyPr rot="0" spcFirstLastPara="1" vertOverflow="ellipsis" vert="horz" wrap="square" anchor="ctr" anchorCtr="1"/>
        <a:lstStyle/>
        <a:p>
          <a:pPr>
            <a:defRPr lang="en-GB" sz="1400" b="0" i="0" u="none" strike="noStrike" kern="1200" spc="0" baseline="0">
              <a:solidFill>
                <a:schemeClr val="tx1">
                  <a:lumMod val="65000"/>
                  <a:lumOff val="35000"/>
                </a:schemeClr>
              </a:solidFill>
              <a:latin typeface="Univers" panose="020B0503020202020204" pitchFamily="34" charset="0"/>
              <a:ea typeface="+mn-ea"/>
              <a:cs typeface="+mn-cs"/>
            </a:defRPr>
          </a:pPr>
          <a:endParaRPr lang="en-US"/>
        </a:p>
      </c:txPr>
    </c:title>
    <c:autoTitleDeleted val="0"/>
    <c:plotArea>
      <c:layout>
        <c:manualLayout>
          <c:layoutTarget val="inner"/>
          <c:xMode val="edge"/>
          <c:yMode val="edge"/>
          <c:x val="2.916941437007874E-2"/>
          <c:y val="2.1175872220972433E-2"/>
          <c:w val="0.94583058562992128"/>
          <c:h val="0.76748654235442038"/>
        </c:manualLayout>
      </c:layout>
      <c:barChart>
        <c:barDir val="col"/>
        <c:grouping val="clustered"/>
        <c:varyColors val="0"/>
        <c:ser>
          <c:idx val="0"/>
          <c:order val="0"/>
          <c:tx>
            <c:strRef>
              <c:f>Sheet1!$B$1</c:f>
              <c:strCache>
                <c:ptCount val="1"/>
                <c:pt idx="0">
                  <c:v>KEYTRUDA + chemotherapy</c:v>
                </c:pt>
              </c:strCache>
            </c:strRef>
          </c:tx>
          <c:spPr>
            <a:solidFill>
              <a:srgbClr val="6CC648"/>
            </a:solidFill>
            <a:ln>
              <a:noFill/>
            </a:ln>
            <a:effectLst/>
          </c:spPr>
          <c:invertIfNegative val="0"/>
          <c:errBars>
            <c:errBarType val="both"/>
            <c:errValType val="cust"/>
            <c:noEndCap val="0"/>
            <c:plus>
              <c:numLit>
                <c:formatCode>General</c:formatCode>
                <c:ptCount val="1"/>
                <c:pt idx="0">
                  <c:v>3.6</c:v>
                </c:pt>
              </c:numLit>
            </c:plus>
            <c:minus>
              <c:numLit>
                <c:formatCode>General</c:formatCode>
                <c:ptCount val="1"/>
                <c:pt idx="0">
                  <c:v>3.8</c:v>
                </c:pt>
              </c:numLit>
            </c:minus>
            <c:spPr>
              <a:noFill/>
              <a:ln w="19050" cap="flat" cmpd="sng" algn="ctr">
                <a:solidFill>
                  <a:schemeClr val="tx1">
                    <a:lumMod val="65000"/>
                    <a:lumOff val="35000"/>
                  </a:schemeClr>
                </a:solidFill>
                <a:round/>
              </a:ln>
              <a:effectLst/>
            </c:spPr>
          </c:errBars>
          <c:cat>
            <c:numRef>
              <c:f>Sheet1!$A$2</c:f>
              <c:numCache>
                <c:formatCode>General</c:formatCode>
                <c:ptCount val="1"/>
              </c:numCache>
            </c:numRef>
          </c:cat>
          <c:val>
            <c:numRef>
              <c:f>Sheet1!$B$2</c:f>
              <c:numCache>
                <c:formatCode>General</c:formatCode>
                <c:ptCount val="1"/>
                <c:pt idx="0">
                  <c:v>64</c:v>
                </c:pt>
              </c:numCache>
            </c:numRef>
          </c:val>
          <c:extLst>
            <c:ext xmlns:c16="http://schemas.microsoft.com/office/drawing/2014/chart" uri="{C3380CC4-5D6E-409C-BE32-E72D297353CC}">
              <c16:uniqueId val="{00000000-6B69-48D5-9103-BD35F6FC2654}"/>
            </c:ext>
          </c:extLst>
        </c:ser>
        <c:ser>
          <c:idx val="1"/>
          <c:order val="1"/>
          <c:tx>
            <c:strRef>
              <c:f>Sheet1!$C$1</c:f>
              <c:strCache>
                <c:ptCount val="1"/>
                <c:pt idx="0">
                  <c:v>Placebo + chemotherapy</c:v>
                </c:pt>
              </c:strCache>
            </c:strRef>
          </c:tx>
          <c:spPr>
            <a:solidFill>
              <a:schemeClr val="bg1">
                <a:lumMod val="50000"/>
              </a:schemeClr>
            </a:solidFill>
            <a:ln>
              <a:noFill/>
            </a:ln>
            <a:effectLst/>
          </c:spPr>
          <c:invertIfNegative val="0"/>
          <c:errBars>
            <c:errBarType val="both"/>
            <c:errValType val="cust"/>
            <c:noEndCap val="0"/>
            <c:plus>
              <c:numLit>
                <c:formatCode>General</c:formatCode>
                <c:ptCount val="1"/>
                <c:pt idx="0">
                  <c:v>5.4</c:v>
                </c:pt>
              </c:numLit>
            </c:plus>
            <c:minus>
              <c:numLit>
                <c:formatCode>General</c:formatCode>
                <c:ptCount val="1"/>
                <c:pt idx="0">
                  <c:v>4.5999999999999996</c:v>
                </c:pt>
              </c:numLit>
            </c:minus>
            <c:spPr>
              <a:noFill/>
              <a:ln w="19050" cap="flat" cmpd="sng" algn="ctr">
                <a:solidFill>
                  <a:schemeClr val="tx1">
                    <a:lumMod val="65000"/>
                    <a:lumOff val="35000"/>
                  </a:schemeClr>
                </a:solidFill>
                <a:round/>
              </a:ln>
              <a:effectLst/>
            </c:spPr>
          </c:errBars>
          <c:cat>
            <c:numRef>
              <c:f>Sheet1!$A$2</c:f>
              <c:numCache>
                <c:formatCode>General</c:formatCode>
                <c:ptCount val="1"/>
              </c:numCache>
            </c:numRef>
          </c:cat>
          <c:val>
            <c:numRef>
              <c:f>Sheet1!$C$2</c:f>
              <c:numCache>
                <c:formatCode>General</c:formatCode>
                <c:ptCount val="1"/>
                <c:pt idx="0">
                  <c:v>54.7</c:v>
                </c:pt>
              </c:numCache>
            </c:numRef>
          </c:val>
          <c:extLst>
            <c:ext xmlns:c16="http://schemas.microsoft.com/office/drawing/2014/chart" uri="{C3380CC4-5D6E-409C-BE32-E72D297353CC}">
              <c16:uniqueId val="{00000001-6B69-48D5-9103-BD35F6FC2654}"/>
            </c:ext>
          </c:extLst>
        </c:ser>
        <c:dLbls>
          <c:showLegendKey val="0"/>
          <c:showVal val="0"/>
          <c:showCatName val="0"/>
          <c:showSerName val="0"/>
          <c:showPercent val="0"/>
          <c:showBubbleSize val="0"/>
        </c:dLbls>
        <c:gapWidth val="70"/>
        <c:overlap val="-27"/>
        <c:axId val="708469184"/>
        <c:axId val="708469512"/>
      </c:barChart>
      <c:catAx>
        <c:axId val="708469184"/>
        <c:scaling>
          <c:orientation val="minMax"/>
        </c:scaling>
        <c:delete val="0"/>
        <c:axPos val="b"/>
        <c:numFmt formatCode="General" sourceLinked="1"/>
        <c:majorTickMark val="none"/>
        <c:minorTickMark val="none"/>
        <c:tickLblPos val="nextTo"/>
        <c:spPr>
          <a:solidFill>
            <a:schemeClr val="accent3"/>
          </a:solidFill>
          <a:ln w="9525" cap="flat" cmpd="sng" algn="ctr">
            <a:solidFill>
              <a:schemeClr val="accent3"/>
            </a:solidFill>
            <a:round/>
          </a:ln>
          <a:effectLst/>
        </c:spPr>
        <c:txPr>
          <a:bodyPr rot="-60000000" spcFirstLastPara="1" vertOverflow="ellipsis" vert="horz" wrap="square" anchor="t"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469512"/>
        <c:crosses val="autoZero"/>
        <c:auto val="1"/>
        <c:lblAlgn val="ctr"/>
        <c:lblOffset val="100"/>
        <c:noMultiLvlLbl val="0"/>
      </c:catAx>
      <c:valAx>
        <c:axId val="708469512"/>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Univers" panose="020B0503020202020204" pitchFamily="34" charset="0"/>
                <a:ea typeface="+mn-ea"/>
                <a:cs typeface="+mn-cs"/>
              </a:defRPr>
            </a:pPr>
            <a:endParaRPr lang="en-US"/>
          </a:p>
        </c:txPr>
        <c:crossAx val="708469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en-GB" sz="1100" b="0" i="0" u="none" strike="noStrike" kern="1200" baseline="0">
                <a:solidFill>
                  <a:schemeClr val="tx1">
                    <a:lumMod val="65000"/>
                    <a:lumOff val="35000"/>
                  </a:schemeClr>
                </a:solidFill>
                <a:latin typeface="Univers" panose="020B0503020202020204" pitchFamily="34" charset="0"/>
                <a:ea typeface="+mn-ea"/>
                <a:cs typeface="+mn-cs"/>
              </a:defRPr>
            </a:pPr>
            <a:endParaRPr lang="en-US"/>
          </a:p>
        </c:txPr>
      </c:legendEntry>
      <c:legendEntry>
        <c:idx val="1"/>
        <c:txPr>
          <a:bodyPr rot="0" spcFirstLastPara="1" vertOverflow="ellipsis" vert="horz" wrap="square" anchor="ctr" anchorCtr="1"/>
          <a:lstStyle/>
          <a:p>
            <a:pPr>
              <a:defRPr lang="en-GB" sz="1100" b="0" i="0" u="none" strike="noStrike" kern="1200" baseline="0">
                <a:solidFill>
                  <a:schemeClr val="tx1">
                    <a:lumMod val="65000"/>
                    <a:lumOff val="35000"/>
                  </a:schemeClr>
                </a:solidFill>
                <a:latin typeface="Univers" panose="020B0503020202020204" pitchFamily="34" charset="0"/>
                <a:ea typeface="+mn-ea"/>
                <a:cs typeface="+mn-cs"/>
              </a:defRPr>
            </a:pPr>
            <a:endParaRPr lang="en-US"/>
          </a:p>
        </c:txPr>
      </c:legendEntry>
      <c:layout>
        <c:manualLayout>
          <c:xMode val="edge"/>
          <c:yMode val="edge"/>
          <c:x val="9.1999609822073E-3"/>
          <c:y val="0.850777370868813"/>
          <c:w val="0.97067997599551548"/>
          <c:h val="0.11355570121747927"/>
        </c:manualLayout>
      </c:layout>
      <c:overlay val="0"/>
      <c:spPr>
        <a:noFill/>
        <a:ln>
          <a:noFill/>
        </a:ln>
        <a:effectLst/>
      </c:spPr>
      <c:txPr>
        <a:bodyPr rot="0" spcFirstLastPara="1" vertOverflow="ellipsis" vert="horz" wrap="square" anchor="ctr" anchorCtr="1"/>
        <a:lstStyle/>
        <a:p>
          <a:pPr>
            <a:defRPr lang="en-GB" sz="1197" b="0" i="0" u="none" strike="noStrike" kern="1200" baseline="0">
              <a:solidFill>
                <a:schemeClr val="tx1">
                  <a:lumMod val="65000"/>
                  <a:lumOff val="35000"/>
                </a:schemeClr>
              </a:solidFill>
              <a:latin typeface="Univers" panose="020B05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Sheet1!$B$2</c:f>
              <c:strCache>
                <c:ptCount val="1"/>
                <c:pt idx="0">
                  <c:v>KEYTRUDA + chemotherapy</c:v>
                </c:pt>
              </c:strCache>
            </c:strRef>
          </c:tx>
          <c:spPr>
            <a:solidFill>
              <a:srgbClr val="68BF45"/>
            </a:solidFill>
            <a:ln>
              <a:noFill/>
            </a:ln>
            <a:effectLst/>
          </c:spPr>
          <c:invertIfNegative val="0"/>
          <c:dLbls>
            <c:dLbl>
              <c:idx val="0"/>
              <c:tx>
                <c:rich>
                  <a:bodyPr/>
                  <a:lstStyle/>
                  <a:p>
                    <a:fld id="{CD47EC32-D8DE-4E1F-A49B-95F2C7D953A4}"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089-4229-B2DB-EB47D88E2F2A}"/>
                </c:ext>
              </c:extLst>
            </c:dLbl>
            <c:dLbl>
              <c:idx val="1"/>
              <c:tx>
                <c:rich>
                  <a:bodyPr/>
                  <a:lstStyle/>
                  <a:p>
                    <a:fld id="{5E4795C7-2B65-4C11-991C-2FDD25F55279}"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089-4229-B2DB-EB47D88E2F2A}"/>
                </c:ext>
              </c:extLst>
            </c:dLbl>
            <c:dLbl>
              <c:idx val="2"/>
              <c:tx>
                <c:rich>
                  <a:bodyPr/>
                  <a:lstStyle/>
                  <a:p>
                    <a:fld id="{4BC2C574-50B0-41D0-A26C-CC8B9F8D926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180-471A-A4E5-B736AF0380DE}"/>
                </c:ext>
              </c:extLst>
            </c:dLbl>
            <c:dLbl>
              <c:idx val="3"/>
              <c:tx>
                <c:rich>
                  <a:bodyPr/>
                  <a:lstStyle/>
                  <a:p>
                    <a:fld id="{14900D7E-74D8-451F-A79F-71BEC787934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180-471A-A4E5-B736AF0380DE}"/>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Univers" panose="020B05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CPS &lt;1</c:v>
                </c:pt>
                <c:pt idx="1">
                  <c:v>CPS ≥1</c:v>
                </c:pt>
                <c:pt idx="2">
                  <c:v>CPS ≥10</c:v>
                </c:pt>
                <c:pt idx="3">
                  <c:v>CPS ≥20</c:v>
                </c:pt>
              </c:strCache>
            </c:strRef>
          </c:cat>
          <c:val>
            <c:numRef>
              <c:f>(Sheet1!$C$2,Sheet1!$C$4,Sheet1!$C$6,Sheet1!$C$8)</c:f>
              <c:numCache>
                <c:formatCode>General</c:formatCode>
                <c:ptCount val="4"/>
                <c:pt idx="0">
                  <c:v>45.3</c:v>
                </c:pt>
                <c:pt idx="1">
                  <c:v>68.900000000000006</c:v>
                </c:pt>
                <c:pt idx="2">
                  <c:v>77.900000000000006</c:v>
                </c:pt>
                <c:pt idx="3">
                  <c:v>81.7</c:v>
                </c:pt>
              </c:numCache>
            </c:numRef>
          </c:val>
          <c:extLst>
            <c:ext xmlns:c16="http://schemas.microsoft.com/office/drawing/2014/chart" uri="{C3380CC4-5D6E-409C-BE32-E72D297353CC}">
              <c16:uniqueId val="{00000000-3089-4229-B2DB-EB47D88E2F2A}"/>
            </c:ext>
          </c:extLst>
        </c:ser>
        <c:ser>
          <c:idx val="1"/>
          <c:order val="1"/>
          <c:tx>
            <c:strRef>
              <c:f>Sheet1!$B$3</c:f>
              <c:strCache>
                <c:ptCount val="1"/>
                <c:pt idx="0">
                  <c:v>Placebo + chemotherapy</c:v>
                </c:pt>
              </c:strCache>
            </c:strRef>
          </c:tx>
          <c:spPr>
            <a:solidFill>
              <a:srgbClr val="FFFFFF">
                <a:lumMod val="50000"/>
              </a:srgbClr>
            </a:solidFill>
            <a:ln>
              <a:noFill/>
            </a:ln>
            <a:effectLst/>
          </c:spPr>
          <c:invertIfNegative val="0"/>
          <c:dPt>
            <c:idx val="0"/>
            <c:invertIfNegative val="0"/>
            <c:bubble3D val="0"/>
            <c:extLst>
              <c:ext xmlns:c16="http://schemas.microsoft.com/office/drawing/2014/chart" uri="{C3380CC4-5D6E-409C-BE32-E72D297353CC}">
                <c16:uniqueId val="{00000003-3089-4229-B2DB-EB47D88E2F2A}"/>
              </c:ext>
            </c:extLst>
          </c:dPt>
          <c:dLbls>
            <c:dLbl>
              <c:idx val="0"/>
              <c:tx>
                <c:rich>
                  <a:bodyPr/>
                  <a:lstStyle/>
                  <a:p>
                    <a:fld id="{8000BFA0-7818-48B7-A9FF-D0E50BA6FE23}"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089-4229-B2DB-EB47D88E2F2A}"/>
                </c:ext>
              </c:extLst>
            </c:dLbl>
            <c:dLbl>
              <c:idx val="1"/>
              <c:tx>
                <c:rich>
                  <a:bodyPr/>
                  <a:lstStyle/>
                  <a:p>
                    <a:fld id="{FF0FFF02-D1C4-4F46-8EFB-053519F592B6}"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089-4229-B2DB-EB47D88E2F2A}"/>
                </c:ext>
              </c:extLst>
            </c:dLbl>
            <c:dLbl>
              <c:idx val="2"/>
              <c:tx>
                <c:rich>
                  <a:bodyPr/>
                  <a:lstStyle/>
                  <a:p>
                    <a:fld id="{9539C23A-EBDF-4756-8CD7-0C8D64C8FF8B}"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089-4229-B2DB-EB47D88E2F2A}"/>
                </c:ext>
              </c:extLst>
            </c:dLbl>
            <c:dLbl>
              <c:idx val="3"/>
              <c:tx>
                <c:rich>
                  <a:bodyPr/>
                  <a:lstStyle/>
                  <a:p>
                    <a:fld id="{57933BAB-BC93-4ADD-BF0A-4B126B582A6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180-471A-A4E5-B736AF0380DE}"/>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Univers" panose="020B05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(Sheet1!$C$3,Sheet1!$C$5,Sheet1!$C$7,Sheet1!$C$9)</c:f>
              <c:numCache>
                <c:formatCode>General</c:formatCode>
                <c:ptCount val="4"/>
                <c:pt idx="0">
                  <c:v>30.3</c:v>
                </c:pt>
                <c:pt idx="1">
                  <c:v>54.9</c:v>
                </c:pt>
                <c:pt idx="2">
                  <c:v>59.8</c:v>
                </c:pt>
                <c:pt idx="3">
                  <c:v>62.5</c:v>
                </c:pt>
              </c:numCache>
            </c:numRef>
          </c:val>
          <c:extLst>
            <c:ext xmlns:c16="http://schemas.microsoft.com/office/drawing/2014/chart" uri="{C3380CC4-5D6E-409C-BE32-E72D297353CC}">
              <c16:uniqueId val="{00000001-3089-4229-B2DB-EB47D88E2F2A}"/>
            </c:ext>
          </c:extLst>
        </c:ser>
        <c:dLbls>
          <c:showLegendKey val="0"/>
          <c:showVal val="0"/>
          <c:showCatName val="0"/>
          <c:showSerName val="0"/>
          <c:showPercent val="0"/>
          <c:showBubbleSize val="0"/>
        </c:dLbls>
        <c:gapWidth val="50"/>
        <c:overlap val="-5"/>
        <c:axId val="743127775"/>
        <c:axId val="743128255"/>
      </c:barChart>
      <c:catAx>
        <c:axId val="743127775"/>
        <c:scaling>
          <c:orientation val="minMax"/>
        </c:scaling>
        <c:delete val="0"/>
        <c:axPos val="b"/>
        <c:numFmt formatCode="General" sourceLinked="1"/>
        <c:majorTickMark val="none"/>
        <c:minorTickMark val="none"/>
        <c:tickLblPos val="nextTo"/>
        <c:spPr>
          <a:noFill/>
          <a:ln w="9525" cap="flat" cmpd="sng" algn="ctr">
            <a:solidFill>
              <a:srgbClr val="A5A5A5">
                <a:lumMod val="50000"/>
              </a:srgb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Univers" panose="020B0503020202020204" pitchFamily="34" charset="0"/>
                <a:ea typeface="+mn-ea"/>
                <a:cs typeface="+mn-cs"/>
              </a:defRPr>
            </a:pPr>
            <a:endParaRPr lang="en-US"/>
          </a:p>
        </c:txPr>
        <c:crossAx val="743128255"/>
        <c:crosses val="autoZero"/>
        <c:auto val="1"/>
        <c:lblAlgn val="ctr"/>
        <c:lblOffset val="100"/>
        <c:noMultiLvlLbl val="0"/>
      </c:catAx>
      <c:valAx>
        <c:axId val="743128255"/>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75000"/>
                        <a:lumOff val="25000"/>
                      </a:schemeClr>
                    </a:solidFill>
                    <a:latin typeface="Univers" panose="020B0503020202020204" pitchFamily="34" charset="0"/>
                    <a:ea typeface="+mn-ea"/>
                    <a:cs typeface="+mn-cs"/>
                  </a:defRPr>
                </a:pPr>
                <a:r>
                  <a:rPr lang="en-US"/>
                  <a:t>pCR, % (95% CI)</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75000"/>
                      <a:lumOff val="25000"/>
                    </a:schemeClr>
                  </a:solidFill>
                  <a:latin typeface="Univers" panose="020B0503020202020204" pitchFamily="34" charset="0"/>
                  <a:ea typeface="+mn-ea"/>
                  <a:cs typeface="+mn-cs"/>
                </a:defRPr>
              </a:pPr>
              <a:endParaRPr lang="en-US"/>
            </a:p>
          </c:txPr>
        </c:title>
        <c:numFmt formatCode="General" sourceLinked="1"/>
        <c:majorTickMark val="none"/>
        <c:minorTickMark val="none"/>
        <c:tickLblPos val="nextTo"/>
        <c:spPr>
          <a:noFill/>
          <a:ln>
            <a:solidFill>
              <a:srgbClr val="A5A5A5">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Univers" panose="020B0503020202020204" pitchFamily="34" charset="0"/>
                <a:ea typeface="+mn-ea"/>
                <a:cs typeface="+mn-cs"/>
              </a:defRPr>
            </a:pPr>
            <a:endParaRPr lang="en-US"/>
          </a:p>
        </c:txPr>
        <c:crossAx val="743127775"/>
        <c:crosses val="autoZero"/>
        <c:crossBetween val="between"/>
        <c:min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Univers" panose="020B05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lumMod val="75000"/>
              <a:lumOff val="25000"/>
            </a:schemeClr>
          </a:solidFill>
          <a:latin typeface="Univers" panose="020B0503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0.12085</cdr:x>
      <cdr:y>0.02889</cdr:y>
    </cdr:from>
    <cdr:to>
      <cdr:x>0.12085</cdr:x>
      <cdr:y>0.79802</cdr:y>
    </cdr:to>
    <cdr:cxnSp macro="">
      <cdr:nvCxnSpPr>
        <cdr:cNvPr id="3" name="Straight Connector 2">
          <a:extLst xmlns:a="http://schemas.openxmlformats.org/drawingml/2006/main">
            <a:ext uri="{FF2B5EF4-FFF2-40B4-BE49-F238E27FC236}">
              <a16:creationId xmlns:a16="http://schemas.microsoft.com/office/drawing/2014/main" id="{14BC1D15-FE69-43A3-B472-A43E9EB76620}"/>
            </a:ext>
          </a:extLst>
        </cdr:cNvPr>
        <cdr:cNvCxnSpPr/>
      </cdr:nvCxnSpPr>
      <cdr:spPr>
        <a:xfrm xmlns:a="http://schemas.openxmlformats.org/drawingml/2006/main" flipV="1">
          <a:off x="393958" y="91743"/>
          <a:ext cx="0" cy="2442259"/>
        </a:xfrm>
        <a:prstGeom xmlns:a="http://schemas.openxmlformats.org/drawingml/2006/main" prst="line">
          <a:avLst/>
        </a:prstGeom>
        <a:ln xmlns:a="http://schemas.openxmlformats.org/drawingml/2006/main">
          <a:solidFill>
            <a:schemeClr val="accent3"/>
          </a:solidFill>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0.12085</cdr:x>
      <cdr:y>0.02889</cdr:y>
    </cdr:from>
    <cdr:to>
      <cdr:x>0.12085</cdr:x>
      <cdr:y>0.79802</cdr:y>
    </cdr:to>
    <cdr:cxnSp macro="">
      <cdr:nvCxnSpPr>
        <cdr:cNvPr id="3" name="Straight Connector 2">
          <a:extLst xmlns:a="http://schemas.openxmlformats.org/drawingml/2006/main">
            <a:ext uri="{FF2B5EF4-FFF2-40B4-BE49-F238E27FC236}">
              <a16:creationId xmlns:a16="http://schemas.microsoft.com/office/drawing/2014/main" id="{14BC1D15-FE69-43A3-B472-A43E9EB76620}"/>
            </a:ext>
          </a:extLst>
        </cdr:cNvPr>
        <cdr:cNvCxnSpPr/>
      </cdr:nvCxnSpPr>
      <cdr:spPr>
        <a:xfrm xmlns:a="http://schemas.openxmlformats.org/drawingml/2006/main" flipV="1">
          <a:off x="393958" y="91743"/>
          <a:ext cx="0" cy="2442259"/>
        </a:xfrm>
        <a:prstGeom xmlns:a="http://schemas.openxmlformats.org/drawingml/2006/main" prst="line">
          <a:avLst/>
        </a:prstGeom>
        <a:ln xmlns:a="http://schemas.openxmlformats.org/drawingml/2006/main">
          <a:solidFill>
            <a:schemeClr val="accent3"/>
          </a:solidFill>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903357-D1B6-4740-A124-AC230FD70E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428D5DE-D37F-4E09-9420-DE9C6DA106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A0A996-DE72-4FF5-9FEC-E4108056F9F0}" type="datetimeFigureOut">
              <a:rPr lang="en-GB" smtClean="0"/>
              <a:t>15/10/2025</a:t>
            </a:fld>
            <a:endParaRPr lang="en-GB"/>
          </a:p>
        </p:txBody>
      </p:sp>
      <p:sp>
        <p:nvSpPr>
          <p:cNvPr id="4" name="Footer Placeholder 3">
            <a:extLst>
              <a:ext uri="{FF2B5EF4-FFF2-40B4-BE49-F238E27FC236}">
                <a16:creationId xmlns:a16="http://schemas.microsoft.com/office/drawing/2014/main" id="{A55E46E0-1B20-496E-B036-A65DF6F8D8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97CA9B5-2438-4D4D-A392-234C537A13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12BD3C-0836-4E96-A39F-0B320736943F}" type="slidenum">
              <a:rPr lang="en-GB" smtClean="0"/>
              <a:t>‹#›</a:t>
            </a:fld>
            <a:endParaRPr lang="en-GB"/>
          </a:p>
        </p:txBody>
      </p:sp>
    </p:spTree>
    <p:extLst>
      <p:ext uri="{BB962C8B-B14F-4D97-AF65-F5344CB8AC3E}">
        <p14:creationId xmlns:p14="http://schemas.microsoft.com/office/powerpoint/2010/main" val="2234072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877AE-240C-4030-BE1F-424759A80AB6}" type="datetimeFigureOut">
              <a:rPr lang="en-GB" smtClean="0"/>
              <a:t>15/10/2025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9648F-1CC2-45FD-80CB-4DA8FA63E31E}" type="slidenum">
              <a:rPr lang="en-GB" smtClean="0"/>
              <a:t>‹#›</a:t>
            </a:fld>
            <a:endParaRPr lang="en-GB"/>
          </a:p>
        </p:txBody>
      </p:sp>
    </p:spTree>
    <p:extLst>
      <p:ext uri="{BB962C8B-B14F-4D97-AF65-F5344CB8AC3E}">
        <p14:creationId xmlns:p14="http://schemas.microsoft.com/office/powerpoint/2010/main" val="81925734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1</a:t>
            </a:fld>
            <a:endParaRPr lang="en-GB"/>
          </a:p>
        </p:txBody>
      </p:sp>
    </p:spTree>
    <p:extLst>
      <p:ext uri="{BB962C8B-B14F-4D97-AF65-F5344CB8AC3E}">
        <p14:creationId xmlns:p14="http://schemas.microsoft.com/office/powerpoint/2010/main" val="3381140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10</a:t>
            </a:fld>
            <a:endParaRPr lang="en-GB"/>
          </a:p>
        </p:txBody>
      </p:sp>
    </p:spTree>
    <p:extLst>
      <p:ext uri="{BB962C8B-B14F-4D97-AF65-F5344CB8AC3E}">
        <p14:creationId xmlns:p14="http://schemas.microsoft.com/office/powerpoint/2010/main" val="3665931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11</a:t>
            </a:fld>
            <a:endParaRPr lang="en-GB"/>
          </a:p>
        </p:txBody>
      </p:sp>
    </p:spTree>
    <p:extLst>
      <p:ext uri="{BB962C8B-B14F-4D97-AF65-F5344CB8AC3E}">
        <p14:creationId xmlns:p14="http://schemas.microsoft.com/office/powerpoint/2010/main" val="2650364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12</a:t>
            </a:fld>
            <a:endParaRPr lang="en-GB"/>
          </a:p>
        </p:txBody>
      </p:sp>
    </p:spTree>
    <p:extLst>
      <p:ext uri="{BB962C8B-B14F-4D97-AF65-F5344CB8AC3E}">
        <p14:creationId xmlns:p14="http://schemas.microsoft.com/office/powerpoint/2010/main" val="1373186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13</a:t>
            </a:fld>
            <a:endParaRPr lang="en-GB"/>
          </a:p>
        </p:txBody>
      </p:sp>
    </p:spTree>
    <p:extLst>
      <p:ext uri="{BB962C8B-B14F-4D97-AF65-F5344CB8AC3E}">
        <p14:creationId xmlns:p14="http://schemas.microsoft.com/office/powerpoint/2010/main" val="3364182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8D681-7867-E949-A3D2-41DDE609BE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355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15</a:t>
            </a:fld>
            <a:endParaRPr lang="en-GB"/>
          </a:p>
        </p:txBody>
      </p:sp>
    </p:spTree>
    <p:extLst>
      <p:ext uri="{BB962C8B-B14F-4D97-AF65-F5344CB8AC3E}">
        <p14:creationId xmlns:p14="http://schemas.microsoft.com/office/powerpoint/2010/main" val="1811980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16</a:t>
            </a:fld>
            <a:endParaRPr lang="en-GB"/>
          </a:p>
        </p:txBody>
      </p:sp>
    </p:spTree>
    <p:extLst>
      <p:ext uri="{BB962C8B-B14F-4D97-AF65-F5344CB8AC3E}">
        <p14:creationId xmlns:p14="http://schemas.microsoft.com/office/powerpoint/2010/main" val="3866971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17</a:t>
            </a:fld>
            <a:endParaRPr lang="en-GB"/>
          </a:p>
        </p:txBody>
      </p:sp>
    </p:spTree>
    <p:extLst>
      <p:ext uri="{BB962C8B-B14F-4D97-AF65-F5344CB8AC3E}">
        <p14:creationId xmlns:p14="http://schemas.microsoft.com/office/powerpoint/2010/main" val="3752038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18</a:t>
            </a:fld>
            <a:endParaRPr lang="en-GB"/>
          </a:p>
        </p:txBody>
      </p:sp>
    </p:spTree>
    <p:extLst>
      <p:ext uri="{BB962C8B-B14F-4D97-AF65-F5344CB8AC3E}">
        <p14:creationId xmlns:p14="http://schemas.microsoft.com/office/powerpoint/2010/main" val="2329956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19</a:t>
            </a:fld>
            <a:endParaRPr lang="en-GB"/>
          </a:p>
        </p:txBody>
      </p:sp>
    </p:spTree>
    <p:extLst>
      <p:ext uri="{BB962C8B-B14F-4D97-AF65-F5344CB8AC3E}">
        <p14:creationId xmlns:p14="http://schemas.microsoft.com/office/powerpoint/2010/main" val="363974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2</a:t>
            </a:fld>
            <a:endParaRPr lang="en-GB"/>
          </a:p>
        </p:txBody>
      </p:sp>
    </p:spTree>
    <p:extLst>
      <p:ext uri="{BB962C8B-B14F-4D97-AF65-F5344CB8AC3E}">
        <p14:creationId xmlns:p14="http://schemas.microsoft.com/office/powerpoint/2010/main" val="2643056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20</a:t>
            </a:fld>
            <a:endParaRPr lang="en-GB"/>
          </a:p>
        </p:txBody>
      </p:sp>
    </p:spTree>
    <p:extLst>
      <p:ext uri="{BB962C8B-B14F-4D97-AF65-F5344CB8AC3E}">
        <p14:creationId xmlns:p14="http://schemas.microsoft.com/office/powerpoint/2010/main" val="1245187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21</a:t>
            </a:fld>
            <a:endParaRPr lang="en-GB"/>
          </a:p>
        </p:txBody>
      </p:sp>
    </p:spTree>
    <p:extLst>
      <p:ext uri="{BB962C8B-B14F-4D97-AF65-F5344CB8AC3E}">
        <p14:creationId xmlns:p14="http://schemas.microsoft.com/office/powerpoint/2010/main" val="2547811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22</a:t>
            </a:fld>
            <a:endParaRPr lang="en-GB"/>
          </a:p>
        </p:txBody>
      </p:sp>
    </p:spTree>
    <p:extLst>
      <p:ext uri="{BB962C8B-B14F-4D97-AF65-F5344CB8AC3E}">
        <p14:creationId xmlns:p14="http://schemas.microsoft.com/office/powerpoint/2010/main" val="2627679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23</a:t>
            </a:fld>
            <a:endParaRPr lang="en-GB"/>
          </a:p>
        </p:txBody>
      </p:sp>
    </p:spTree>
    <p:extLst>
      <p:ext uri="{BB962C8B-B14F-4D97-AF65-F5344CB8AC3E}">
        <p14:creationId xmlns:p14="http://schemas.microsoft.com/office/powerpoint/2010/main" val="2780471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24</a:t>
            </a:fld>
            <a:endParaRPr lang="en-GB"/>
          </a:p>
        </p:txBody>
      </p:sp>
    </p:spTree>
    <p:extLst>
      <p:ext uri="{BB962C8B-B14F-4D97-AF65-F5344CB8AC3E}">
        <p14:creationId xmlns:p14="http://schemas.microsoft.com/office/powerpoint/2010/main" val="330009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25</a:t>
            </a:fld>
            <a:endParaRPr lang="en-GB"/>
          </a:p>
        </p:txBody>
      </p:sp>
    </p:spTree>
    <p:extLst>
      <p:ext uri="{BB962C8B-B14F-4D97-AF65-F5344CB8AC3E}">
        <p14:creationId xmlns:p14="http://schemas.microsoft.com/office/powerpoint/2010/main" val="2122602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26</a:t>
            </a:fld>
            <a:endParaRPr lang="en-GB"/>
          </a:p>
        </p:txBody>
      </p:sp>
    </p:spTree>
    <p:extLst>
      <p:ext uri="{BB962C8B-B14F-4D97-AF65-F5344CB8AC3E}">
        <p14:creationId xmlns:p14="http://schemas.microsoft.com/office/powerpoint/2010/main" val="640232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27</a:t>
            </a:fld>
            <a:endParaRPr lang="en-GB"/>
          </a:p>
        </p:txBody>
      </p:sp>
    </p:spTree>
    <p:extLst>
      <p:ext uri="{BB962C8B-B14F-4D97-AF65-F5344CB8AC3E}">
        <p14:creationId xmlns:p14="http://schemas.microsoft.com/office/powerpoint/2010/main" val="3365290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28</a:t>
            </a:fld>
            <a:endParaRPr lang="en-GB"/>
          </a:p>
        </p:txBody>
      </p:sp>
    </p:spTree>
    <p:extLst>
      <p:ext uri="{BB962C8B-B14F-4D97-AF65-F5344CB8AC3E}">
        <p14:creationId xmlns:p14="http://schemas.microsoft.com/office/powerpoint/2010/main" val="2398534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29</a:t>
            </a:fld>
            <a:endParaRPr lang="en-GB"/>
          </a:p>
        </p:txBody>
      </p:sp>
    </p:spTree>
    <p:extLst>
      <p:ext uri="{BB962C8B-B14F-4D97-AF65-F5344CB8AC3E}">
        <p14:creationId xmlns:p14="http://schemas.microsoft.com/office/powerpoint/2010/main" val="313178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3</a:t>
            </a:fld>
            <a:endParaRPr lang="en-GB"/>
          </a:p>
        </p:txBody>
      </p:sp>
    </p:spTree>
    <p:extLst>
      <p:ext uri="{BB962C8B-B14F-4D97-AF65-F5344CB8AC3E}">
        <p14:creationId xmlns:p14="http://schemas.microsoft.com/office/powerpoint/2010/main" val="3806374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30</a:t>
            </a:fld>
            <a:endParaRPr lang="en-GB"/>
          </a:p>
        </p:txBody>
      </p:sp>
    </p:spTree>
    <p:extLst>
      <p:ext uri="{BB962C8B-B14F-4D97-AF65-F5344CB8AC3E}">
        <p14:creationId xmlns:p14="http://schemas.microsoft.com/office/powerpoint/2010/main" val="2946947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31</a:t>
            </a:fld>
            <a:endParaRPr lang="en-GB"/>
          </a:p>
        </p:txBody>
      </p:sp>
    </p:spTree>
    <p:extLst>
      <p:ext uri="{BB962C8B-B14F-4D97-AF65-F5344CB8AC3E}">
        <p14:creationId xmlns:p14="http://schemas.microsoft.com/office/powerpoint/2010/main" val="2370235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32</a:t>
            </a:fld>
            <a:endParaRPr lang="en-GB"/>
          </a:p>
        </p:txBody>
      </p:sp>
    </p:spTree>
    <p:extLst>
      <p:ext uri="{BB962C8B-B14F-4D97-AF65-F5344CB8AC3E}">
        <p14:creationId xmlns:p14="http://schemas.microsoft.com/office/powerpoint/2010/main" val="2065050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33</a:t>
            </a:fld>
            <a:endParaRPr lang="en-GB"/>
          </a:p>
        </p:txBody>
      </p:sp>
    </p:spTree>
    <p:extLst>
      <p:ext uri="{BB962C8B-B14F-4D97-AF65-F5344CB8AC3E}">
        <p14:creationId xmlns:p14="http://schemas.microsoft.com/office/powerpoint/2010/main" val="2368930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34</a:t>
            </a:fld>
            <a:endParaRPr lang="en-GB"/>
          </a:p>
        </p:txBody>
      </p:sp>
    </p:spTree>
    <p:extLst>
      <p:ext uri="{BB962C8B-B14F-4D97-AF65-F5344CB8AC3E}">
        <p14:creationId xmlns:p14="http://schemas.microsoft.com/office/powerpoint/2010/main" val="4149578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35</a:t>
            </a:fld>
            <a:endParaRPr lang="en-GB"/>
          </a:p>
        </p:txBody>
      </p:sp>
    </p:spTree>
    <p:extLst>
      <p:ext uri="{BB962C8B-B14F-4D97-AF65-F5344CB8AC3E}">
        <p14:creationId xmlns:p14="http://schemas.microsoft.com/office/powerpoint/2010/main" val="2986076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36</a:t>
            </a:fld>
            <a:endParaRPr lang="en-GB"/>
          </a:p>
        </p:txBody>
      </p:sp>
    </p:spTree>
    <p:extLst>
      <p:ext uri="{BB962C8B-B14F-4D97-AF65-F5344CB8AC3E}">
        <p14:creationId xmlns:p14="http://schemas.microsoft.com/office/powerpoint/2010/main" val="407148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37</a:t>
            </a:fld>
            <a:endParaRPr lang="en-GB"/>
          </a:p>
        </p:txBody>
      </p:sp>
    </p:spTree>
    <p:extLst>
      <p:ext uri="{BB962C8B-B14F-4D97-AF65-F5344CB8AC3E}">
        <p14:creationId xmlns:p14="http://schemas.microsoft.com/office/powerpoint/2010/main" val="1286919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38</a:t>
            </a:fld>
            <a:endParaRPr lang="en-GB"/>
          </a:p>
        </p:txBody>
      </p:sp>
    </p:spTree>
    <p:extLst>
      <p:ext uri="{BB962C8B-B14F-4D97-AF65-F5344CB8AC3E}">
        <p14:creationId xmlns:p14="http://schemas.microsoft.com/office/powerpoint/2010/main" val="24041998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39</a:t>
            </a:fld>
            <a:endParaRPr lang="en-GB"/>
          </a:p>
        </p:txBody>
      </p:sp>
    </p:spTree>
    <p:extLst>
      <p:ext uri="{BB962C8B-B14F-4D97-AF65-F5344CB8AC3E}">
        <p14:creationId xmlns:p14="http://schemas.microsoft.com/office/powerpoint/2010/main" val="261023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4</a:t>
            </a:fld>
            <a:endParaRPr lang="en-GB"/>
          </a:p>
        </p:txBody>
      </p:sp>
    </p:spTree>
    <p:extLst>
      <p:ext uri="{BB962C8B-B14F-4D97-AF65-F5344CB8AC3E}">
        <p14:creationId xmlns:p14="http://schemas.microsoft.com/office/powerpoint/2010/main" val="3486192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40</a:t>
            </a:fld>
            <a:endParaRPr lang="en-GB"/>
          </a:p>
        </p:txBody>
      </p:sp>
    </p:spTree>
    <p:extLst>
      <p:ext uri="{BB962C8B-B14F-4D97-AF65-F5344CB8AC3E}">
        <p14:creationId xmlns:p14="http://schemas.microsoft.com/office/powerpoint/2010/main" val="3094873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41</a:t>
            </a:fld>
            <a:endParaRPr lang="en-GB"/>
          </a:p>
        </p:txBody>
      </p:sp>
    </p:spTree>
    <p:extLst>
      <p:ext uri="{BB962C8B-B14F-4D97-AF65-F5344CB8AC3E}">
        <p14:creationId xmlns:p14="http://schemas.microsoft.com/office/powerpoint/2010/main" val="4215132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42</a:t>
            </a:fld>
            <a:endParaRPr lang="en-GB"/>
          </a:p>
        </p:txBody>
      </p:sp>
    </p:spTree>
    <p:extLst>
      <p:ext uri="{BB962C8B-B14F-4D97-AF65-F5344CB8AC3E}">
        <p14:creationId xmlns:p14="http://schemas.microsoft.com/office/powerpoint/2010/main" val="22728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43</a:t>
            </a:fld>
            <a:endParaRPr lang="en-GB"/>
          </a:p>
        </p:txBody>
      </p:sp>
    </p:spTree>
    <p:extLst>
      <p:ext uri="{BB962C8B-B14F-4D97-AF65-F5344CB8AC3E}">
        <p14:creationId xmlns:p14="http://schemas.microsoft.com/office/powerpoint/2010/main" val="799830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44</a:t>
            </a:fld>
            <a:endParaRPr lang="en-GB"/>
          </a:p>
        </p:txBody>
      </p:sp>
    </p:spTree>
    <p:extLst>
      <p:ext uri="{BB962C8B-B14F-4D97-AF65-F5344CB8AC3E}">
        <p14:creationId xmlns:p14="http://schemas.microsoft.com/office/powerpoint/2010/main" val="626643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45</a:t>
            </a:fld>
            <a:endParaRPr lang="en-GB"/>
          </a:p>
        </p:txBody>
      </p:sp>
    </p:spTree>
    <p:extLst>
      <p:ext uri="{BB962C8B-B14F-4D97-AF65-F5344CB8AC3E}">
        <p14:creationId xmlns:p14="http://schemas.microsoft.com/office/powerpoint/2010/main" val="3543079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46</a:t>
            </a:fld>
            <a:endParaRPr lang="en-GB"/>
          </a:p>
        </p:txBody>
      </p:sp>
    </p:spTree>
    <p:extLst>
      <p:ext uri="{BB962C8B-B14F-4D97-AF65-F5344CB8AC3E}">
        <p14:creationId xmlns:p14="http://schemas.microsoft.com/office/powerpoint/2010/main" val="4275936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47</a:t>
            </a:fld>
            <a:endParaRPr lang="en-GB"/>
          </a:p>
        </p:txBody>
      </p:sp>
    </p:spTree>
    <p:extLst>
      <p:ext uri="{BB962C8B-B14F-4D97-AF65-F5344CB8AC3E}">
        <p14:creationId xmlns:p14="http://schemas.microsoft.com/office/powerpoint/2010/main" val="2920602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48</a:t>
            </a:fld>
            <a:endParaRPr lang="en-GB"/>
          </a:p>
        </p:txBody>
      </p:sp>
    </p:spTree>
    <p:extLst>
      <p:ext uri="{BB962C8B-B14F-4D97-AF65-F5344CB8AC3E}">
        <p14:creationId xmlns:p14="http://schemas.microsoft.com/office/powerpoint/2010/main" val="2480528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49</a:t>
            </a:fld>
            <a:endParaRPr lang="en-GB"/>
          </a:p>
        </p:txBody>
      </p:sp>
    </p:spTree>
    <p:extLst>
      <p:ext uri="{BB962C8B-B14F-4D97-AF65-F5344CB8AC3E}">
        <p14:creationId xmlns:p14="http://schemas.microsoft.com/office/powerpoint/2010/main" val="134425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5</a:t>
            </a:fld>
            <a:endParaRPr lang="en-GB"/>
          </a:p>
        </p:txBody>
      </p:sp>
    </p:spTree>
    <p:extLst>
      <p:ext uri="{BB962C8B-B14F-4D97-AF65-F5344CB8AC3E}">
        <p14:creationId xmlns:p14="http://schemas.microsoft.com/office/powerpoint/2010/main" val="8211587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50</a:t>
            </a:fld>
            <a:endParaRPr lang="en-GB"/>
          </a:p>
        </p:txBody>
      </p:sp>
    </p:spTree>
    <p:extLst>
      <p:ext uri="{BB962C8B-B14F-4D97-AF65-F5344CB8AC3E}">
        <p14:creationId xmlns:p14="http://schemas.microsoft.com/office/powerpoint/2010/main" val="20191307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51</a:t>
            </a:fld>
            <a:endParaRPr lang="en-GB"/>
          </a:p>
        </p:txBody>
      </p:sp>
    </p:spTree>
    <p:extLst>
      <p:ext uri="{BB962C8B-B14F-4D97-AF65-F5344CB8AC3E}">
        <p14:creationId xmlns:p14="http://schemas.microsoft.com/office/powerpoint/2010/main" val="612477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52</a:t>
            </a:fld>
            <a:endParaRPr lang="en-GB"/>
          </a:p>
        </p:txBody>
      </p:sp>
    </p:spTree>
    <p:extLst>
      <p:ext uri="{BB962C8B-B14F-4D97-AF65-F5344CB8AC3E}">
        <p14:creationId xmlns:p14="http://schemas.microsoft.com/office/powerpoint/2010/main" val="1892043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53</a:t>
            </a:fld>
            <a:endParaRPr lang="en-GB"/>
          </a:p>
        </p:txBody>
      </p:sp>
    </p:spTree>
    <p:extLst>
      <p:ext uri="{BB962C8B-B14F-4D97-AF65-F5344CB8AC3E}">
        <p14:creationId xmlns:p14="http://schemas.microsoft.com/office/powerpoint/2010/main" val="3815052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54</a:t>
            </a:fld>
            <a:endParaRPr lang="en-GB"/>
          </a:p>
        </p:txBody>
      </p:sp>
    </p:spTree>
    <p:extLst>
      <p:ext uri="{BB962C8B-B14F-4D97-AF65-F5344CB8AC3E}">
        <p14:creationId xmlns:p14="http://schemas.microsoft.com/office/powerpoint/2010/main" val="37550260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55</a:t>
            </a:fld>
            <a:endParaRPr lang="en-GB"/>
          </a:p>
        </p:txBody>
      </p:sp>
    </p:spTree>
    <p:extLst>
      <p:ext uri="{BB962C8B-B14F-4D97-AF65-F5344CB8AC3E}">
        <p14:creationId xmlns:p14="http://schemas.microsoft.com/office/powerpoint/2010/main" val="4141591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56</a:t>
            </a:fld>
            <a:endParaRPr lang="en-GB"/>
          </a:p>
        </p:txBody>
      </p:sp>
    </p:spTree>
    <p:extLst>
      <p:ext uri="{BB962C8B-B14F-4D97-AF65-F5344CB8AC3E}">
        <p14:creationId xmlns:p14="http://schemas.microsoft.com/office/powerpoint/2010/main" val="31281453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57</a:t>
            </a:fld>
            <a:endParaRPr lang="en-GB"/>
          </a:p>
        </p:txBody>
      </p:sp>
    </p:spTree>
    <p:extLst>
      <p:ext uri="{BB962C8B-B14F-4D97-AF65-F5344CB8AC3E}">
        <p14:creationId xmlns:p14="http://schemas.microsoft.com/office/powerpoint/2010/main" val="23730644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58</a:t>
            </a:fld>
            <a:endParaRPr lang="en-GB"/>
          </a:p>
        </p:txBody>
      </p:sp>
    </p:spTree>
    <p:extLst>
      <p:ext uri="{BB962C8B-B14F-4D97-AF65-F5344CB8AC3E}">
        <p14:creationId xmlns:p14="http://schemas.microsoft.com/office/powerpoint/2010/main" val="24147474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59</a:t>
            </a:fld>
            <a:endParaRPr lang="en-GB"/>
          </a:p>
        </p:txBody>
      </p:sp>
    </p:spTree>
    <p:extLst>
      <p:ext uri="{BB962C8B-B14F-4D97-AF65-F5344CB8AC3E}">
        <p14:creationId xmlns:p14="http://schemas.microsoft.com/office/powerpoint/2010/main" val="1309290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6</a:t>
            </a:fld>
            <a:endParaRPr lang="en-GB"/>
          </a:p>
        </p:txBody>
      </p:sp>
    </p:spTree>
    <p:extLst>
      <p:ext uri="{BB962C8B-B14F-4D97-AF65-F5344CB8AC3E}">
        <p14:creationId xmlns:p14="http://schemas.microsoft.com/office/powerpoint/2010/main" val="972039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7</a:t>
            </a:fld>
            <a:endParaRPr lang="en-GB"/>
          </a:p>
        </p:txBody>
      </p:sp>
    </p:spTree>
    <p:extLst>
      <p:ext uri="{BB962C8B-B14F-4D97-AF65-F5344CB8AC3E}">
        <p14:creationId xmlns:p14="http://schemas.microsoft.com/office/powerpoint/2010/main" val="40138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FA9648F-1CC2-45FD-80CB-4DA8FA63E31E}" type="slidenum">
              <a:rPr lang="en-GB" smtClean="0"/>
              <a:t>8</a:t>
            </a:fld>
            <a:endParaRPr lang="en-GB"/>
          </a:p>
        </p:txBody>
      </p:sp>
    </p:spTree>
    <p:extLst>
      <p:ext uri="{BB962C8B-B14F-4D97-AF65-F5344CB8AC3E}">
        <p14:creationId xmlns:p14="http://schemas.microsoft.com/office/powerpoint/2010/main" val="2756859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428D681-7867-E949-A3D2-41DDE609BEDB}" type="slidenum">
              <a:rPr lang="en-GB" smtClean="0"/>
              <a:pPr/>
              <a:t>9</a:t>
            </a:fld>
            <a:endParaRPr lang="en-GB"/>
          </a:p>
        </p:txBody>
      </p:sp>
    </p:spTree>
    <p:extLst>
      <p:ext uri="{BB962C8B-B14F-4D97-AF65-F5344CB8AC3E}">
        <p14:creationId xmlns:p14="http://schemas.microsoft.com/office/powerpoint/2010/main" val="148444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5D860-2405-4936-B0D5-8878E62BB003}"/>
              </a:ext>
            </a:extLst>
          </p:cNvPr>
          <p:cNvSpPr>
            <a:spLocks noGrp="1"/>
          </p:cNvSpPr>
          <p:nvPr>
            <p:ph type="title"/>
          </p:nvPr>
        </p:nvSpPr>
        <p:spPr>
          <a:xfrm>
            <a:off x="281734" y="255451"/>
            <a:ext cx="11713750" cy="694800"/>
          </a:xfrm>
        </p:spPr>
        <p:txBody>
          <a:bodyPr anchor="ctr" anchorCtr="0">
            <a:noAutofit/>
          </a:bodyPr>
          <a:lstStyle>
            <a:lvl1pPr>
              <a:defRPr>
                <a:latin typeface="Univers" panose="020B0503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9AA09-A826-4421-BE6F-2468F0369201}"/>
              </a:ext>
            </a:extLst>
          </p:cNvPr>
          <p:cNvSpPr>
            <a:spLocks noGrp="1"/>
          </p:cNvSpPr>
          <p:nvPr>
            <p:ph idx="1"/>
          </p:nvPr>
        </p:nvSpPr>
        <p:spPr>
          <a:xfrm>
            <a:off x="281734" y="1825625"/>
            <a:ext cx="11794002" cy="4351338"/>
          </a:xfrm>
        </p:spPr>
        <p:txBody>
          <a:bodyPr>
            <a:noAutofit/>
          </a:bodyPr>
          <a:lstStyle>
            <a:lvl1pPr>
              <a:defRPr>
                <a:latin typeface="Univers" panose="020B0503020202020204" pitchFamily="34" charset="0"/>
              </a:defRPr>
            </a:lvl1pPr>
            <a:lvl2pPr>
              <a:defRPr>
                <a:latin typeface="Univers" panose="020B0503020202020204" pitchFamily="34" charset="0"/>
              </a:defRPr>
            </a:lvl2pPr>
            <a:lvl3pPr>
              <a:defRPr>
                <a:latin typeface="Univers" panose="020B0503020202020204" pitchFamily="34" charset="0"/>
              </a:defRPr>
            </a:lvl3pPr>
            <a:lvl4pPr>
              <a:defRPr>
                <a:latin typeface="Univers" panose="020B0503020202020204" pitchFamily="34" charset="0"/>
              </a:defRPr>
            </a:lvl4pPr>
            <a:lvl5pPr>
              <a:defRPr>
                <a:latin typeface="Univers"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FE7BBA01-4015-4C21-9E1F-BF042CA5704E}"/>
              </a:ext>
            </a:extLst>
          </p:cNvPr>
          <p:cNvSpPr>
            <a:spLocks noGrp="1"/>
          </p:cNvSpPr>
          <p:nvPr>
            <p:ph type="body" sz="quarter" idx="12"/>
          </p:nvPr>
        </p:nvSpPr>
        <p:spPr>
          <a:xfrm>
            <a:off x="80996" y="6386103"/>
            <a:ext cx="10253629" cy="407987"/>
          </a:xfrm>
        </p:spPr>
        <p:txBody>
          <a:bodyPr anchor="b">
            <a:noAutofit/>
          </a:bodyPr>
          <a:lstStyle>
            <a:lvl1pPr marL="0" indent="0">
              <a:spcBef>
                <a:spcPts val="0"/>
              </a:spcBef>
              <a:buNone/>
              <a:defRPr sz="800">
                <a:latin typeface="Univers" panose="020B0503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GB"/>
          </a:p>
        </p:txBody>
      </p:sp>
    </p:spTree>
    <p:extLst>
      <p:ext uri="{BB962C8B-B14F-4D97-AF65-F5344CB8AC3E}">
        <p14:creationId xmlns:p14="http://schemas.microsoft.com/office/powerpoint/2010/main" val="7804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1738A-20DF-43E1-AEA4-95BFE4630DD6}"/>
              </a:ext>
            </a:extLst>
          </p:cNvPr>
          <p:cNvSpPr>
            <a:spLocks noGrp="1"/>
          </p:cNvSpPr>
          <p:nvPr>
            <p:ph type="title"/>
          </p:nvPr>
        </p:nvSpPr>
        <p:spPr/>
        <p:txBody>
          <a:bodyPr>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55873F-639A-47C8-9F21-6EC48ED5332B}"/>
              </a:ext>
            </a:extLst>
          </p:cNvPr>
          <p:cNvSpPr>
            <a:spLocks noGrp="1"/>
          </p:cNvSpPr>
          <p:nvPr>
            <p:ph sz="half" idx="1"/>
          </p:nvPr>
        </p:nvSpPr>
        <p:spPr>
          <a:xfrm>
            <a:off x="838200" y="1825625"/>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BAD119-8648-455A-9368-AC4A846D732E}"/>
              </a:ext>
            </a:extLst>
          </p:cNvPr>
          <p:cNvSpPr>
            <a:spLocks noGrp="1"/>
          </p:cNvSpPr>
          <p:nvPr>
            <p:ph sz="half" idx="2"/>
          </p:nvPr>
        </p:nvSpPr>
        <p:spPr>
          <a:xfrm>
            <a:off x="6172200" y="1825625"/>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8">
            <a:extLst>
              <a:ext uri="{FF2B5EF4-FFF2-40B4-BE49-F238E27FC236}">
                <a16:creationId xmlns:a16="http://schemas.microsoft.com/office/drawing/2014/main" id="{89D78931-0B2D-4B28-9E9B-E40E8E1283E8}"/>
              </a:ext>
            </a:extLst>
          </p:cNvPr>
          <p:cNvSpPr>
            <a:spLocks noGrp="1"/>
          </p:cNvSpPr>
          <p:nvPr>
            <p:ph type="body" sz="quarter" idx="12"/>
          </p:nvPr>
        </p:nvSpPr>
        <p:spPr>
          <a:xfrm>
            <a:off x="838200" y="6313487"/>
            <a:ext cx="10515600" cy="407987"/>
          </a:xfrm>
        </p:spPr>
        <p:txBody>
          <a:bodyPr anchor="b">
            <a:no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endParaRPr lang="en-GB"/>
          </a:p>
        </p:txBody>
      </p:sp>
    </p:spTree>
    <p:extLst>
      <p:ext uri="{BB962C8B-B14F-4D97-AF65-F5344CB8AC3E}">
        <p14:creationId xmlns:p14="http://schemas.microsoft.com/office/powerpoint/2010/main" val="3267552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45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310DB3-68EE-3D65-1119-AAE5A95FD3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85" t="16423" r="10481" b="7733"/>
          <a:stretch/>
        </p:blipFill>
        <p:spPr>
          <a:xfrm>
            <a:off x="3" y="0"/>
            <a:ext cx="12191998" cy="5960858"/>
          </a:xfrm>
          <a:prstGeom prst="rect">
            <a:avLst/>
          </a:prstGeom>
        </p:spPr>
      </p:pic>
      <p:sp>
        <p:nvSpPr>
          <p:cNvPr id="8" name="Rectangle 7">
            <a:extLst>
              <a:ext uri="{FF2B5EF4-FFF2-40B4-BE49-F238E27FC236}">
                <a16:creationId xmlns:a16="http://schemas.microsoft.com/office/drawing/2014/main" id="{AC303E7A-C5B3-3249-E5D4-BC0703C2A1B5}"/>
              </a:ext>
            </a:extLst>
          </p:cNvPr>
          <p:cNvSpPr/>
          <p:nvPr userDrawn="1"/>
        </p:nvSpPr>
        <p:spPr>
          <a:xfrm>
            <a:off x="-2" y="5957978"/>
            <a:ext cx="12192000" cy="908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latin typeface="Arial" panose="020B0604020202020204" pitchFamily="34" charset="0"/>
                <a:cs typeface="Arial" panose="020B0604020202020204" pitchFamily="34" charset="0"/>
              </a:rPr>
              <a:t>Copyright © 2023 Merck &amp; Co., Inc., Rahway, NJ, USA and its affiliates. All rights reserved.</a:t>
            </a:r>
            <a:endParaRPr lang="en-GB"/>
          </a:p>
        </p:txBody>
      </p:sp>
      <p:pic>
        <p:nvPicPr>
          <p:cNvPr id="10" name="Picture 9">
            <a:extLst>
              <a:ext uri="{FF2B5EF4-FFF2-40B4-BE49-F238E27FC236}">
                <a16:creationId xmlns:a16="http://schemas.microsoft.com/office/drawing/2014/main" id="{48B17526-2699-0229-2D95-B4D3CC27BFE9}"/>
              </a:ext>
            </a:extLst>
          </p:cNvPr>
          <p:cNvPicPr>
            <a:picLocks noChangeAspect="1"/>
          </p:cNvPicPr>
          <p:nvPr userDrawn="1"/>
        </p:nvPicPr>
        <p:blipFill>
          <a:blip r:embed="rId3"/>
          <a:stretch>
            <a:fillRect/>
          </a:stretch>
        </p:blipFill>
        <p:spPr>
          <a:xfrm>
            <a:off x="10289517" y="5960853"/>
            <a:ext cx="1902481" cy="894982"/>
          </a:xfrm>
          <a:prstGeom prst="rect">
            <a:avLst/>
          </a:prstGeom>
        </p:spPr>
      </p:pic>
    </p:spTree>
    <p:extLst>
      <p:ext uri="{BB962C8B-B14F-4D97-AF65-F5344CB8AC3E}">
        <p14:creationId xmlns:p14="http://schemas.microsoft.com/office/powerpoint/2010/main" val="1195709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 Cover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285" t="5009" r="10481" b="7733"/>
          <a:stretch/>
        </p:blipFill>
        <p:spPr>
          <a:xfrm>
            <a:off x="0" y="-3175"/>
            <a:ext cx="12191998" cy="6858000"/>
          </a:xfrm>
          <a:prstGeom prst="rect">
            <a:avLst/>
          </a:prstGeom>
        </p:spPr>
      </p:pic>
      <p:sp>
        <p:nvSpPr>
          <p:cNvPr id="2" name="Title 1"/>
          <p:cNvSpPr>
            <a:spLocks noGrp="1"/>
          </p:cNvSpPr>
          <p:nvPr>
            <p:ph type="ctrTitle" hasCustomPrompt="1"/>
          </p:nvPr>
        </p:nvSpPr>
        <p:spPr>
          <a:xfrm>
            <a:off x="616754" y="1185905"/>
            <a:ext cx="9298822" cy="2239920"/>
          </a:xfrm>
        </p:spPr>
        <p:txBody>
          <a:bodyPr>
            <a:noAutofit/>
          </a:bodyPr>
          <a:lstStyle>
            <a:lvl1pPr>
              <a:lnSpc>
                <a:spcPct val="78000"/>
              </a:lnSpc>
              <a:defRPr sz="4200" cap="all" spc="130">
                <a:solidFill>
                  <a:srgbClr val="FFFFFF"/>
                </a:solidFill>
              </a:defRPr>
            </a:lvl1pPr>
          </a:lstStyle>
          <a:p>
            <a:r>
              <a:rPr lang="en-US"/>
              <a:t>&lt;Insert title&gt;</a:t>
            </a:r>
          </a:p>
        </p:txBody>
      </p:sp>
      <p:sp>
        <p:nvSpPr>
          <p:cNvPr id="3" name="Subtitle 2"/>
          <p:cNvSpPr>
            <a:spLocks noGrp="1"/>
          </p:cNvSpPr>
          <p:nvPr>
            <p:ph type="subTitle" idx="1" hasCustomPrompt="1"/>
          </p:nvPr>
        </p:nvSpPr>
        <p:spPr>
          <a:xfrm>
            <a:off x="616755" y="5628837"/>
            <a:ext cx="4801849" cy="619563"/>
          </a:xfrm>
        </p:spPr>
        <p:txBody>
          <a:bodyPr>
            <a:noAutofit/>
          </a:bodyPr>
          <a:lstStyle>
            <a:lvl1pPr marL="0" indent="0" algn="l">
              <a:lnSpc>
                <a:spcPct val="90000"/>
              </a:lnSpc>
              <a:buNone/>
              <a:defRPr sz="2000" spc="3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&lt;Insert subtitle – optional&gt;</a:t>
            </a:r>
          </a:p>
        </p:txBody>
      </p:sp>
      <p:sp>
        <p:nvSpPr>
          <p:cNvPr id="9" name="Text Placeholder 8"/>
          <p:cNvSpPr>
            <a:spLocks noGrp="1"/>
          </p:cNvSpPr>
          <p:nvPr>
            <p:ph type="body" sz="quarter" idx="13" hasCustomPrompt="1"/>
          </p:nvPr>
        </p:nvSpPr>
        <p:spPr>
          <a:xfrm>
            <a:off x="616755" y="5374232"/>
            <a:ext cx="2581947" cy="189351"/>
          </a:xfrm>
        </p:spPr>
        <p:txBody>
          <a:bodyPr anchor="b">
            <a:noAutofit/>
          </a:bodyPr>
          <a:lstStyle>
            <a:lvl1pPr marL="0" indent="0">
              <a:buNone/>
              <a:defRPr sz="1400" spc="30">
                <a:solidFill>
                  <a:schemeClr val="bg1"/>
                </a:solidFill>
              </a:defRPr>
            </a:lvl1pPr>
            <a:lvl2pPr>
              <a:defRPr sz="1400"/>
            </a:lvl2pPr>
            <a:lvl3pPr>
              <a:defRPr sz="1400"/>
            </a:lvl3pPr>
            <a:lvl4pPr>
              <a:defRPr sz="1400"/>
            </a:lvl4pPr>
            <a:lvl5pPr>
              <a:defRPr sz="1400"/>
            </a:lvl5pPr>
          </a:lstStyle>
          <a:p>
            <a:pPr lvl="0"/>
            <a:r>
              <a:rPr lang="en-US"/>
              <a:t>Insert date here</a:t>
            </a:r>
          </a:p>
        </p:txBody>
      </p:sp>
      <p:pic>
        <p:nvPicPr>
          <p:cNvPr id="5" name="Picture 4">
            <a:extLst>
              <a:ext uri="{FF2B5EF4-FFF2-40B4-BE49-F238E27FC236}">
                <a16:creationId xmlns:a16="http://schemas.microsoft.com/office/drawing/2014/main" id="{7DB63D4B-4813-EA01-FA3E-0080CDA2E5C4}"/>
              </a:ext>
            </a:extLst>
          </p:cNvPr>
          <p:cNvPicPr>
            <a:picLocks noChangeAspect="1"/>
          </p:cNvPicPr>
          <p:nvPr userDrawn="1"/>
        </p:nvPicPr>
        <p:blipFill>
          <a:blip r:embed="rId3"/>
          <a:stretch>
            <a:fillRect/>
          </a:stretch>
        </p:blipFill>
        <p:spPr>
          <a:xfrm>
            <a:off x="8036069" y="3679869"/>
            <a:ext cx="3376677" cy="2972215"/>
          </a:xfrm>
          <a:prstGeom prst="rect">
            <a:avLst/>
          </a:prstGeom>
        </p:spPr>
      </p:pic>
    </p:spTree>
    <p:extLst>
      <p:ext uri="{BB962C8B-B14F-4D97-AF65-F5344CB8AC3E}">
        <p14:creationId xmlns:p14="http://schemas.microsoft.com/office/powerpoint/2010/main" val="19567596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9BB343-94C6-4828-B08F-BD7FDFF9D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2365DCF-6690-42F5-B25F-C6FC00331B4A}"/>
              </a:ext>
            </a:extLst>
          </p:cNvPr>
          <p:cNvSpPr>
            <a:spLocks noGrp="1"/>
          </p:cNvSpPr>
          <p:nvPr>
            <p:ph type="ftr" sz="quarter" idx="3"/>
          </p:nvPr>
        </p:nvSpPr>
        <p:spPr>
          <a:xfrm>
            <a:off x="838200" y="6311900"/>
            <a:ext cx="10515600" cy="409575"/>
          </a:xfrm>
          <a:prstGeom prst="rect">
            <a:avLst/>
          </a:prstGeom>
        </p:spPr>
        <p:txBody>
          <a:bodyPr vert="horz" lIns="91440" tIns="45720" rIns="91440" bIns="45720" rtlCol="0" anchor="b"/>
          <a:lstStyle>
            <a:lvl1pPr algn="l">
              <a:defRPr sz="1000">
                <a:solidFill>
                  <a:schemeClr val="tx1"/>
                </a:solidFill>
              </a:defRPr>
            </a:lvl1pPr>
          </a:lstStyle>
          <a:p>
            <a:endParaRPr lang="en-GB"/>
          </a:p>
        </p:txBody>
      </p:sp>
      <p:sp>
        <p:nvSpPr>
          <p:cNvPr id="7" name="Rectangle 6">
            <a:extLst>
              <a:ext uri="{FF2B5EF4-FFF2-40B4-BE49-F238E27FC236}">
                <a16:creationId xmlns:a16="http://schemas.microsoft.com/office/drawing/2014/main" id="{670E1EA5-997C-8C42-BFD2-8E8ECA679252}"/>
              </a:ext>
            </a:extLst>
          </p:cNvPr>
          <p:cNvSpPr/>
          <p:nvPr userDrawn="1"/>
        </p:nvSpPr>
        <p:spPr>
          <a:xfrm>
            <a:off x="0" y="0"/>
            <a:ext cx="12192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DE07B9-50FE-5F49-922B-781196F39CE5}"/>
              </a:ext>
            </a:extLst>
          </p:cNvPr>
          <p:cNvSpPr/>
          <p:nvPr userDrawn="1"/>
        </p:nvSpPr>
        <p:spPr>
          <a:xfrm rot="5400000">
            <a:off x="6073139" y="-4986768"/>
            <a:ext cx="45719" cy="121919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78AA38F-22CA-8E40-9940-98F2AD94E4A5}"/>
              </a:ext>
            </a:extLst>
          </p:cNvPr>
          <p:cNvCxnSpPr/>
          <p:nvPr userDrawn="1"/>
        </p:nvCxnSpPr>
        <p:spPr>
          <a:xfrm>
            <a:off x="0" y="1187604"/>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813605C5-D9CE-4E45-B61F-4D8169E9B2EC}"/>
              </a:ext>
            </a:extLst>
          </p:cNvPr>
          <p:cNvSpPr>
            <a:spLocks noGrp="1"/>
          </p:cNvSpPr>
          <p:nvPr>
            <p:ph type="title"/>
          </p:nvPr>
        </p:nvSpPr>
        <p:spPr>
          <a:xfrm>
            <a:off x="838200" y="365125"/>
            <a:ext cx="10515600" cy="721247"/>
          </a:xfrm>
          <a:prstGeom prst="rect">
            <a:avLst/>
          </a:prstGeom>
        </p:spPr>
        <p:txBody>
          <a:bodyPr vert="horz" lIns="91440" tIns="45720" rIns="91440" bIns="45720" rtlCol="0" anchor="b">
            <a:normAutofit/>
          </a:bodyPr>
          <a:lstStyle/>
          <a:p>
            <a:r>
              <a:rPr lang="en-US"/>
              <a:t>Click to edit Master title style</a:t>
            </a:r>
            <a:endParaRPr lang="en-GB"/>
          </a:p>
        </p:txBody>
      </p:sp>
    </p:spTree>
    <p:extLst>
      <p:ext uri="{BB962C8B-B14F-4D97-AF65-F5344CB8AC3E}">
        <p14:creationId xmlns:p14="http://schemas.microsoft.com/office/powerpoint/2010/main" val="25473322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5" r:id="rId3"/>
    <p:sldLayoutId id="2147483660" r:id="rId4"/>
    <p:sldLayoutId id="2147483666" r:id="rId5"/>
  </p:sldLayoutIdLst>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ellowcard.mhra.gov.uk/"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www.emcpi.com/pi/33162" TargetMode="Externa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emcpi.com/pi/33162"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www.emcpi.com/pi/33162" TargetMode="External"/><Relationship Id="rId3" Type="http://schemas.openxmlformats.org/officeDocument/2006/relationships/slide" Target="slide3.xml"/><Relationship Id="rId7" Type="http://schemas.openxmlformats.org/officeDocument/2006/relationships/image" Target="../media/image20.svg"/><Relationship Id="rId12" Type="http://schemas.openxmlformats.org/officeDocument/2006/relationships/image" Target="../media/image25.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5.svg"/><Relationship Id="rId10" Type="http://schemas.openxmlformats.org/officeDocument/2006/relationships/image" Target="../media/image23.svg"/><Relationship Id="rId4" Type="http://schemas.openxmlformats.org/officeDocument/2006/relationships/image" Target="../media/image4.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emcpi.com/pi/33162"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15.xml"/><Relationship Id="rId18" Type="http://schemas.openxmlformats.org/officeDocument/2006/relationships/slide" Target="slide19.xml"/><Relationship Id="rId26" Type="http://schemas.openxmlformats.org/officeDocument/2006/relationships/hyperlink" Target="https://www.emcpi.com/pi/33162" TargetMode="External"/><Relationship Id="rId3" Type="http://schemas.openxmlformats.org/officeDocument/2006/relationships/slide" Target="slide3.xml"/><Relationship Id="rId21" Type="http://schemas.openxmlformats.org/officeDocument/2006/relationships/slide" Target="slide24.xml"/><Relationship Id="rId7" Type="http://schemas.openxmlformats.org/officeDocument/2006/relationships/image" Target="../media/image11.svg"/><Relationship Id="rId12" Type="http://schemas.openxmlformats.org/officeDocument/2006/relationships/slide" Target="slide14.xml"/><Relationship Id="rId17" Type="http://schemas.openxmlformats.org/officeDocument/2006/relationships/slide" Target="slide20.xml"/><Relationship Id="rId25" Type="http://schemas.openxmlformats.org/officeDocument/2006/relationships/slide" Target="slide23.xml"/><Relationship Id="rId2" Type="http://schemas.openxmlformats.org/officeDocument/2006/relationships/notesSlide" Target="../notesSlides/notesSlide13.xml"/><Relationship Id="rId16" Type="http://schemas.openxmlformats.org/officeDocument/2006/relationships/slide" Target="slide17.xml"/><Relationship Id="rId20" Type="http://schemas.openxmlformats.org/officeDocument/2006/relationships/slide" Target="slide21.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slide" Target="slide30.xml"/><Relationship Id="rId24" Type="http://schemas.openxmlformats.org/officeDocument/2006/relationships/slide" Target="slide27.xml"/><Relationship Id="rId5" Type="http://schemas.openxmlformats.org/officeDocument/2006/relationships/image" Target="../media/image5.svg"/><Relationship Id="rId15" Type="http://schemas.openxmlformats.org/officeDocument/2006/relationships/slide" Target="slide16.xml"/><Relationship Id="rId23" Type="http://schemas.openxmlformats.org/officeDocument/2006/relationships/slide" Target="slide26.xml"/><Relationship Id="rId10" Type="http://schemas.openxmlformats.org/officeDocument/2006/relationships/slide" Target="slide29.xml"/><Relationship Id="rId19" Type="http://schemas.openxmlformats.org/officeDocument/2006/relationships/slide" Target="slide22.xml"/><Relationship Id="rId4" Type="http://schemas.openxmlformats.org/officeDocument/2006/relationships/image" Target="../media/image4.png"/><Relationship Id="rId9" Type="http://schemas.openxmlformats.org/officeDocument/2006/relationships/slide" Target="slide28.xml"/><Relationship Id="rId14" Type="http://schemas.openxmlformats.org/officeDocument/2006/relationships/slide" Target="slide18.xml"/><Relationship Id="rId22" Type="http://schemas.openxmlformats.org/officeDocument/2006/relationships/slide" Target="slide25.xml"/><Relationship Id="rId27" Type="http://schemas.openxmlformats.org/officeDocument/2006/relationships/slide" Target="slide31.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hyperlink" Target="https://www.emcpi.com/pi/33162" TargetMode="External"/><Relationship Id="rId3" Type="http://schemas.openxmlformats.org/officeDocument/2006/relationships/slide" Target="slide3.xml"/><Relationship Id="rId7"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medicines.org.uk/emc/product/2498/smpc"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 Target="slide18.xml"/><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hyperlink" Target="https://www.emcpi.com/pi/33162" TargetMode="External"/><Relationship Id="rId4" Type="http://schemas.openxmlformats.org/officeDocument/2006/relationships/slide" Target="slide3.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5.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https://www.emcpi.com/pi/33162"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5.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5.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5.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5.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8.png"/><Relationship Id="rId7" Type="http://schemas.openxmlformats.org/officeDocument/2006/relationships/slide" Target="slide13.xml"/><Relationship Id="rId12" Type="http://schemas.openxmlformats.org/officeDocument/2006/relationships/hyperlink" Target="https://www.emcpi.com/pi/33162"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8.xml"/><Relationship Id="rId11" Type="http://schemas.openxmlformats.org/officeDocument/2006/relationships/slide" Target="slide33.xml"/><Relationship Id="rId5" Type="http://schemas.openxmlformats.org/officeDocument/2006/relationships/slide" Target="slide4.xml"/><Relationship Id="rId10" Type="http://schemas.openxmlformats.org/officeDocument/2006/relationships/slide" Target="slide49.xml"/><Relationship Id="rId4" Type="http://schemas.openxmlformats.org/officeDocument/2006/relationships/image" Target="../media/image9.svg"/><Relationship Id="rId9" Type="http://schemas.openxmlformats.org/officeDocument/2006/relationships/slide" Target="slide45.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emcpi.com/pi/33162"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5.sv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40.xml"/><Relationship Id="rId3" Type="http://schemas.openxmlformats.org/officeDocument/2006/relationships/slide" Target="slide3.xml"/><Relationship Id="rId7" Type="http://schemas.openxmlformats.org/officeDocument/2006/relationships/image" Target="../media/image11.svg"/><Relationship Id="rId12" Type="http://schemas.openxmlformats.org/officeDocument/2006/relationships/slide" Target="slide38.xml"/><Relationship Id="rId2" Type="http://schemas.openxmlformats.org/officeDocument/2006/relationships/notesSlide" Target="../notesSlides/notesSlide33.xml"/><Relationship Id="rId16" Type="http://schemas.openxmlformats.org/officeDocument/2006/relationships/hyperlink" Target="https://www.emcpi.com/pi/33162" TargetMode="Externa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slide" Target="slide37.xml"/><Relationship Id="rId5" Type="http://schemas.openxmlformats.org/officeDocument/2006/relationships/image" Target="../media/image5.svg"/><Relationship Id="rId15" Type="http://schemas.openxmlformats.org/officeDocument/2006/relationships/slide" Target="slide39.xml"/><Relationship Id="rId10" Type="http://schemas.openxmlformats.org/officeDocument/2006/relationships/slide" Target="slide36.xml"/><Relationship Id="rId4" Type="http://schemas.openxmlformats.org/officeDocument/2006/relationships/image" Target="../media/image4.png"/><Relationship Id="rId9" Type="http://schemas.openxmlformats.org/officeDocument/2006/relationships/slide" Target="slide35.xml"/><Relationship Id="rId14" Type="http://schemas.openxmlformats.org/officeDocument/2006/relationships/slide" Target="slide4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emcpi.com/pi/33162"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3.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 Target="slide3.xml"/><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5.svg"/><Relationship Id="rId10" Type="http://schemas.openxmlformats.org/officeDocument/2006/relationships/hyperlink" Target="https://www.emcpi.com/pi/33162" TargetMode="External"/><Relationship Id="rId4" Type="http://schemas.openxmlformats.org/officeDocument/2006/relationships/image" Target="../media/image4.png"/><Relationship Id="rId9" Type="http://schemas.openxmlformats.org/officeDocument/2006/relationships/slide" Target="slide53.xml"/></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 Target="slide3.xml"/><Relationship Id="rId7"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slide" Target="slide54.xml"/><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hyperlink" Target="https://www.emcpi.com/pi/33162"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 Target="slide3.xml"/><Relationship Id="rId7" Type="http://schemas.openxmlformats.org/officeDocument/2006/relationships/slide" Target="slide56.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hyperlink" Target="https://www.emcpi.com/pi/33162"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 Target="slide3.xml"/><Relationship Id="rId7"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5.svg"/><Relationship Id="rId10" Type="http://schemas.openxmlformats.org/officeDocument/2006/relationships/hyperlink" Target="https://www.emcpi.com/pi/33162" TargetMode="External"/><Relationship Id="rId4" Type="http://schemas.openxmlformats.org/officeDocument/2006/relationships/image" Target="../media/image4.png"/><Relationship Id="rId9" Type="http://schemas.openxmlformats.org/officeDocument/2006/relationships/slide" Target="slide57.xml"/></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www.emcpi.com/pi/33162"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3.xml"/><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hyperlink" Target="https://www.emcpi.com/pi/33162" TargetMode="External"/><Relationship Id="rId5" Type="http://schemas.openxmlformats.org/officeDocument/2006/relationships/image" Target="../media/image5.svg"/><Relationship Id="rId10" Type="http://schemas.openxmlformats.org/officeDocument/2006/relationships/slide" Target="slide6.xml"/><Relationship Id="rId4" Type="http://schemas.openxmlformats.org/officeDocument/2006/relationships/image" Target="../media/image4.png"/><Relationship Id="rId9" Type="http://schemas.openxmlformats.org/officeDocument/2006/relationships/slide" Target="slide5.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 Target="slide3.xml"/><Relationship Id="rId7"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svg"/><Relationship Id="rId10" Type="http://schemas.openxmlformats.org/officeDocument/2006/relationships/hyperlink" Target="https://www.emcpi.com/pi/33162" TargetMode="External"/><Relationship Id="rId4" Type="http://schemas.openxmlformats.org/officeDocument/2006/relationships/image" Target="../media/image4.png"/><Relationship Id="rId9" Type="http://schemas.openxmlformats.org/officeDocument/2006/relationships/slide" Target="slide55.xml"/></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 Target="slide3.xml"/><Relationship Id="rId7" Type="http://schemas.openxmlformats.org/officeDocument/2006/relationships/slide" Target="slide59.xm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hyperlink" Target="https://www.emcpi.com/pi/33162" TargetMode="External"/></Relationships>
</file>

<file path=ppt/slides/_rels/slide4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3.xml"/><Relationship Id="rId7" Type="http://schemas.openxmlformats.org/officeDocument/2006/relationships/image" Target="../media/image11.sv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5.svg"/><Relationship Id="rId10" Type="http://schemas.openxmlformats.org/officeDocument/2006/relationships/hyperlink" Target="https://www.emcpi.com/pi/33162" TargetMode="External"/><Relationship Id="rId4" Type="http://schemas.openxmlformats.org/officeDocument/2006/relationships/image" Target="../media/image4.png"/><Relationship Id="rId9" Type="http://schemas.openxmlformats.org/officeDocument/2006/relationships/slide" Target="slide44.xml"/></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1.wdp"/><Relationship Id="rId3" Type="http://schemas.openxmlformats.org/officeDocument/2006/relationships/slide" Target="slide3.xml"/><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hyperlink" Target="https://www.emcpi.com/pi/33162" TargetMode="External"/><Relationship Id="rId2" Type="http://schemas.openxmlformats.org/officeDocument/2006/relationships/notesSlide" Target="../notesSlides/notesSlide43.xml"/><Relationship Id="rId16" Type="http://schemas.openxmlformats.org/officeDocument/2006/relationships/hyperlink" Target="https://www.medicines.org.uk/emc/product/2498/smpc" TargetMode="Externa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svg"/><Relationship Id="rId15" Type="http://schemas.openxmlformats.org/officeDocument/2006/relationships/image" Target="../media/image64.svg"/><Relationship Id="rId10" Type="http://schemas.openxmlformats.org/officeDocument/2006/relationships/image" Target="../media/image60.png"/><Relationship Id="rId4" Type="http://schemas.openxmlformats.org/officeDocument/2006/relationships/image" Target="../media/image4.png"/><Relationship Id="rId9" Type="http://schemas.openxmlformats.org/officeDocument/2006/relationships/image" Target="../media/image59.svg"/><Relationship Id="rId1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hyperlink" Target="https://www.emcpi.com/pi/33162" TargetMode="External"/><Relationship Id="rId3" Type="http://schemas.openxmlformats.org/officeDocument/2006/relationships/slide" Target="slide3.xml"/><Relationship Id="rId7" Type="http://schemas.openxmlformats.org/officeDocument/2006/relationships/image" Target="../media/image66.svg"/><Relationship Id="rId12" Type="http://schemas.openxmlformats.org/officeDocument/2006/relationships/hyperlink" Target="https://www.medicines.org.uk/emc/product/2498/smpc"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61.svg"/><Relationship Id="rId5" Type="http://schemas.openxmlformats.org/officeDocument/2006/relationships/image" Target="../media/image5.svg"/><Relationship Id="rId10" Type="http://schemas.openxmlformats.org/officeDocument/2006/relationships/image" Target="../media/image60.png"/><Relationship Id="rId4" Type="http://schemas.openxmlformats.org/officeDocument/2006/relationships/image" Target="../media/image4.png"/><Relationship Id="rId9" Type="http://schemas.openxmlformats.org/officeDocument/2006/relationships/image" Target="../media/image59.svg"/></Relationships>
</file>

<file path=ppt/slides/_rels/slide45.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3.xml"/><Relationship Id="rId7" Type="http://schemas.openxmlformats.org/officeDocument/2006/relationships/image" Target="../media/image11.sv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5.svg"/><Relationship Id="rId10" Type="http://schemas.openxmlformats.org/officeDocument/2006/relationships/hyperlink" Target="https://www.emcpi.com/pi/33162" TargetMode="External"/><Relationship Id="rId4" Type="http://schemas.openxmlformats.org/officeDocument/2006/relationships/image" Target="../media/image4.png"/><Relationship Id="rId9" Type="http://schemas.openxmlformats.org/officeDocument/2006/relationships/slide" Target="slide48.xml"/></Relationships>
</file>

<file path=ppt/slides/_rels/slide4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slide" Target="slide3.xml"/><Relationship Id="rId7"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hyperlink" Target="https://www.medicines.org.uk/emc/product/2498/smpc" TargetMode="External"/><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hyperlink" Target="https://www.emcpi.com/pi/33162"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slide" Target="slide3.xml"/><Relationship Id="rId7"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s://www.medicines.org.uk/emc/product/2498/smpc" TargetMode="External"/><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hyperlink" Target="https://www.emcpi.com/pi/33162"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slide" Target="slide3.xml"/><Relationship Id="rId7"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hyperlink" Target="https://www.medicines.org.uk/emc/product/2498/smpc" TargetMode="External"/><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hyperlink" Target="https://www.emcpi.com/pi/33162" TargetMode="External"/></Relationships>
</file>

<file path=ppt/slides/_rels/slide49.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slide" Target="slide59.xml"/><Relationship Id="rId18" Type="http://schemas.openxmlformats.org/officeDocument/2006/relationships/hyperlink" Target="https://www.emcpi.com/pi/33162" TargetMode="External"/><Relationship Id="rId3" Type="http://schemas.openxmlformats.org/officeDocument/2006/relationships/image" Target="../media/image10.png"/><Relationship Id="rId7" Type="http://schemas.openxmlformats.org/officeDocument/2006/relationships/image" Target="../media/image5.svg"/><Relationship Id="rId12" Type="http://schemas.openxmlformats.org/officeDocument/2006/relationships/slide" Target="slide58.xml"/><Relationship Id="rId17" Type="http://schemas.openxmlformats.org/officeDocument/2006/relationships/slide" Target="slide52.xml"/><Relationship Id="rId2" Type="http://schemas.openxmlformats.org/officeDocument/2006/relationships/notesSlide" Target="../notesSlides/notesSlide49.xml"/><Relationship Id="rId16" Type="http://schemas.openxmlformats.org/officeDocument/2006/relationships/slide" Target="slide51.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slide" Target="slide56.xml"/><Relationship Id="rId5" Type="http://schemas.openxmlformats.org/officeDocument/2006/relationships/slide" Target="slide3.xml"/><Relationship Id="rId15" Type="http://schemas.openxmlformats.org/officeDocument/2006/relationships/slide" Target="slide50.xml"/><Relationship Id="rId10" Type="http://schemas.openxmlformats.org/officeDocument/2006/relationships/slide" Target="slide55.xml"/><Relationship Id="rId4" Type="http://schemas.openxmlformats.org/officeDocument/2006/relationships/image" Target="../media/image11.svg"/><Relationship Id="rId9" Type="http://schemas.openxmlformats.org/officeDocument/2006/relationships/slide" Target="slide54.xml"/><Relationship Id="rId14" Type="http://schemas.openxmlformats.org/officeDocument/2006/relationships/slide" Target="slide57.xml"/></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hyperlink" Target="https://www.medicines.org.uk/emc/product/2498/smpc" TargetMode="External"/><Relationship Id="rId4" Type="http://schemas.openxmlformats.org/officeDocument/2006/relationships/image" Target="../media/image13.png"/><Relationship Id="rId9" Type="http://schemas.openxmlformats.org/officeDocument/2006/relationships/hyperlink" Target="https://www.emcpi.com/pi/33162"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 Target="slide3.xml"/><Relationship Id="rId7" Type="http://schemas.openxmlformats.org/officeDocument/2006/relationships/image" Target="../media/image7.sv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hyperlink" Target="https://www.emcpi.com/pi/33162"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emcpi.com/pi/33162" TargetMode="External"/><Relationship Id="rId3" Type="http://schemas.openxmlformats.org/officeDocument/2006/relationships/slide" Target="slide3.xml"/><Relationship Id="rId7" Type="http://schemas.openxmlformats.org/officeDocument/2006/relationships/image" Target="../media/image7.sv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slide" Target="slide3.xml"/><Relationship Id="rId7" Type="http://schemas.openxmlformats.org/officeDocument/2006/relationships/image" Target="../media/image7.sv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hyperlink" Target="https://www.emcpi.com/pi/33162"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emcpi.com/pi/33162" TargetMode="External"/><Relationship Id="rId3" Type="http://schemas.openxmlformats.org/officeDocument/2006/relationships/slide" Target="slide3.xml"/><Relationship Id="rId7" Type="http://schemas.openxmlformats.org/officeDocument/2006/relationships/image" Target="../media/image7.sv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hyperlink" Target="https://www.emcpi.com/pi/33162" TargetMode="External"/><Relationship Id="rId3" Type="http://schemas.openxmlformats.org/officeDocument/2006/relationships/slide" Target="slide3.xml"/><Relationship Id="rId7" Type="http://schemas.openxmlformats.org/officeDocument/2006/relationships/image" Target="../media/image7.sv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hyperlink" Target="https://www.emcpi.com/pi/33162" TargetMode="External"/><Relationship Id="rId3" Type="http://schemas.openxmlformats.org/officeDocument/2006/relationships/slide" Target="slide3.xml"/><Relationship Id="rId7" Type="http://schemas.openxmlformats.org/officeDocument/2006/relationships/image" Target="../media/image7.sv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8" Type="http://schemas.openxmlformats.org/officeDocument/2006/relationships/hyperlink" Target="https://www.emcpi.com/pi/33162" TargetMode="External"/><Relationship Id="rId3" Type="http://schemas.openxmlformats.org/officeDocument/2006/relationships/slide" Target="slide3.xml"/><Relationship Id="rId7" Type="http://schemas.openxmlformats.org/officeDocument/2006/relationships/image" Target="../media/image7.sv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hyperlink" Target="https://www.emcpi.com/pi/33162" TargetMode="External"/><Relationship Id="rId3" Type="http://schemas.openxmlformats.org/officeDocument/2006/relationships/slide" Target="slide3.xml"/><Relationship Id="rId7" Type="http://schemas.openxmlformats.org/officeDocument/2006/relationships/image" Target="../media/image7.sv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8" Type="http://schemas.openxmlformats.org/officeDocument/2006/relationships/hyperlink" Target="https://www.emcpi.com/pi/33162" TargetMode="External"/><Relationship Id="rId3" Type="http://schemas.openxmlformats.org/officeDocument/2006/relationships/slide" Target="slide3.xml"/><Relationship Id="rId7" Type="http://schemas.openxmlformats.org/officeDocument/2006/relationships/image" Target="../media/image7.sv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8" Type="http://schemas.openxmlformats.org/officeDocument/2006/relationships/hyperlink" Target="https://www.emcpi.com/pi/33162" TargetMode="External"/><Relationship Id="rId3" Type="http://schemas.openxmlformats.org/officeDocument/2006/relationships/slide" Target="slide3.xml"/><Relationship Id="rId7" Type="http://schemas.openxmlformats.org/officeDocument/2006/relationships/image" Target="../media/image7.sv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www.medicines.org.uk/emc/product/2498/smpc" TargetMode="External"/><Relationship Id="rId7" Type="http://schemas.openxmlformats.org/officeDocument/2006/relationships/hyperlink" Target="https://www.emcpi.com/pi/33162"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hyperlink" Target="https://www.nice.org.uk/guidance/ta851" TargetMode="External"/><Relationship Id="rId13" Type="http://schemas.openxmlformats.org/officeDocument/2006/relationships/hyperlink" Target="https://www.emcpi.com/pi/33162" TargetMode="External"/><Relationship Id="rId3" Type="http://schemas.openxmlformats.org/officeDocument/2006/relationships/slide" Target="slide3.xml"/><Relationship Id="rId7" Type="http://schemas.openxmlformats.org/officeDocument/2006/relationships/hyperlink" Target="https://www.medicines.org.uk/emc/product/2498/smpc.%20Accessed%20October%202024" TargetMode="External"/><Relationship Id="rId12"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nice.org.uk/guidance/ng101/chapter/Recommendations" TargetMode="External"/><Relationship Id="rId11" Type="http://schemas.openxmlformats.org/officeDocument/2006/relationships/image" Target="../media/image16.png"/><Relationship Id="rId5" Type="http://schemas.openxmlformats.org/officeDocument/2006/relationships/image" Target="../media/image5.sv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3.xml"/><Relationship Id="rId7" Type="http://schemas.openxmlformats.org/officeDocument/2006/relationships/image" Target="../media/image11.svg"/><Relationship Id="rId12" Type="http://schemas.openxmlformats.org/officeDocument/2006/relationships/hyperlink" Target="https://www.emcpi.com/pi/33162"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slide" Target="slide12.xml"/><Relationship Id="rId5" Type="http://schemas.openxmlformats.org/officeDocument/2006/relationships/image" Target="../media/image5.svg"/><Relationship Id="rId10" Type="http://schemas.openxmlformats.org/officeDocument/2006/relationships/slide" Target="slide11.xml"/><Relationship Id="rId4" Type="http://schemas.openxmlformats.org/officeDocument/2006/relationships/image" Target="../media/image4.png"/><Relationship Id="rId9"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www.emcpi.com/pi/33162"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47D9B80-C06E-5F44-337F-F6CE0900EA33}"/>
              </a:ext>
            </a:extLst>
          </p:cNvPr>
          <p:cNvSpPr txBox="1">
            <a:spLocks/>
          </p:cNvSpPr>
          <p:nvPr/>
        </p:nvSpPr>
        <p:spPr>
          <a:xfrm>
            <a:off x="562272" y="205331"/>
            <a:ext cx="10258127" cy="2502460"/>
          </a:xfrm>
          <a:prstGeom prst="rect">
            <a:avLst/>
          </a:prstGeom>
        </p:spPr>
        <p:txBody>
          <a:bodyPr anchor="b"/>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GB" sz="3600" b="1">
                <a:latin typeface="Univers" panose="020B0503020202020204" pitchFamily="34" charset="0"/>
              </a:rPr>
              <a:t>KEYNOTE-522: </a:t>
            </a:r>
            <a:r>
              <a:rPr lang="en-GB" sz="3600">
                <a:latin typeface="Univers" panose="020B0503020202020204" pitchFamily="34" charset="0"/>
              </a:rPr>
              <a:t>Neoadjuvant KEYTRUDA® (pembrolizumab) + chemotherapy followed by adjuvant KEYTRUDA monotherapy in patients with triple-negative breast cancer (TNBC)</a:t>
            </a:r>
            <a:endParaRPr lang="en-GB" sz="3600"/>
          </a:p>
        </p:txBody>
      </p:sp>
      <p:sp>
        <p:nvSpPr>
          <p:cNvPr id="17" name="TextBox 16">
            <a:extLst>
              <a:ext uri="{FF2B5EF4-FFF2-40B4-BE49-F238E27FC236}">
                <a16:creationId xmlns:a16="http://schemas.microsoft.com/office/drawing/2014/main" id="{A385A103-F0BC-8E16-C314-AEB61234B65B}"/>
              </a:ext>
            </a:extLst>
          </p:cNvPr>
          <p:cNvSpPr txBox="1"/>
          <p:nvPr/>
        </p:nvSpPr>
        <p:spPr>
          <a:xfrm>
            <a:off x="562273" y="2786894"/>
            <a:ext cx="7315075" cy="769441"/>
          </a:xfrm>
          <a:prstGeom prst="rect">
            <a:avLst/>
          </a:prstGeom>
          <a:noFill/>
        </p:spPr>
        <p:txBody>
          <a:bodyPr wrap="square" rtlCol="0">
            <a:spAutoFit/>
          </a:bodyPr>
          <a:lstStyle/>
          <a:p>
            <a:r>
              <a:rPr lang="en-GB" sz="1100">
                <a:solidFill>
                  <a:schemeClr val="bg1"/>
                </a:solidFill>
                <a:latin typeface="Univers" panose="020B0503020202020204" pitchFamily="34" charset="0"/>
              </a:rPr>
              <a:t>These slides are promotional and are provided to UK healthcare professionals as a data resource for personal education. To ensure compliance with all relevant codes and regulations, these slides must not be amended and should only be downloaded with the latest Prescribing Information. Prescribing Information and further safety information can be found in the footer of this slide.</a:t>
            </a:r>
          </a:p>
        </p:txBody>
      </p:sp>
      <p:sp>
        <p:nvSpPr>
          <p:cNvPr id="20" name="TextBox 19">
            <a:extLst>
              <a:ext uri="{FF2B5EF4-FFF2-40B4-BE49-F238E27FC236}">
                <a16:creationId xmlns:a16="http://schemas.microsoft.com/office/drawing/2014/main" id="{765E3ABA-7B38-1B20-4346-5C358DDA6F16}"/>
              </a:ext>
            </a:extLst>
          </p:cNvPr>
          <p:cNvSpPr txBox="1"/>
          <p:nvPr/>
        </p:nvSpPr>
        <p:spPr>
          <a:xfrm>
            <a:off x="562273" y="3637589"/>
            <a:ext cx="7448424" cy="600164"/>
          </a:xfrm>
          <a:prstGeom prst="rect">
            <a:avLst/>
          </a:prstGeom>
          <a:noFill/>
        </p:spPr>
        <p:txBody>
          <a:bodyPr wrap="square" rtlCol="0">
            <a:spAutoFit/>
          </a:bodyPr>
          <a:lstStyle/>
          <a:p>
            <a:r>
              <a:rPr lang="en-GB" sz="1100" spc="-10">
                <a:solidFill>
                  <a:schemeClr val="bg1"/>
                </a:solidFill>
                <a:latin typeface="Univers" panose="020B0503020202020204" pitchFamily="34" charset="0"/>
                <a:cs typeface="Arial" panose="020B0604020202020204" pitchFamily="34" charset="0"/>
              </a:rPr>
              <a:t>Please refer to the full Summary of Product Characteristics for KEYTRUDA and patient-targeted</a:t>
            </a:r>
            <a:br>
              <a:rPr lang="en-GB" sz="1100" spc="-10">
                <a:solidFill>
                  <a:schemeClr val="bg1"/>
                </a:solidFill>
                <a:latin typeface="Univers" panose="020B0503020202020204" pitchFamily="34" charset="0"/>
                <a:cs typeface="Arial" panose="020B0604020202020204" pitchFamily="34" charset="0"/>
              </a:rPr>
            </a:br>
            <a:r>
              <a:rPr lang="en-GB" sz="1100" spc="-10">
                <a:solidFill>
                  <a:schemeClr val="bg1"/>
                </a:solidFill>
                <a:latin typeface="Univers" panose="020B0503020202020204" pitchFamily="34" charset="0"/>
                <a:cs typeface="Arial" panose="020B0604020202020204" pitchFamily="34" charset="0"/>
              </a:rPr>
              <a:t>Risk Minimisation Materials before prescribing, to minimise the risk of treatment. Patients should also receive the Risk Minimisation Materials.</a:t>
            </a:r>
          </a:p>
        </p:txBody>
      </p:sp>
      <p:sp>
        <p:nvSpPr>
          <p:cNvPr id="22" name="Rectangle 21">
            <a:extLst>
              <a:ext uri="{FF2B5EF4-FFF2-40B4-BE49-F238E27FC236}">
                <a16:creationId xmlns:a16="http://schemas.microsoft.com/office/drawing/2014/main" id="{F03032A0-6946-51B7-4F60-34CE637691D6}"/>
              </a:ext>
            </a:extLst>
          </p:cNvPr>
          <p:cNvSpPr/>
          <p:nvPr/>
        </p:nvSpPr>
        <p:spPr>
          <a:xfrm>
            <a:off x="562273" y="6398870"/>
            <a:ext cx="8334251" cy="244682"/>
          </a:xfrm>
          <a:prstGeom prst="rect">
            <a:avLst/>
          </a:prstGeom>
        </p:spPr>
        <p:txBody>
          <a:bodyPr wrap="square">
            <a:spAutoFit/>
          </a:bodyPr>
          <a:lstStyle/>
          <a:p>
            <a:pPr lvl="0" defTabSz="914400" eaLnBrk="0" fontAlgn="base" hangingPunct="0">
              <a:lnSpc>
                <a:spcPct val="90000"/>
              </a:lnSpc>
              <a:buClr>
                <a:srgbClr val="2FA301"/>
              </a:buClr>
              <a:defRPr/>
            </a:pPr>
            <a:r>
              <a:rPr lang="en-GB" sz="1100" kern="1200" spc="-10" dirty="0">
                <a:effectLst/>
                <a:latin typeface="Univers" panose="020B0503020202020204" pitchFamily="34" charset="0"/>
                <a:cs typeface="Arial" panose="020B0604020202020204" pitchFamily="34" charset="0"/>
              </a:rPr>
              <a:t>Job code: </a:t>
            </a:r>
            <a:r>
              <a:rPr lang="en-GB" sz="1100" b="0" i="0" dirty="0">
                <a:solidFill>
                  <a:srgbClr val="1D1D1D"/>
                </a:solidFill>
                <a:effectLst/>
                <a:latin typeface="Univers" panose="020B0503020202020204" pitchFamily="34" charset="0"/>
              </a:rPr>
              <a:t>GB-OBR-00166</a:t>
            </a:r>
            <a:r>
              <a:rPr lang="en-GB" sz="1100" kern="1200" spc="-10" dirty="0">
                <a:effectLst/>
                <a:latin typeface="Univers" panose="020B0503020202020204" pitchFamily="34" charset="0"/>
                <a:cs typeface="Arial" panose="020B0604020202020204" pitchFamily="34" charset="0"/>
              </a:rPr>
              <a:t> 	Date of preparation: October 2025</a:t>
            </a:r>
          </a:p>
        </p:txBody>
      </p:sp>
      <p:sp>
        <p:nvSpPr>
          <p:cNvPr id="23" name="TextBox 22">
            <a:extLst>
              <a:ext uri="{FF2B5EF4-FFF2-40B4-BE49-F238E27FC236}">
                <a16:creationId xmlns:a16="http://schemas.microsoft.com/office/drawing/2014/main" id="{474F889F-1484-A00A-C707-0A8490519832}"/>
              </a:ext>
            </a:extLst>
          </p:cNvPr>
          <p:cNvSpPr txBox="1"/>
          <p:nvPr/>
        </p:nvSpPr>
        <p:spPr>
          <a:xfrm>
            <a:off x="562272" y="4319007"/>
            <a:ext cx="7710913" cy="938719"/>
          </a:xfrm>
          <a:prstGeom prst="rect">
            <a:avLst/>
          </a:prstGeom>
          <a:solidFill>
            <a:schemeClr val="bg1"/>
          </a:solidFill>
          <a:ln>
            <a:solidFill>
              <a:schemeClr val="tx1"/>
            </a:solidFill>
          </a:ln>
        </p:spPr>
        <p:txBody>
          <a:bodyPr wrap="square" rtlCol="0">
            <a:spAutoFit/>
          </a:bodyPr>
          <a:lstStyle/>
          <a:p>
            <a:r>
              <a:rPr lang="en-GB" sz="1100" b="1" spc="-10">
                <a:latin typeface="Univers" panose="020B0503020202020204" pitchFamily="34" charset="0"/>
                <a:cs typeface="Arial" panose="020B0604020202020204" pitchFamily="34" charset="0"/>
              </a:rPr>
              <a:t>Adverse events should be reported. Reporting forms and information can be found at </a:t>
            </a:r>
            <a:r>
              <a:rPr lang="en-GB" sz="1100" b="1" spc="-10">
                <a:latin typeface="Univers" panose="020B0503020202020204" pitchFamily="34" charset="0"/>
                <a:cs typeface="Arial" panose="020B0604020202020204" pitchFamily="34" charset="0"/>
                <a:hlinkClick r:id="rId3"/>
              </a:rPr>
              <a:t>https://yellowcard.mhra.gov.uk/</a:t>
            </a:r>
            <a:r>
              <a:rPr lang="en-GB" sz="1100" b="1" spc="-10">
                <a:latin typeface="Univers" panose="020B0503020202020204" pitchFamily="34" charset="0"/>
                <a:cs typeface="Arial" panose="020B0604020202020204" pitchFamily="34" charset="0"/>
              </a:rPr>
              <a:t> (please note that the MHRA Yellow Card link will redirect you to an external website, for which MSD does not review or control the content) or search for MHRA Yellow Card in the</a:t>
            </a:r>
            <a:br>
              <a:rPr lang="en-GB" sz="1100" b="1" spc="-10">
                <a:latin typeface="Univers" panose="020B0503020202020204" pitchFamily="34" charset="0"/>
                <a:cs typeface="Arial" panose="020B0604020202020204" pitchFamily="34" charset="0"/>
              </a:rPr>
            </a:br>
            <a:r>
              <a:rPr lang="en-GB" sz="1100" b="1" spc="-10">
                <a:latin typeface="Univers" panose="020B0503020202020204" pitchFamily="34" charset="0"/>
                <a:cs typeface="Arial" panose="020B0604020202020204" pitchFamily="34" charset="0"/>
              </a:rPr>
              <a:t>Google Play or Apple App Store. Adverse events should also be reported to Merck Sharp &amp; Dohme (UK) Limited</a:t>
            </a:r>
            <a:br>
              <a:rPr lang="en-GB" sz="1100" b="1" spc="-10">
                <a:latin typeface="Univers" panose="020B0503020202020204" pitchFamily="34" charset="0"/>
                <a:cs typeface="Arial" panose="020B0604020202020204" pitchFamily="34" charset="0"/>
              </a:rPr>
            </a:br>
            <a:r>
              <a:rPr lang="en-GB" sz="1100" b="1" spc="-10">
                <a:latin typeface="Univers" panose="020B0503020202020204" pitchFamily="34" charset="0"/>
                <a:cs typeface="Arial" panose="020B0604020202020204" pitchFamily="34" charset="0"/>
              </a:rPr>
              <a:t>(Tel: 020 8154 8000).</a:t>
            </a:r>
          </a:p>
        </p:txBody>
      </p:sp>
      <p:sp>
        <p:nvSpPr>
          <p:cNvPr id="24" name="TextBox 23">
            <a:extLst>
              <a:ext uri="{FF2B5EF4-FFF2-40B4-BE49-F238E27FC236}">
                <a16:creationId xmlns:a16="http://schemas.microsoft.com/office/drawing/2014/main" id="{50EEF5FC-53D6-5376-11A9-BBAF1D7E0DCE}"/>
              </a:ext>
            </a:extLst>
          </p:cNvPr>
          <p:cNvSpPr txBox="1"/>
          <p:nvPr/>
        </p:nvSpPr>
        <p:spPr>
          <a:xfrm>
            <a:off x="562272" y="5338980"/>
            <a:ext cx="8045396" cy="523220"/>
          </a:xfrm>
          <a:prstGeom prst="rect">
            <a:avLst/>
          </a:prstGeom>
          <a:noFill/>
        </p:spPr>
        <p:txBody>
          <a:bodyPr wrap="square">
            <a:spAutoFit/>
          </a:bodyPr>
          <a:lstStyle/>
          <a:p>
            <a:pPr lvl="0" defTabSz="914400" eaLnBrk="0" fontAlgn="base" hangingPunct="0">
              <a:spcAft>
                <a:spcPts val="600"/>
              </a:spcAft>
              <a:buClr>
                <a:srgbClr val="2FA301"/>
              </a:buClr>
              <a:defRPr/>
            </a:pPr>
            <a:r>
              <a:rPr lang="en-GB" sz="1400" b="1">
                <a:solidFill>
                  <a:schemeClr val="bg1"/>
                </a:solidFill>
                <a:latin typeface="Univers" panose="020B0503020202020204" pitchFamily="34" charset="0"/>
                <a:cs typeface="Arial" panose="020B0604020202020204" pitchFamily="34" charset="0"/>
              </a:rPr>
              <a:t>Please click the following link for the KEYTRUDA SmPC and Prescribing Information: </a:t>
            </a:r>
            <a:br>
              <a:rPr lang="en-GB" sz="1400" b="1">
                <a:solidFill>
                  <a:schemeClr val="bg1"/>
                </a:solidFill>
                <a:latin typeface="Univers" panose="020B0503020202020204" pitchFamily="34" charset="0"/>
                <a:cs typeface="Arial" panose="020B0604020202020204" pitchFamily="34" charset="0"/>
              </a:rPr>
            </a:br>
            <a:r>
              <a:rPr lang="en-GB" sz="1400" b="1">
                <a:solidFill>
                  <a:schemeClr val="bg1"/>
                </a:solidFill>
                <a:latin typeface="Univers" panose="020B0503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United Kingdom</a:t>
            </a:r>
            <a:r>
              <a:rPr lang="en-GB" sz="1400" b="1">
                <a:solidFill>
                  <a:schemeClr val="bg1"/>
                </a:solidFill>
                <a:latin typeface="Univers" panose="020B0503020202020204" pitchFamily="34" charset="0"/>
                <a:cs typeface="Arial" panose="020B0604020202020204" pitchFamily="34" charset="0"/>
              </a:rPr>
              <a:t>. </a:t>
            </a:r>
            <a:endParaRPr lang="en-GB" sz="1050" kern="1200" spc="-20">
              <a:solidFill>
                <a:schemeClr val="bg1"/>
              </a:solidFill>
              <a:effectLst/>
              <a:latin typeface="Univers" panose="020B0503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517773A-9BEA-9DB1-27AA-615F3D1DC651}"/>
              </a:ext>
            </a:extLst>
          </p:cNvPr>
          <p:cNvSpPr txBox="1"/>
          <p:nvPr/>
        </p:nvSpPr>
        <p:spPr>
          <a:xfrm>
            <a:off x="562273" y="6596390"/>
            <a:ext cx="6107986" cy="261610"/>
          </a:xfrm>
          <a:prstGeom prst="rect">
            <a:avLst/>
          </a:prstGeom>
          <a:noFill/>
        </p:spPr>
        <p:txBody>
          <a:bodyPr wrap="square">
            <a:spAutoFit/>
          </a:bodyPr>
          <a:lstStyle/>
          <a:p>
            <a:r>
              <a:rPr lang="en-GB" sz="1100" spc="-20">
                <a:latin typeface="Univers" panose="020B0503020202020204" pitchFamily="34" charset="0"/>
                <a:cs typeface="Arial" panose="020B0604020202020204" pitchFamily="34" charset="0"/>
              </a:rPr>
              <a:t>Copyright © 2025 Merck &amp; Co., Inc., Rahway, NJ, USA and its affiliates. All rights reserved.</a:t>
            </a:r>
          </a:p>
        </p:txBody>
      </p:sp>
      <p:sp>
        <p:nvSpPr>
          <p:cNvPr id="26" name="TextBox 25">
            <a:extLst>
              <a:ext uri="{FF2B5EF4-FFF2-40B4-BE49-F238E27FC236}">
                <a16:creationId xmlns:a16="http://schemas.microsoft.com/office/drawing/2014/main" id="{968BFA04-1ADD-1085-EAEE-7FD41407EDD4}"/>
              </a:ext>
            </a:extLst>
          </p:cNvPr>
          <p:cNvSpPr txBox="1"/>
          <p:nvPr/>
        </p:nvSpPr>
        <p:spPr>
          <a:xfrm>
            <a:off x="562273" y="5984875"/>
            <a:ext cx="9232917" cy="446276"/>
          </a:xfrm>
          <a:prstGeom prst="rect">
            <a:avLst/>
          </a:prstGeom>
          <a:noFill/>
        </p:spPr>
        <p:txBody>
          <a:bodyPr wrap="square">
            <a:spAutoFit/>
          </a:bodyPr>
          <a:lstStyle/>
          <a:p>
            <a:pPr lvl="0" defTabSz="914400" eaLnBrk="0" fontAlgn="base" hangingPunct="0">
              <a:spcAft>
                <a:spcPts val="600"/>
              </a:spcAft>
              <a:buClr>
                <a:srgbClr val="2FA301"/>
              </a:buClr>
              <a:defRPr/>
            </a:pPr>
            <a:r>
              <a:rPr lang="en-GB" sz="1100" kern="1200" spc="-20">
                <a:effectLst/>
                <a:latin typeface="Univers" panose="020B0503020202020204" pitchFamily="34" charset="0"/>
                <a:cs typeface="Arial" panose="020B0604020202020204" pitchFamily="34" charset="0"/>
              </a:rPr>
              <a:t>If using a downloaded version of this material, please ensure that you are accessing the most recent version </a:t>
            </a:r>
            <a:br>
              <a:rPr lang="en-GB" sz="1100" kern="1200" spc="-20">
                <a:effectLst/>
                <a:latin typeface="Univers" panose="020B0503020202020204" pitchFamily="34" charset="0"/>
                <a:cs typeface="Arial" panose="020B0604020202020204" pitchFamily="34" charset="0"/>
              </a:rPr>
            </a:br>
            <a:r>
              <a:rPr lang="en-GB" sz="1100" kern="1200" spc="-20">
                <a:effectLst/>
                <a:latin typeface="Univers" panose="020B0503020202020204" pitchFamily="34" charset="0"/>
                <a:cs typeface="Arial" panose="020B0604020202020204" pitchFamily="34" charset="0"/>
              </a:rPr>
              <a:t>of the Prescribing Information</a:t>
            </a:r>
            <a:r>
              <a:rPr lang="en-GB" sz="1200" kern="1200" spc="-20">
                <a:effectLst/>
                <a:latin typeface="Univers" panose="020B0503020202020204" pitchFamily="34" charset="0"/>
                <a:cs typeface="Arial" panose="020B0604020202020204" pitchFamily="34" charset="0"/>
              </a:rPr>
              <a:t>.</a:t>
            </a:r>
            <a:endParaRPr lang="en-GB" sz="1050" kern="1200" spc="-20">
              <a:effectLst/>
              <a:latin typeface="Univers" panose="020B0503020202020204" pitchFamily="34" charset="0"/>
              <a:cs typeface="Arial" panose="020B0604020202020204" pitchFamily="34" charset="0"/>
            </a:endParaRPr>
          </a:p>
        </p:txBody>
      </p:sp>
    </p:spTree>
    <p:extLst>
      <p:ext uri="{BB962C8B-B14F-4D97-AF65-F5344CB8AC3E}">
        <p14:creationId xmlns:p14="http://schemas.microsoft.com/office/powerpoint/2010/main" val="3173199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7">
            <a:extLst>
              <a:ext uri="{FF2B5EF4-FFF2-40B4-BE49-F238E27FC236}">
                <a16:creationId xmlns:a16="http://schemas.microsoft.com/office/drawing/2014/main" id="{093087FE-AF9F-4F74-BCC0-5BA405471848}"/>
              </a:ext>
            </a:extLst>
          </p:cNvPr>
          <p:cNvSpPr txBox="1">
            <a:spLocks/>
          </p:cNvSpPr>
          <p:nvPr/>
        </p:nvSpPr>
        <p:spPr>
          <a:xfrm>
            <a:off x="78883" y="6011985"/>
            <a:ext cx="11078428"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a:latin typeface="Univers" panose="020B0503020202020204" pitchFamily="34" charset="0"/>
              </a:rPr>
              <a:t>EFS, event-free survival; pCR, pathologic complete response.</a:t>
            </a:r>
          </a:p>
          <a:p>
            <a:pPr marL="0" indent="0">
              <a:spcBef>
                <a:spcPts val="0"/>
              </a:spcBef>
              <a:buNone/>
            </a:pPr>
            <a:r>
              <a:rPr lang="en-GB" sz="800">
                <a:latin typeface="Univers" panose="020B0503020202020204" pitchFamily="34" charset="0"/>
              </a:rPr>
              <a:t>1. Schmid P et al. </a:t>
            </a:r>
            <a:r>
              <a:rPr lang="en-GB" sz="800" i="1">
                <a:latin typeface="Univers" panose="020B0503020202020204" pitchFamily="34" charset="0"/>
              </a:rPr>
              <a:t>N Engl J Med </a:t>
            </a:r>
            <a:r>
              <a:rPr lang="en-GB" sz="800">
                <a:latin typeface="Univers" panose="020B0503020202020204" pitchFamily="34" charset="0"/>
              </a:rPr>
              <a:t>2020;382:810–821 (plus supplementary appendix); 2. Schmid P et al. </a:t>
            </a:r>
            <a:r>
              <a:rPr lang="en-GB" sz="800" i="1">
                <a:latin typeface="Univers" panose="020B0503020202020204" pitchFamily="34" charset="0"/>
              </a:rPr>
              <a:t>N Engl J Med </a:t>
            </a:r>
            <a:r>
              <a:rPr lang="en-GB" sz="800">
                <a:latin typeface="Univers" panose="020B0503020202020204" pitchFamily="34" charset="0"/>
              </a:rPr>
              <a:t>2022;386:556–567.</a:t>
            </a:r>
          </a:p>
        </p:txBody>
      </p:sp>
      <p:grpSp>
        <p:nvGrpSpPr>
          <p:cNvPr id="9" name="Group 8">
            <a:extLst>
              <a:ext uri="{FF2B5EF4-FFF2-40B4-BE49-F238E27FC236}">
                <a16:creationId xmlns:a16="http://schemas.microsoft.com/office/drawing/2014/main" id="{2BD9C19C-3D20-4F5D-AA6F-E5E603CE47BC}"/>
              </a:ext>
            </a:extLst>
          </p:cNvPr>
          <p:cNvGrpSpPr/>
          <p:nvPr/>
        </p:nvGrpSpPr>
        <p:grpSpPr>
          <a:xfrm>
            <a:off x="11314871" y="6087887"/>
            <a:ext cx="656605" cy="656603"/>
            <a:chOff x="8680178" y="917741"/>
            <a:chExt cx="352645" cy="350678"/>
          </a:xfrm>
        </p:grpSpPr>
        <p:sp>
          <p:nvSpPr>
            <p:cNvPr id="10" name="Oval 9">
              <a:extLst>
                <a:ext uri="{FF2B5EF4-FFF2-40B4-BE49-F238E27FC236}">
                  <a16:creationId xmlns:a16="http://schemas.microsoft.com/office/drawing/2014/main" id="{AB0B6D47-285B-4662-A411-84EC48A92CFC}"/>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1" name="Graphic 10" descr="Home">
              <a:hlinkClick r:id="rId3" action="ppaction://hlinksldjump"/>
              <a:extLst>
                <a:ext uri="{FF2B5EF4-FFF2-40B4-BE49-F238E27FC236}">
                  <a16:creationId xmlns:a16="http://schemas.microsoft.com/office/drawing/2014/main" id="{F0A16437-C7D0-43D7-AFAF-23AFB35CEF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2" name="TextBox 11">
            <a:extLst>
              <a:ext uri="{FF2B5EF4-FFF2-40B4-BE49-F238E27FC236}">
                <a16:creationId xmlns:a16="http://schemas.microsoft.com/office/drawing/2014/main" id="{B5BABEAA-CB2D-4A15-8C88-2B7CD6AE35D3}"/>
              </a:ext>
            </a:extLst>
          </p:cNvPr>
          <p:cNvSpPr txBox="1"/>
          <p:nvPr/>
        </p:nvSpPr>
        <p:spPr>
          <a:xfrm>
            <a:off x="596182" y="1557092"/>
            <a:ext cx="11078428" cy="3770263"/>
          </a:xfrm>
          <a:prstGeom prst="rect">
            <a:avLst/>
          </a:prstGeom>
          <a:noFill/>
        </p:spPr>
        <p:txBody>
          <a:bodyPr wrap="square" rtlCol="0">
            <a:spAutoFit/>
          </a:bodyPr>
          <a:lstStyle/>
          <a:p>
            <a:r>
              <a:rPr lang="en-GB" sz="2000">
                <a:solidFill>
                  <a:schemeClr val="tx1">
                    <a:lumMod val="85000"/>
                    <a:lumOff val="15000"/>
                  </a:schemeClr>
                </a:solidFill>
                <a:latin typeface="Univers" panose="020B0503020202020204" pitchFamily="34" charset="0"/>
              </a:rPr>
              <a:t>The primary endpoints of the KEYNOTE-522 trial were pCR and EFS, and were </a:t>
            </a:r>
            <a:br>
              <a:rPr lang="en-GB" sz="2000">
                <a:solidFill>
                  <a:schemeClr val="tx1">
                    <a:lumMod val="85000"/>
                    <a:lumOff val="15000"/>
                  </a:schemeClr>
                </a:solidFill>
                <a:latin typeface="Univers" panose="020B0503020202020204" pitchFamily="34" charset="0"/>
              </a:rPr>
            </a:br>
            <a:r>
              <a:rPr lang="en-GB" sz="2000">
                <a:solidFill>
                  <a:schemeClr val="tx1">
                    <a:lumMod val="85000"/>
                    <a:lumOff val="15000"/>
                  </a:schemeClr>
                </a:solidFill>
                <a:latin typeface="Univers" panose="020B0503020202020204" pitchFamily="34" charset="0"/>
              </a:rPr>
              <a:t>defined as follows:</a:t>
            </a:r>
          </a:p>
          <a:p>
            <a:pPr lvl="1">
              <a:spcBef>
                <a:spcPts val="600"/>
              </a:spcBef>
            </a:pPr>
            <a:endParaRPr lang="en-GB" sz="2000">
              <a:solidFill>
                <a:schemeClr val="tx1">
                  <a:lumMod val="85000"/>
                  <a:lumOff val="15000"/>
                </a:schemeClr>
              </a:solidFill>
              <a:latin typeface="Univers" panose="020B0503020202020204" pitchFamily="34" charset="0"/>
            </a:endParaRPr>
          </a:p>
          <a:p>
            <a:pPr lvl="1">
              <a:spcBef>
                <a:spcPts val="600"/>
              </a:spcBef>
            </a:pPr>
            <a:r>
              <a:rPr lang="en-GB" sz="1600" b="1">
                <a:solidFill>
                  <a:schemeClr val="tx1">
                    <a:lumMod val="85000"/>
                    <a:lumOff val="15000"/>
                  </a:schemeClr>
                </a:solidFill>
                <a:latin typeface="Univers" panose="020B0503020202020204" pitchFamily="34" charset="0"/>
              </a:rPr>
              <a:t>pCR: </a:t>
            </a:r>
            <a:r>
              <a:rPr lang="en-GB" sz="1600">
                <a:solidFill>
                  <a:schemeClr val="tx1">
                    <a:lumMod val="85000"/>
                    <a:lumOff val="15000"/>
                  </a:schemeClr>
                </a:solidFill>
                <a:latin typeface="Univers" panose="020B0503020202020204" pitchFamily="34" charset="0"/>
              </a:rPr>
              <a:t>The absence of invasive cancer in the breast and lymph nodes (ypT0/Tis ypN0). Blinded assessment performed by local pathologist at the time of definitive surgery</a:t>
            </a:r>
            <a:br>
              <a:rPr lang="en-GB" sz="1600">
                <a:solidFill>
                  <a:schemeClr val="tx1">
                    <a:lumMod val="85000"/>
                    <a:lumOff val="15000"/>
                  </a:schemeClr>
                </a:solidFill>
                <a:latin typeface="Univers" panose="020B0503020202020204" pitchFamily="34" charset="0"/>
              </a:rPr>
            </a:br>
            <a:endParaRPr lang="en-GB" sz="1600">
              <a:solidFill>
                <a:schemeClr val="tx1">
                  <a:lumMod val="85000"/>
                  <a:lumOff val="15000"/>
                </a:schemeClr>
              </a:solidFill>
              <a:latin typeface="Univers" panose="020B0503020202020204" pitchFamily="34" charset="0"/>
            </a:endParaRPr>
          </a:p>
          <a:p>
            <a:pPr lvl="1">
              <a:spcBef>
                <a:spcPts val="600"/>
              </a:spcBef>
            </a:pPr>
            <a:r>
              <a:rPr lang="en-GB" sz="1600" b="1">
                <a:solidFill>
                  <a:schemeClr val="tx1">
                    <a:lumMod val="85000"/>
                    <a:lumOff val="15000"/>
                  </a:schemeClr>
                </a:solidFill>
                <a:latin typeface="Univers" panose="020B0503020202020204" pitchFamily="34" charset="0"/>
              </a:rPr>
              <a:t>EFS: </a:t>
            </a:r>
            <a:r>
              <a:rPr lang="en-GB" sz="1600">
                <a:solidFill>
                  <a:schemeClr val="tx1">
                    <a:lumMod val="85000"/>
                    <a:lumOff val="15000"/>
                  </a:schemeClr>
                </a:solidFill>
                <a:latin typeface="Univers" panose="020B0503020202020204" pitchFamily="34" charset="0"/>
              </a:rPr>
              <a:t>The time from randomisation to the first occurrence of any of the following events: </a:t>
            </a:r>
          </a:p>
          <a:p>
            <a:pPr marL="1657350" lvl="3" indent="-285750">
              <a:spcBef>
                <a:spcPts val="600"/>
              </a:spcBef>
              <a:buFont typeface="Arial" panose="020B0604020202020204" pitchFamily="34" charset="0"/>
              <a:buChar char="•"/>
            </a:pPr>
            <a:r>
              <a:rPr lang="en-GB" sz="1600">
                <a:solidFill>
                  <a:schemeClr val="tx1">
                    <a:lumMod val="85000"/>
                    <a:lumOff val="15000"/>
                  </a:schemeClr>
                </a:solidFill>
                <a:latin typeface="Univers" panose="020B0503020202020204" pitchFamily="34" charset="0"/>
              </a:rPr>
              <a:t>Progression of disease that precludes definitive surgery </a:t>
            </a:r>
          </a:p>
          <a:p>
            <a:pPr marL="1657350" lvl="3" indent="-285750">
              <a:spcBef>
                <a:spcPts val="600"/>
              </a:spcBef>
              <a:buFont typeface="Arial" panose="020B0604020202020204" pitchFamily="34" charset="0"/>
              <a:buChar char="•"/>
            </a:pPr>
            <a:r>
              <a:rPr lang="en-GB" sz="1600">
                <a:solidFill>
                  <a:schemeClr val="tx1">
                    <a:lumMod val="85000"/>
                    <a:lumOff val="15000"/>
                  </a:schemeClr>
                </a:solidFill>
                <a:latin typeface="Univers" panose="020B0503020202020204" pitchFamily="34" charset="0"/>
              </a:rPr>
              <a:t>Local or distant recurrence </a:t>
            </a:r>
          </a:p>
          <a:p>
            <a:pPr marL="1657350" lvl="3" indent="-285750">
              <a:spcBef>
                <a:spcPts val="600"/>
              </a:spcBef>
              <a:buFont typeface="Arial" panose="020B0604020202020204" pitchFamily="34" charset="0"/>
              <a:buChar char="•"/>
            </a:pPr>
            <a:r>
              <a:rPr lang="en-GB" sz="1600">
                <a:solidFill>
                  <a:schemeClr val="tx1">
                    <a:lumMod val="85000"/>
                    <a:lumOff val="15000"/>
                  </a:schemeClr>
                </a:solidFill>
                <a:latin typeface="Univers" panose="020B0503020202020204" pitchFamily="34" charset="0"/>
              </a:rPr>
              <a:t>Second primary malignancy, OR </a:t>
            </a:r>
          </a:p>
          <a:p>
            <a:pPr marL="1657350" lvl="3" indent="-285750">
              <a:spcBef>
                <a:spcPts val="600"/>
              </a:spcBef>
              <a:buFont typeface="Arial" panose="020B0604020202020204" pitchFamily="34" charset="0"/>
              <a:buChar char="•"/>
            </a:pPr>
            <a:r>
              <a:rPr lang="en-GB" sz="1600">
                <a:solidFill>
                  <a:schemeClr val="tx1">
                    <a:lumMod val="85000"/>
                    <a:lumOff val="15000"/>
                  </a:schemeClr>
                </a:solidFill>
                <a:latin typeface="Univers" panose="020B0503020202020204" pitchFamily="34" charset="0"/>
              </a:rPr>
              <a:t>Death due to any cause</a:t>
            </a:r>
          </a:p>
          <a:p>
            <a:endParaRPr lang="en-GB" sz="1600">
              <a:solidFill>
                <a:schemeClr val="tx1">
                  <a:lumMod val="85000"/>
                  <a:lumOff val="15000"/>
                </a:schemeClr>
              </a:solidFill>
              <a:latin typeface="Univers" panose="020B0503020202020204" pitchFamily="34" charset="0"/>
            </a:endParaRPr>
          </a:p>
        </p:txBody>
      </p:sp>
      <p:sp>
        <p:nvSpPr>
          <p:cNvPr id="8" name="Title 5">
            <a:extLst>
              <a:ext uri="{FF2B5EF4-FFF2-40B4-BE49-F238E27FC236}">
                <a16:creationId xmlns:a16="http://schemas.microsoft.com/office/drawing/2014/main" id="{DA75125C-D0DC-4540-940B-24C41DBD0DAC}"/>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Primary endpoints</a:t>
            </a:r>
            <a:r>
              <a:rPr lang="en-GB" sz="2800" baseline="30000">
                <a:solidFill>
                  <a:schemeClr val="bg1"/>
                </a:solidFill>
                <a:latin typeface="Univers" panose="020B0503020202020204" pitchFamily="34" charset="0"/>
              </a:rPr>
              <a:t>1,2</a:t>
            </a:r>
          </a:p>
        </p:txBody>
      </p:sp>
      <p:sp>
        <p:nvSpPr>
          <p:cNvPr id="3" name="TextBox 2">
            <a:extLst>
              <a:ext uri="{FF2B5EF4-FFF2-40B4-BE49-F238E27FC236}">
                <a16:creationId xmlns:a16="http://schemas.microsoft.com/office/drawing/2014/main" id="{ABE8F916-63AC-8EC8-59CB-BE7773E6DE41}"/>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6"/>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841408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 Placeholder 7">
            <a:extLst>
              <a:ext uri="{FF2B5EF4-FFF2-40B4-BE49-F238E27FC236}">
                <a16:creationId xmlns:a16="http://schemas.microsoft.com/office/drawing/2014/main" id="{D47FF8C5-0378-436C-BD0C-66030A98AF4F}"/>
              </a:ext>
            </a:extLst>
          </p:cNvPr>
          <p:cNvSpPr txBox="1">
            <a:spLocks/>
          </p:cNvSpPr>
          <p:nvPr/>
        </p:nvSpPr>
        <p:spPr>
          <a:xfrm>
            <a:off x="78883" y="6011985"/>
            <a:ext cx="11078428"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a:latin typeface="Univers" panose="020B0503020202020204" pitchFamily="34" charset="0"/>
              </a:rPr>
              <a:t>Schmid P et al. </a:t>
            </a:r>
            <a:r>
              <a:rPr lang="en-GB" sz="800" i="1">
                <a:latin typeface="Univers" panose="020B0503020202020204" pitchFamily="34" charset="0"/>
              </a:rPr>
              <a:t>N Engl J Med </a:t>
            </a:r>
            <a:r>
              <a:rPr lang="en-GB" sz="800">
                <a:latin typeface="Univers" panose="020B0503020202020204" pitchFamily="34" charset="0"/>
              </a:rPr>
              <a:t>2020;382:810–821.</a:t>
            </a:r>
          </a:p>
        </p:txBody>
      </p:sp>
      <p:grpSp>
        <p:nvGrpSpPr>
          <p:cNvPr id="40" name="Group 39">
            <a:extLst>
              <a:ext uri="{FF2B5EF4-FFF2-40B4-BE49-F238E27FC236}">
                <a16:creationId xmlns:a16="http://schemas.microsoft.com/office/drawing/2014/main" id="{40C9AFB5-7C80-4DFE-890A-5BB34575360E}"/>
              </a:ext>
            </a:extLst>
          </p:cNvPr>
          <p:cNvGrpSpPr/>
          <p:nvPr/>
        </p:nvGrpSpPr>
        <p:grpSpPr>
          <a:xfrm>
            <a:off x="11314871" y="6087887"/>
            <a:ext cx="656605" cy="656603"/>
            <a:chOff x="8680178" y="917741"/>
            <a:chExt cx="352645" cy="350678"/>
          </a:xfrm>
        </p:grpSpPr>
        <p:sp>
          <p:nvSpPr>
            <p:cNvPr id="41" name="Oval 40">
              <a:extLst>
                <a:ext uri="{FF2B5EF4-FFF2-40B4-BE49-F238E27FC236}">
                  <a16:creationId xmlns:a16="http://schemas.microsoft.com/office/drawing/2014/main" id="{9CA78B97-854D-415E-AD9F-AA47A149B881}"/>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42" name="Graphic 41" descr="Home">
              <a:hlinkClick r:id="rId3" action="ppaction://hlinksldjump"/>
              <a:extLst>
                <a:ext uri="{FF2B5EF4-FFF2-40B4-BE49-F238E27FC236}">
                  <a16:creationId xmlns:a16="http://schemas.microsoft.com/office/drawing/2014/main" id="{F62B811A-DFFF-4842-8DE8-D536457B53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43" name="TextBox 42">
            <a:extLst>
              <a:ext uri="{FF2B5EF4-FFF2-40B4-BE49-F238E27FC236}">
                <a16:creationId xmlns:a16="http://schemas.microsoft.com/office/drawing/2014/main" id="{9CDB5F37-878E-42CB-B13F-320EB8A9A13B}"/>
              </a:ext>
            </a:extLst>
          </p:cNvPr>
          <p:cNvSpPr txBox="1"/>
          <p:nvPr/>
        </p:nvSpPr>
        <p:spPr>
          <a:xfrm>
            <a:off x="596182" y="1557092"/>
            <a:ext cx="11078428" cy="3662541"/>
          </a:xfrm>
          <a:prstGeom prst="rect">
            <a:avLst/>
          </a:prstGeom>
          <a:noFill/>
        </p:spPr>
        <p:txBody>
          <a:bodyPr wrap="square" rtlCol="0">
            <a:spAutoFit/>
          </a:bodyPr>
          <a:lstStyle/>
          <a:p>
            <a:r>
              <a:rPr lang="en-GB" sz="2000">
                <a:solidFill>
                  <a:schemeClr val="tx1">
                    <a:lumMod val="85000"/>
                    <a:lumOff val="15000"/>
                  </a:schemeClr>
                </a:solidFill>
                <a:latin typeface="Univers" panose="020B0503020202020204" pitchFamily="34" charset="0"/>
              </a:rPr>
              <a:t>Key characteristics of the KEYTRUDA + chemotherapy arm of the KEYNOTE-522 trial:</a:t>
            </a:r>
          </a:p>
          <a:p>
            <a:endParaRPr lang="en-GB" sz="1600">
              <a:solidFill>
                <a:schemeClr val="tx1">
                  <a:lumMod val="85000"/>
                  <a:lumOff val="15000"/>
                </a:schemeClr>
              </a:solidFill>
              <a:latin typeface="Univers" panose="020B0503020202020204" pitchFamily="34" charset="0"/>
            </a:endParaRPr>
          </a:p>
          <a:p>
            <a:pPr marL="742950" lvl="1" indent="-285750">
              <a:buFont typeface="Arial" panose="020B0604020202020204" pitchFamily="34" charset="0"/>
              <a:buChar char="•"/>
            </a:pPr>
            <a:endParaRPr lang="en-GB" sz="1600" b="1">
              <a:solidFill>
                <a:schemeClr val="tx1">
                  <a:lumMod val="85000"/>
                  <a:lumOff val="15000"/>
                </a:schemeClr>
              </a:solidFill>
              <a:latin typeface="Univers" panose="020B0503020202020204" pitchFamily="34" charset="0"/>
            </a:endParaRPr>
          </a:p>
          <a:p>
            <a:pPr lvl="1"/>
            <a:r>
              <a:rPr lang="en-GB" sz="1600" b="1">
                <a:solidFill>
                  <a:schemeClr val="tx1">
                    <a:lumMod val="85000"/>
                    <a:lumOff val="15000"/>
                  </a:schemeClr>
                </a:solidFill>
                <a:latin typeface="Univers" panose="020B0503020202020204" pitchFamily="34" charset="0"/>
              </a:rPr>
              <a:t>		</a:t>
            </a:r>
            <a:r>
              <a:rPr lang="en-GB">
                <a:solidFill>
                  <a:schemeClr val="tx1">
                    <a:lumMod val="85000"/>
                    <a:lumOff val="15000"/>
                  </a:schemeClr>
                </a:solidFill>
                <a:latin typeface="Univers" panose="020B0503020202020204" pitchFamily="34" charset="0"/>
              </a:rPr>
              <a:t>Median patient age of 49 years (range: 22–80 years)</a:t>
            </a:r>
          </a:p>
          <a:p>
            <a:pPr lvl="1"/>
            <a:endParaRPr lang="en-GB">
              <a:solidFill>
                <a:schemeClr val="tx1">
                  <a:lumMod val="85000"/>
                  <a:lumOff val="15000"/>
                </a:schemeClr>
              </a:solidFill>
              <a:latin typeface="Univers" panose="020B0503020202020204" pitchFamily="34" charset="0"/>
            </a:endParaRPr>
          </a:p>
          <a:p>
            <a:pPr lvl="1"/>
            <a:r>
              <a:rPr lang="en-GB">
                <a:solidFill>
                  <a:schemeClr val="tx1">
                    <a:lumMod val="85000"/>
                    <a:lumOff val="15000"/>
                  </a:schemeClr>
                </a:solidFill>
                <a:latin typeface="Univers" panose="020B0503020202020204" pitchFamily="34" charset="0"/>
              </a:rPr>
              <a:t>	</a:t>
            </a:r>
          </a:p>
          <a:p>
            <a:pPr lvl="1"/>
            <a:r>
              <a:rPr lang="en-GB">
                <a:solidFill>
                  <a:schemeClr val="tx1">
                    <a:lumMod val="85000"/>
                    <a:lumOff val="15000"/>
                  </a:schemeClr>
                </a:solidFill>
                <a:latin typeface="Univers" panose="020B0503020202020204" pitchFamily="34" charset="0"/>
              </a:rPr>
              <a:t>		Primary tumour classification of 74% for T1/2 and 26% for T3/4</a:t>
            </a:r>
          </a:p>
          <a:p>
            <a:pPr lvl="1"/>
            <a:endParaRPr lang="en-GB" b="1">
              <a:solidFill>
                <a:schemeClr val="tx1">
                  <a:lumMod val="85000"/>
                  <a:lumOff val="15000"/>
                </a:schemeClr>
              </a:solidFill>
              <a:latin typeface="Univers" panose="020B0503020202020204" pitchFamily="34" charset="0"/>
            </a:endParaRPr>
          </a:p>
          <a:p>
            <a:pPr lvl="1"/>
            <a:endParaRPr lang="en-GB" b="1">
              <a:solidFill>
                <a:schemeClr val="tx1">
                  <a:lumMod val="85000"/>
                  <a:lumOff val="15000"/>
                </a:schemeClr>
              </a:solidFill>
              <a:latin typeface="Univers" panose="020B0503020202020204" pitchFamily="34" charset="0"/>
            </a:endParaRPr>
          </a:p>
          <a:p>
            <a:pPr lvl="1"/>
            <a:r>
              <a:rPr lang="en-GB" b="1">
                <a:solidFill>
                  <a:schemeClr val="tx1">
                    <a:lumMod val="85000"/>
                    <a:lumOff val="15000"/>
                  </a:schemeClr>
                </a:solidFill>
                <a:latin typeface="Univers" panose="020B0503020202020204" pitchFamily="34" charset="0"/>
              </a:rPr>
              <a:t>		</a:t>
            </a:r>
            <a:r>
              <a:rPr lang="en-GB">
                <a:solidFill>
                  <a:schemeClr val="tx1">
                    <a:lumMod val="85000"/>
                    <a:lumOff val="15000"/>
                  </a:schemeClr>
                </a:solidFill>
                <a:latin typeface="Univers" panose="020B0503020202020204" pitchFamily="34" charset="0"/>
              </a:rPr>
              <a:t>Nodal involvement was positive for 52% and negative for 48%</a:t>
            </a:r>
          </a:p>
          <a:p>
            <a:pPr lvl="1"/>
            <a:endParaRPr lang="en-GB">
              <a:solidFill>
                <a:schemeClr val="tx1">
                  <a:lumMod val="85000"/>
                  <a:lumOff val="15000"/>
                </a:schemeClr>
              </a:solidFill>
              <a:latin typeface="Univers" panose="020B0503020202020204" pitchFamily="34" charset="0"/>
            </a:endParaRPr>
          </a:p>
          <a:p>
            <a:pPr lvl="1"/>
            <a:endParaRPr lang="en-GB" b="1">
              <a:solidFill>
                <a:schemeClr val="tx1">
                  <a:lumMod val="85000"/>
                  <a:lumOff val="15000"/>
                </a:schemeClr>
              </a:solidFill>
              <a:latin typeface="Univers" panose="020B0503020202020204" pitchFamily="34" charset="0"/>
            </a:endParaRPr>
          </a:p>
          <a:p>
            <a:pPr lvl="1"/>
            <a:r>
              <a:rPr lang="en-GB" b="1">
                <a:solidFill>
                  <a:schemeClr val="tx1">
                    <a:lumMod val="85000"/>
                    <a:lumOff val="15000"/>
                  </a:schemeClr>
                </a:solidFill>
                <a:latin typeface="Univers" panose="020B0503020202020204" pitchFamily="34" charset="0"/>
              </a:rPr>
              <a:t>		</a:t>
            </a:r>
            <a:r>
              <a:rPr lang="en-GB">
                <a:solidFill>
                  <a:schemeClr val="tx1">
                    <a:lumMod val="85000"/>
                    <a:lumOff val="15000"/>
                  </a:schemeClr>
                </a:solidFill>
                <a:latin typeface="Univers" panose="020B0503020202020204" pitchFamily="34" charset="0"/>
              </a:rPr>
              <a:t>75% of patients with Stage II disease and 25% with Stage III disease</a:t>
            </a:r>
          </a:p>
        </p:txBody>
      </p:sp>
      <p:pic>
        <p:nvPicPr>
          <p:cNvPr id="44" name="Graphic 43">
            <a:extLst>
              <a:ext uri="{FF2B5EF4-FFF2-40B4-BE49-F238E27FC236}">
                <a16:creationId xmlns:a16="http://schemas.microsoft.com/office/drawing/2014/main" id="{5F563BC3-7910-4C95-9BC6-9DFD5EE459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73342" y="2129343"/>
            <a:ext cx="822157" cy="822157"/>
          </a:xfrm>
          <a:prstGeom prst="rect">
            <a:avLst/>
          </a:prstGeom>
        </p:spPr>
      </p:pic>
      <p:pic>
        <p:nvPicPr>
          <p:cNvPr id="45" name="Picture 44" descr="Icon&#10;&#10;Description automatically generated">
            <a:extLst>
              <a:ext uri="{FF2B5EF4-FFF2-40B4-BE49-F238E27FC236}">
                <a16:creationId xmlns:a16="http://schemas.microsoft.com/office/drawing/2014/main" id="{4F3A94CB-98F4-45D0-B27B-DBDCC3CCB2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1536" y="2970794"/>
            <a:ext cx="685768" cy="822157"/>
          </a:xfrm>
          <a:prstGeom prst="rect">
            <a:avLst/>
          </a:prstGeom>
        </p:spPr>
      </p:pic>
      <p:pic>
        <p:nvPicPr>
          <p:cNvPr id="46" name="Graphic 45">
            <a:extLst>
              <a:ext uri="{FF2B5EF4-FFF2-40B4-BE49-F238E27FC236}">
                <a16:creationId xmlns:a16="http://schemas.microsoft.com/office/drawing/2014/main" id="{600493C3-560A-4893-924C-03FB41DA78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41537" y="3831538"/>
            <a:ext cx="685767" cy="685767"/>
          </a:xfrm>
          <a:prstGeom prst="rect">
            <a:avLst/>
          </a:prstGeom>
        </p:spPr>
      </p:pic>
      <p:pic>
        <p:nvPicPr>
          <p:cNvPr id="47" name="Graphic 46">
            <a:extLst>
              <a:ext uri="{FF2B5EF4-FFF2-40B4-BE49-F238E27FC236}">
                <a16:creationId xmlns:a16="http://schemas.microsoft.com/office/drawing/2014/main" id="{A654EA0C-8B8E-44C0-9BDF-5F395963889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73342" y="4592070"/>
            <a:ext cx="822157" cy="822157"/>
          </a:xfrm>
          <a:prstGeom prst="rect">
            <a:avLst/>
          </a:prstGeom>
        </p:spPr>
      </p:pic>
      <p:sp>
        <p:nvSpPr>
          <p:cNvPr id="48" name="TextBox 47">
            <a:extLst>
              <a:ext uri="{FF2B5EF4-FFF2-40B4-BE49-F238E27FC236}">
                <a16:creationId xmlns:a16="http://schemas.microsoft.com/office/drawing/2014/main" id="{49110945-D667-4FC4-B48B-263EC9BFB667}"/>
              </a:ext>
            </a:extLst>
          </p:cNvPr>
          <p:cNvSpPr txBox="1"/>
          <p:nvPr/>
        </p:nvSpPr>
        <p:spPr>
          <a:xfrm>
            <a:off x="1132751" y="5745509"/>
            <a:ext cx="9926498" cy="307777"/>
          </a:xfrm>
          <a:prstGeom prst="rect">
            <a:avLst/>
          </a:prstGeom>
          <a:noFill/>
        </p:spPr>
        <p:txBody>
          <a:bodyPr wrap="square">
            <a:spAutoFit/>
          </a:bodyPr>
          <a:lstStyle/>
          <a:p>
            <a:pPr algn="ctr"/>
            <a:r>
              <a:rPr lang="en-GB" sz="1400" b="1">
                <a:latin typeface="Univers" panose="020B0503020202020204" pitchFamily="34" charset="0"/>
              </a:rPr>
              <a:t>Total population: 1174 patients (KEYTRUDA + chemotherapy [n=784] and placebo + chemotherapy [n=390]) </a:t>
            </a:r>
          </a:p>
        </p:txBody>
      </p:sp>
      <p:sp>
        <p:nvSpPr>
          <p:cNvPr id="13" name="Title 5">
            <a:extLst>
              <a:ext uri="{FF2B5EF4-FFF2-40B4-BE49-F238E27FC236}">
                <a16:creationId xmlns:a16="http://schemas.microsoft.com/office/drawing/2014/main" id="{CFC323D0-3D3F-4431-A059-F81B73D56BE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Key patient characteristics </a:t>
            </a:r>
          </a:p>
        </p:txBody>
      </p:sp>
      <p:sp>
        <p:nvSpPr>
          <p:cNvPr id="3" name="TextBox 2">
            <a:extLst>
              <a:ext uri="{FF2B5EF4-FFF2-40B4-BE49-F238E27FC236}">
                <a16:creationId xmlns:a16="http://schemas.microsoft.com/office/drawing/2014/main" id="{30C6C9C5-5DFF-2F59-B7C2-42CA3B7568D1}"/>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13"/>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878428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5">
            <a:extLst>
              <a:ext uri="{FF2B5EF4-FFF2-40B4-BE49-F238E27FC236}">
                <a16:creationId xmlns:a16="http://schemas.microsoft.com/office/drawing/2014/main" id="{D79DE33C-F161-458C-B79C-98670339EDF2}"/>
              </a:ext>
            </a:extLst>
          </p:cNvPr>
          <p:cNvGraphicFramePr>
            <a:graphicFrameLocks noGrp="1"/>
          </p:cNvGraphicFramePr>
          <p:nvPr>
            <p:extLst>
              <p:ext uri="{D42A27DB-BD31-4B8C-83A1-F6EECF244321}">
                <p14:modId xmlns:p14="http://schemas.microsoft.com/office/powerpoint/2010/main" val="1121713695"/>
              </p:ext>
            </p:extLst>
          </p:nvPr>
        </p:nvGraphicFramePr>
        <p:xfrm>
          <a:off x="412362" y="1300259"/>
          <a:ext cx="5539534" cy="4787628"/>
        </p:xfrm>
        <a:graphic>
          <a:graphicData uri="http://schemas.openxmlformats.org/drawingml/2006/table">
            <a:tbl>
              <a:tblPr firstRow="1" bandRow="1">
                <a:tableStyleId>{3B4B98B0-60AC-42C2-AFA5-B58CD77FA1E5}</a:tableStyleId>
              </a:tblPr>
              <a:tblGrid>
                <a:gridCol w="2443086">
                  <a:extLst>
                    <a:ext uri="{9D8B030D-6E8A-4147-A177-3AD203B41FA5}">
                      <a16:colId xmlns:a16="http://schemas.microsoft.com/office/drawing/2014/main" val="2427301028"/>
                    </a:ext>
                  </a:extLst>
                </a:gridCol>
                <a:gridCol w="1545659">
                  <a:extLst>
                    <a:ext uri="{9D8B030D-6E8A-4147-A177-3AD203B41FA5}">
                      <a16:colId xmlns:a16="http://schemas.microsoft.com/office/drawing/2014/main" val="660390019"/>
                    </a:ext>
                  </a:extLst>
                </a:gridCol>
                <a:gridCol w="1550789">
                  <a:extLst>
                    <a:ext uri="{9D8B030D-6E8A-4147-A177-3AD203B41FA5}">
                      <a16:colId xmlns:a16="http://schemas.microsoft.com/office/drawing/2014/main" val="3427282000"/>
                    </a:ext>
                  </a:extLst>
                </a:gridCol>
              </a:tblGrid>
              <a:tr h="194958">
                <a:tc>
                  <a:txBody>
                    <a:bodyPr/>
                    <a:lstStyle/>
                    <a:p>
                      <a:r>
                        <a:rPr lang="en-GB" sz="800" noProof="0">
                          <a:solidFill>
                            <a:schemeClr val="bg1"/>
                          </a:solidFill>
                          <a:latin typeface="Univers" panose="020B0503020202020204" pitchFamily="34" charset="0"/>
                        </a:rPr>
                        <a:t>Characteristic, n (%)</a:t>
                      </a:r>
                      <a:endParaRPr lang="en-GB" sz="800" b="1" i="0" noProof="0">
                        <a:solidFill>
                          <a:schemeClr val="bg1"/>
                        </a:solidFill>
                        <a:latin typeface="Univers" panose="020B0503020202020204" pitchFamily="34" charset="0"/>
                      </a:endParaRPr>
                    </a:p>
                  </a:txBody>
                  <a:tcPr marL="36000" marR="36000" marT="36000" marB="36000" anchor="ctr">
                    <a:solidFill>
                      <a:srgbClr val="00877B"/>
                    </a:solidFill>
                  </a:tcPr>
                </a:tc>
                <a:tc>
                  <a:txBody>
                    <a:bodyPr/>
                    <a:lstStyle/>
                    <a:p>
                      <a:pPr algn="ctr"/>
                      <a:r>
                        <a:rPr lang="en-GB" sz="800" noProof="0">
                          <a:solidFill>
                            <a:schemeClr val="bg1"/>
                          </a:solidFill>
                          <a:latin typeface="Univers" panose="020B0503020202020204" pitchFamily="34" charset="0"/>
                        </a:rPr>
                        <a:t>KEYTRUDA + chemotherapy (n=784)</a:t>
                      </a:r>
                      <a:endParaRPr lang="en-GB" sz="800" b="1" i="0" noProof="0">
                        <a:solidFill>
                          <a:schemeClr val="bg1"/>
                        </a:solidFill>
                        <a:latin typeface="Univers" panose="020B0503020202020204" pitchFamily="34" charset="0"/>
                      </a:endParaRPr>
                    </a:p>
                  </a:txBody>
                  <a:tcPr marL="36000" marR="36000" marT="36000" marB="36000" anchor="ctr">
                    <a:solidFill>
                      <a:srgbClr val="68BF45"/>
                    </a:solidFill>
                  </a:tcPr>
                </a:tc>
                <a:tc>
                  <a:txBody>
                    <a:bodyPr/>
                    <a:lstStyle/>
                    <a:p>
                      <a:pPr algn="ctr"/>
                      <a:r>
                        <a:rPr lang="en-GB" sz="800" noProof="0">
                          <a:solidFill>
                            <a:schemeClr val="bg1"/>
                          </a:solidFill>
                          <a:latin typeface="Univers" panose="020B0503020202020204" pitchFamily="34" charset="0"/>
                        </a:rPr>
                        <a:t>Placebo + chemotherapy (n=390)</a:t>
                      </a:r>
                      <a:endParaRPr lang="en-GB" sz="800" b="1" i="0" noProof="0">
                        <a:solidFill>
                          <a:schemeClr val="bg1"/>
                        </a:solidFill>
                        <a:latin typeface="Univers" panose="020B0503020202020204" pitchFamily="34" charset="0"/>
                      </a:endParaRPr>
                    </a:p>
                  </a:txBody>
                  <a:tcPr marL="36000" marR="36000" marT="36000" marB="36000" anchor="ctr">
                    <a:solidFill>
                      <a:srgbClr val="A6A6A6"/>
                    </a:solidFill>
                  </a:tcPr>
                </a:tc>
                <a:extLst>
                  <a:ext uri="{0D108BD9-81ED-4DB2-BD59-A6C34878D82A}">
                    <a16:rowId xmlns:a16="http://schemas.microsoft.com/office/drawing/2014/main" val="1671468373"/>
                  </a:ext>
                </a:extLst>
              </a:tr>
              <a:tr h="205548">
                <a:tc>
                  <a:txBody>
                    <a:bodyPr/>
                    <a:lstStyle/>
                    <a:p>
                      <a:r>
                        <a:rPr lang="en-GB" sz="800" noProof="0">
                          <a:latin typeface="Univers" panose="020B0503020202020204" pitchFamily="34" charset="0"/>
                        </a:rPr>
                        <a:t>Median age (range), years </a:t>
                      </a:r>
                    </a:p>
                  </a:txBody>
                  <a:tcPr marL="36000" marR="36000" marT="36000" marB="36000" anchor="ctr"/>
                </a:tc>
                <a:tc>
                  <a:txBody>
                    <a:bodyPr/>
                    <a:lstStyle/>
                    <a:p>
                      <a:pPr algn="ctr"/>
                      <a:r>
                        <a:rPr lang="en-GB" sz="800" noProof="0">
                          <a:latin typeface="Univers" panose="020B0503020202020204" pitchFamily="34" charset="0"/>
                        </a:rPr>
                        <a:t>49 (22–80)</a:t>
                      </a:r>
                    </a:p>
                  </a:txBody>
                  <a:tcPr marL="36000" marR="36000" marT="36000" marB="36000" anchor="ctr"/>
                </a:tc>
                <a:tc>
                  <a:txBody>
                    <a:bodyPr/>
                    <a:lstStyle/>
                    <a:p>
                      <a:pPr algn="ctr"/>
                      <a:r>
                        <a:rPr lang="en-GB" sz="800" noProof="0">
                          <a:latin typeface="Univers" panose="020B0503020202020204" pitchFamily="34" charset="0"/>
                        </a:rPr>
                        <a:t>48 (24–79)</a:t>
                      </a:r>
                    </a:p>
                  </a:txBody>
                  <a:tcPr marL="36000" marR="36000" marT="36000" marB="36000" anchor="ctr"/>
                </a:tc>
                <a:extLst>
                  <a:ext uri="{0D108BD9-81ED-4DB2-BD59-A6C34878D82A}">
                    <a16:rowId xmlns:a16="http://schemas.microsoft.com/office/drawing/2014/main" val="1906827500"/>
                  </a:ext>
                </a:extLst>
              </a:tr>
              <a:tr h="191845">
                <a:tc>
                  <a:txBody>
                    <a:bodyPr/>
                    <a:lstStyle/>
                    <a:p>
                      <a:pPr marL="0" indent="180975"/>
                      <a:r>
                        <a:rPr lang="en-GB" sz="800" kern="1200" noProof="0">
                          <a:solidFill>
                            <a:schemeClr val="tx1"/>
                          </a:solidFill>
                          <a:latin typeface="Univers" panose="020B0503020202020204" pitchFamily="34" charset="0"/>
                          <a:ea typeface="+mn-ea"/>
                          <a:cs typeface="+mn-cs"/>
                        </a:rPr>
                        <a:t>≤</a:t>
                      </a:r>
                      <a:r>
                        <a:rPr lang="en-GB" sz="800" noProof="0">
                          <a:latin typeface="Univers" panose="020B0503020202020204" pitchFamily="34" charset="0"/>
                        </a:rPr>
                        <a:t>65 years</a:t>
                      </a:r>
                    </a:p>
                  </a:txBody>
                  <a:tcPr marL="36000" marR="36000" marT="36000" marB="36000" anchor="ctr"/>
                </a:tc>
                <a:tc>
                  <a:txBody>
                    <a:bodyPr/>
                    <a:lstStyle/>
                    <a:p>
                      <a:pPr algn="ctr"/>
                      <a:r>
                        <a:rPr lang="en-GB" sz="800" noProof="0">
                          <a:latin typeface="Univers" panose="020B0503020202020204" pitchFamily="34" charset="0"/>
                        </a:rPr>
                        <a:t>701 (89.4)</a:t>
                      </a:r>
                    </a:p>
                  </a:txBody>
                  <a:tcPr marL="36000" marR="36000" marT="36000" marB="36000" anchor="ctr"/>
                </a:tc>
                <a:tc>
                  <a:txBody>
                    <a:bodyPr/>
                    <a:lstStyle/>
                    <a:p>
                      <a:pPr algn="ctr"/>
                      <a:r>
                        <a:rPr lang="en-GB" sz="800" noProof="0">
                          <a:latin typeface="Univers" panose="020B0503020202020204" pitchFamily="34" charset="0"/>
                        </a:rPr>
                        <a:t>342 (87.7)</a:t>
                      </a:r>
                    </a:p>
                  </a:txBody>
                  <a:tcPr marL="36000" marR="36000" marT="36000" marB="36000" anchor="ctr"/>
                </a:tc>
                <a:extLst>
                  <a:ext uri="{0D108BD9-81ED-4DB2-BD59-A6C34878D82A}">
                    <a16:rowId xmlns:a16="http://schemas.microsoft.com/office/drawing/2014/main" val="3097373922"/>
                  </a:ext>
                </a:extLst>
              </a:tr>
              <a:tr h="191845">
                <a:tc>
                  <a:txBody>
                    <a:bodyPr/>
                    <a:lstStyle/>
                    <a:p>
                      <a:r>
                        <a:rPr lang="en-GB" sz="800" noProof="0">
                          <a:latin typeface="Univers" panose="020B0503020202020204" pitchFamily="34" charset="0"/>
                        </a:rPr>
                        <a:t>Menopausal status</a:t>
                      </a:r>
                    </a:p>
                  </a:txBody>
                  <a:tcPr marL="36000" marR="36000" marT="36000" marB="36000" anchor="ctr"/>
                </a:tc>
                <a:tc>
                  <a:txBody>
                    <a:bodyPr/>
                    <a:lstStyle/>
                    <a:p>
                      <a:pPr algn="ctr"/>
                      <a:endParaRPr lang="en-GB" sz="800" noProof="0">
                        <a:latin typeface="Univers" panose="020B0503020202020204" pitchFamily="34" charset="0"/>
                      </a:endParaRPr>
                    </a:p>
                  </a:txBody>
                  <a:tcPr marL="36000" marR="36000" marT="36000" marB="36000" anchor="ctr"/>
                </a:tc>
                <a:tc>
                  <a:txBody>
                    <a:bodyPr/>
                    <a:lstStyle/>
                    <a:p>
                      <a:pPr algn="ctr"/>
                      <a:endParaRPr lang="en-GB" sz="800" noProof="0">
                        <a:latin typeface="Univers" panose="020B0503020202020204" pitchFamily="34" charset="0"/>
                      </a:endParaRPr>
                    </a:p>
                  </a:txBody>
                  <a:tcPr marL="36000" marR="36000" marT="36000" marB="36000" anchor="ctr"/>
                </a:tc>
                <a:extLst>
                  <a:ext uri="{0D108BD9-81ED-4DB2-BD59-A6C34878D82A}">
                    <a16:rowId xmlns:a16="http://schemas.microsoft.com/office/drawing/2014/main" val="3479078"/>
                  </a:ext>
                </a:extLst>
              </a:tr>
              <a:tr h="191845">
                <a:tc>
                  <a:txBody>
                    <a:bodyPr/>
                    <a:lstStyle/>
                    <a:p>
                      <a:pPr marL="180000"/>
                      <a:r>
                        <a:rPr lang="en-GB" sz="800" noProof="0">
                          <a:latin typeface="Univers" panose="020B0503020202020204" pitchFamily="34" charset="0"/>
                        </a:rPr>
                        <a:t>Premenopausal</a:t>
                      </a:r>
                    </a:p>
                  </a:txBody>
                  <a:tcPr marL="36000" marR="36000" marT="36000" marB="36000" anchor="ctr"/>
                </a:tc>
                <a:tc>
                  <a:txBody>
                    <a:bodyPr/>
                    <a:lstStyle/>
                    <a:p>
                      <a:pPr algn="ctr"/>
                      <a:r>
                        <a:rPr lang="en-GB" sz="800" noProof="0">
                          <a:latin typeface="Univers" panose="020B0503020202020204" pitchFamily="34" charset="0"/>
                        </a:rPr>
                        <a:t>438 (55.9)</a:t>
                      </a:r>
                    </a:p>
                  </a:txBody>
                  <a:tcPr marL="36000" marR="36000" marT="36000" marB="36000" anchor="ctr"/>
                </a:tc>
                <a:tc>
                  <a:txBody>
                    <a:bodyPr/>
                    <a:lstStyle/>
                    <a:p>
                      <a:pPr algn="ctr"/>
                      <a:r>
                        <a:rPr lang="en-GB" sz="800" noProof="0">
                          <a:latin typeface="Univers" panose="020B0503020202020204" pitchFamily="34" charset="0"/>
                        </a:rPr>
                        <a:t>221 (56.7)</a:t>
                      </a:r>
                    </a:p>
                  </a:txBody>
                  <a:tcPr marL="36000" marR="36000" marT="36000" marB="36000" anchor="ctr"/>
                </a:tc>
                <a:extLst>
                  <a:ext uri="{0D108BD9-81ED-4DB2-BD59-A6C34878D82A}">
                    <a16:rowId xmlns:a16="http://schemas.microsoft.com/office/drawing/2014/main" val="50653820"/>
                  </a:ext>
                </a:extLst>
              </a:tr>
              <a:tr h="191845">
                <a:tc>
                  <a:txBody>
                    <a:bodyPr/>
                    <a:lstStyle/>
                    <a:p>
                      <a:pPr marL="180000"/>
                      <a:r>
                        <a:rPr lang="en-GB" sz="800" noProof="0">
                          <a:latin typeface="Univers" panose="020B0503020202020204" pitchFamily="34" charset="0"/>
                        </a:rPr>
                        <a:t>Postmenopausal</a:t>
                      </a:r>
                    </a:p>
                  </a:txBody>
                  <a:tcPr marL="36000" marR="36000" marT="36000" marB="36000" anchor="ctr"/>
                </a:tc>
                <a:tc>
                  <a:txBody>
                    <a:bodyPr/>
                    <a:lstStyle/>
                    <a:p>
                      <a:pPr algn="ctr"/>
                      <a:r>
                        <a:rPr lang="en-GB" sz="800" noProof="0">
                          <a:latin typeface="Univers" panose="020B0503020202020204" pitchFamily="34" charset="0"/>
                        </a:rPr>
                        <a:t>345 (44.0)</a:t>
                      </a:r>
                    </a:p>
                  </a:txBody>
                  <a:tcPr marL="36000" marR="36000" marT="36000" marB="36000" anchor="ctr"/>
                </a:tc>
                <a:tc>
                  <a:txBody>
                    <a:bodyPr/>
                    <a:lstStyle/>
                    <a:p>
                      <a:pPr algn="ctr"/>
                      <a:r>
                        <a:rPr lang="en-GB" sz="800" noProof="0">
                          <a:latin typeface="Univers" panose="020B0503020202020204" pitchFamily="34" charset="0"/>
                        </a:rPr>
                        <a:t>169 (43.3)</a:t>
                      </a:r>
                    </a:p>
                  </a:txBody>
                  <a:tcPr marL="36000" marR="36000" marT="36000" marB="36000" anchor="ctr"/>
                </a:tc>
                <a:extLst>
                  <a:ext uri="{0D108BD9-81ED-4DB2-BD59-A6C34878D82A}">
                    <a16:rowId xmlns:a16="http://schemas.microsoft.com/office/drawing/2014/main" val="3911873474"/>
                  </a:ext>
                </a:extLst>
              </a:tr>
              <a:tr h="191845">
                <a:tc>
                  <a:txBody>
                    <a:bodyPr/>
                    <a:lstStyle/>
                    <a:p>
                      <a:r>
                        <a:rPr lang="en-GB" sz="800" noProof="0">
                          <a:latin typeface="Univers" panose="020B0503020202020204" pitchFamily="34" charset="0"/>
                        </a:rPr>
                        <a:t>PD-L1 status</a:t>
                      </a:r>
                      <a:r>
                        <a:rPr lang="en-GB" sz="800" baseline="30000" noProof="0">
                          <a:latin typeface="Univers" panose="020B0503020202020204" pitchFamily="34" charset="0"/>
                        </a:rPr>
                        <a:t>a</a:t>
                      </a:r>
                    </a:p>
                  </a:txBody>
                  <a:tcPr marL="36000" marR="36000" marT="36000" marB="36000" anchor="ctr"/>
                </a:tc>
                <a:tc>
                  <a:txBody>
                    <a:bodyPr/>
                    <a:lstStyle/>
                    <a:p>
                      <a:pPr algn="ctr"/>
                      <a:endParaRPr lang="en-GB" sz="800" noProof="0">
                        <a:latin typeface="Univers" panose="020B0503020202020204" pitchFamily="34" charset="0"/>
                      </a:endParaRPr>
                    </a:p>
                  </a:txBody>
                  <a:tcPr marL="36000" marR="36000" marT="36000" marB="36000" anchor="ctr"/>
                </a:tc>
                <a:tc>
                  <a:txBody>
                    <a:bodyPr/>
                    <a:lstStyle/>
                    <a:p>
                      <a:pPr algn="ctr"/>
                      <a:endParaRPr lang="en-GB" sz="800" noProof="0">
                        <a:latin typeface="Univers" panose="020B0503020202020204" pitchFamily="34" charset="0"/>
                      </a:endParaRPr>
                    </a:p>
                  </a:txBody>
                  <a:tcPr marL="36000" marR="36000" marT="36000" marB="36000" anchor="ctr"/>
                </a:tc>
                <a:extLst>
                  <a:ext uri="{0D108BD9-81ED-4DB2-BD59-A6C34878D82A}">
                    <a16:rowId xmlns:a16="http://schemas.microsoft.com/office/drawing/2014/main" val="452484418"/>
                  </a:ext>
                </a:extLst>
              </a:tr>
              <a:tr h="191845">
                <a:tc>
                  <a:txBody>
                    <a:bodyPr/>
                    <a:lstStyle/>
                    <a:p>
                      <a:pPr marL="180000"/>
                      <a:r>
                        <a:rPr lang="en-GB" sz="800" noProof="0">
                          <a:latin typeface="Univers" panose="020B0503020202020204" pitchFamily="34" charset="0"/>
                        </a:rPr>
                        <a:t>Positive</a:t>
                      </a:r>
                    </a:p>
                  </a:txBody>
                  <a:tcPr marL="36000" marR="36000" marT="36000" marB="36000" anchor="ctr"/>
                </a:tc>
                <a:tc>
                  <a:txBody>
                    <a:bodyPr/>
                    <a:lstStyle/>
                    <a:p>
                      <a:pPr algn="ctr"/>
                      <a:r>
                        <a:rPr lang="en-GB" sz="800" noProof="0">
                          <a:latin typeface="Univers" panose="020B0503020202020204" pitchFamily="34" charset="0"/>
                        </a:rPr>
                        <a:t>656 (83.7)</a:t>
                      </a:r>
                    </a:p>
                  </a:txBody>
                  <a:tcPr marL="36000" marR="36000" marT="36000" marB="36000" anchor="ctr"/>
                </a:tc>
                <a:tc>
                  <a:txBody>
                    <a:bodyPr/>
                    <a:lstStyle/>
                    <a:p>
                      <a:pPr algn="ctr"/>
                      <a:r>
                        <a:rPr lang="en-GB" sz="800" noProof="0">
                          <a:latin typeface="Univers" panose="020B0503020202020204" pitchFamily="34" charset="0"/>
                        </a:rPr>
                        <a:t>317 (81.3)</a:t>
                      </a:r>
                    </a:p>
                  </a:txBody>
                  <a:tcPr marL="36000" marR="36000" marT="36000" marB="36000" anchor="ctr"/>
                </a:tc>
                <a:extLst>
                  <a:ext uri="{0D108BD9-81ED-4DB2-BD59-A6C34878D82A}">
                    <a16:rowId xmlns:a16="http://schemas.microsoft.com/office/drawing/2014/main" val="2149485789"/>
                  </a:ext>
                </a:extLst>
              </a:tr>
              <a:tr h="191845">
                <a:tc>
                  <a:txBody>
                    <a:bodyPr/>
                    <a:lstStyle/>
                    <a:p>
                      <a:pPr marL="180000"/>
                      <a:r>
                        <a:rPr lang="en-GB" sz="800" noProof="0">
                          <a:latin typeface="Univers" panose="020B0503020202020204" pitchFamily="34" charset="0"/>
                        </a:rPr>
                        <a:t>Negative</a:t>
                      </a:r>
                    </a:p>
                  </a:txBody>
                  <a:tcPr marL="36000" marR="36000" marT="36000" marB="36000" anchor="ctr"/>
                </a:tc>
                <a:tc>
                  <a:txBody>
                    <a:bodyPr/>
                    <a:lstStyle/>
                    <a:p>
                      <a:pPr algn="ctr"/>
                      <a:r>
                        <a:rPr lang="en-GB" sz="800" noProof="0">
                          <a:latin typeface="Univers" panose="020B0503020202020204" pitchFamily="34" charset="0"/>
                        </a:rPr>
                        <a:t>127 (16.2)</a:t>
                      </a:r>
                    </a:p>
                  </a:txBody>
                  <a:tcPr marL="36000" marR="36000" marT="36000" marB="36000" anchor="ctr"/>
                </a:tc>
                <a:tc>
                  <a:txBody>
                    <a:bodyPr/>
                    <a:lstStyle/>
                    <a:p>
                      <a:pPr algn="ctr"/>
                      <a:r>
                        <a:rPr lang="en-GB" sz="800" noProof="0">
                          <a:latin typeface="Univers" panose="020B0503020202020204" pitchFamily="34" charset="0"/>
                        </a:rPr>
                        <a:t>69 (17.7)</a:t>
                      </a:r>
                    </a:p>
                  </a:txBody>
                  <a:tcPr marL="36000" marR="36000" marT="36000" marB="36000" anchor="ctr"/>
                </a:tc>
                <a:extLst>
                  <a:ext uri="{0D108BD9-81ED-4DB2-BD59-A6C34878D82A}">
                    <a16:rowId xmlns:a16="http://schemas.microsoft.com/office/drawing/2014/main" val="2057512101"/>
                  </a:ext>
                </a:extLst>
              </a:tr>
              <a:tr h="191845">
                <a:tc>
                  <a:txBody>
                    <a:bodyPr/>
                    <a:lstStyle/>
                    <a:p>
                      <a:r>
                        <a:rPr lang="en-GB" sz="800" noProof="0">
                          <a:latin typeface="Univers" panose="020B0503020202020204" pitchFamily="34" charset="0"/>
                        </a:rPr>
                        <a:t>ECOG PS</a:t>
                      </a:r>
                    </a:p>
                  </a:txBody>
                  <a:tcPr marL="36000" marR="36000" marT="36000" marB="36000" anchor="ctr"/>
                </a:tc>
                <a:tc>
                  <a:txBody>
                    <a:bodyPr/>
                    <a:lstStyle/>
                    <a:p>
                      <a:pPr algn="ctr"/>
                      <a:endParaRPr lang="en-GB" sz="800" noProof="0">
                        <a:latin typeface="Univers" panose="020B0503020202020204" pitchFamily="34" charset="0"/>
                      </a:endParaRPr>
                    </a:p>
                  </a:txBody>
                  <a:tcPr marL="36000" marR="36000" marT="36000" marB="36000" anchor="ctr"/>
                </a:tc>
                <a:tc>
                  <a:txBody>
                    <a:bodyPr/>
                    <a:lstStyle/>
                    <a:p>
                      <a:pPr algn="ctr"/>
                      <a:endParaRPr lang="en-GB" sz="800" noProof="0">
                        <a:latin typeface="Univers" panose="020B0503020202020204" pitchFamily="34" charset="0"/>
                      </a:endParaRPr>
                    </a:p>
                  </a:txBody>
                  <a:tcPr marL="36000" marR="36000" marT="36000" marB="36000" anchor="ctr"/>
                </a:tc>
                <a:extLst>
                  <a:ext uri="{0D108BD9-81ED-4DB2-BD59-A6C34878D82A}">
                    <a16:rowId xmlns:a16="http://schemas.microsoft.com/office/drawing/2014/main" val="2236020017"/>
                  </a:ext>
                </a:extLst>
              </a:tr>
              <a:tr h="191845">
                <a:tc>
                  <a:txBody>
                    <a:bodyPr/>
                    <a:lstStyle/>
                    <a:p>
                      <a:pPr marL="0" indent="180975"/>
                      <a:r>
                        <a:rPr lang="en-GB" sz="800" noProof="0">
                          <a:latin typeface="Univers" panose="020B0503020202020204" pitchFamily="34" charset="0"/>
                        </a:rPr>
                        <a:t>0</a:t>
                      </a:r>
                    </a:p>
                  </a:txBody>
                  <a:tcPr marL="36000" marR="36000" marT="36000" marB="36000" anchor="ctr"/>
                </a:tc>
                <a:tc>
                  <a:txBody>
                    <a:bodyPr/>
                    <a:lstStyle/>
                    <a:p>
                      <a:pPr algn="ctr"/>
                      <a:r>
                        <a:rPr lang="en-GB" sz="800" noProof="0">
                          <a:latin typeface="Univers" panose="020B0503020202020204" pitchFamily="34" charset="0"/>
                        </a:rPr>
                        <a:t>678 (86.5)</a:t>
                      </a:r>
                    </a:p>
                  </a:txBody>
                  <a:tcPr marL="36000" marR="36000" marT="36000" marB="36000" anchor="ctr"/>
                </a:tc>
                <a:tc>
                  <a:txBody>
                    <a:bodyPr/>
                    <a:lstStyle/>
                    <a:p>
                      <a:pPr algn="ctr"/>
                      <a:r>
                        <a:rPr lang="en-GB" sz="800" noProof="0">
                          <a:latin typeface="Univers" panose="020B0503020202020204" pitchFamily="34" charset="0"/>
                        </a:rPr>
                        <a:t>341 (87.4)</a:t>
                      </a:r>
                    </a:p>
                  </a:txBody>
                  <a:tcPr marL="36000" marR="36000" marT="36000" marB="36000" anchor="ctr"/>
                </a:tc>
                <a:extLst>
                  <a:ext uri="{0D108BD9-81ED-4DB2-BD59-A6C34878D82A}">
                    <a16:rowId xmlns:a16="http://schemas.microsoft.com/office/drawing/2014/main" val="1251301498"/>
                  </a:ext>
                </a:extLst>
              </a:tr>
              <a:tr h="191845">
                <a:tc>
                  <a:txBody>
                    <a:bodyPr/>
                    <a:lstStyle/>
                    <a:p>
                      <a:pPr marL="0" indent="180975"/>
                      <a:r>
                        <a:rPr lang="en-GB" sz="800" noProof="0">
                          <a:latin typeface="Univers" panose="020B0503020202020204" pitchFamily="34" charset="0"/>
                        </a:rPr>
                        <a:t>1</a:t>
                      </a:r>
                    </a:p>
                  </a:txBody>
                  <a:tcPr marL="36000" marR="36000" marT="36000" marB="36000" anchor="ctr"/>
                </a:tc>
                <a:tc>
                  <a:txBody>
                    <a:bodyPr/>
                    <a:lstStyle/>
                    <a:p>
                      <a:pPr algn="ctr"/>
                      <a:r>
                        <a:rPr lang="en-GB" sz="800" noProof="0">
                          <a:latin typeface="Univers" panose="020B0503020202020204" pitchFamily="34" charset="0"/>
                        </a:rPr>
                        <a:t>106 (13.5)</a:t>
                      </a:r>
                    </a:p>
                  </a:txBody>
                  <a:tcPr marL="36000" marR="36000" marT="36000" marB="36000" anchor="ctr"/>
                </a:tc>
                <a:tc>
                  <a:txBody>
                    <a:bodyPr/>
                    <a:lstStyle/>
                    <a:p>
                      <a:pPr algn="ctr"/>
                      <a:r>
                        <a:rPr lang="en-GB" sz="800" noProof="0">
                          <a:latin typeface="Univers" panose="020B0503020202020204" pitchFamily="34" charset="0"/>
                        </a:rPr>
                        <a:t>49 (12.6)</a:t>
                      </a:r>
                    </a:p>
                  </a:txBody>
                  <a:tcPr marL="36000" marR="36000" marT="36000" marB="36000" anchor="ctr"/>
                </a:tc>
                <a:extLst>
                  <a:ext uri="{0D108BD9-81ED-4DB2-BD59-A6C34878D82A}">
                    <a16:rowId xmlns:a16="http://schemas.microsoft.com/office/drawing/2014/main" val="195880239"/>
                  </a:ext>
                </a:extLst>
              </a:tr>
              <a:tr h="191845">
                <a:tc>
                  <a:txBody>
                    <a:bodyPr/>
                    <a:lstStyle/>
                    <a:p>
                      <a:r>
                        <a:rPr lang="en-GB" sz="800" noProof="0">
                          <a:latin typeface="Univers" panose="020B0503020202020204" pitchFamily="34" charset="0"/>
                        </a:rPr>
                        <a:t>Lactase dehydrogenase level</a:t>
                      </a:r>
                    </a:p>
                  </a:txBody>
                  <a:tcPr marL="36000" marR="36000" marT="36000" marB="36000" anchor="ctr"/>
                </a:tc>
                <a:tc>
                  <a:txBody>
                    <a:bodyPr/>
                    <a:lstStyle/>
                    <a:p>
                      <a:pPr algn="ctr"/>
                      <a:endParaRPr lang="en-GB" sz="800" noProof="0">
                        <a:latin typeface="Univers" panose="020B0503020202020204" pitchFamily="34" charset="0"/>
                      </a:endParaRPr>
                    </a:p>
                  </a:txBody>
                  <a:tcPr marL="36000" marR="36000" marT="36000" marB="36000" anchor="ctr"/>
                </a:tc>
                <a:tc>
                  <a:txBody>
                    <a:bodyPr/>
                    <a:lstStyle/>
                    <a:p>
                      <a:pPr algn="ctr"/>
                      <a:endParaRPr lang="en-GB" sz="800" noProof="0">
                        <a:latin typeface="Univers" panose="020B0503020202020204" pitchFamily="34" charset="0"/>
                      </a:endParaRPr>
                    </a:p>
                  </a:txBody>
                  <a:tcPr marL="36000" marR="36000" marT="36000" marB="36000" anchor="ctr"/>
                </a:tc>
                <a:extLst>
                  <a:ext uri="{0D108BD9-81ED-4DB2-BD59-A6C34878D82A}">
                    <a16:rowId xmlns:a16="http://schemas.microsoft.com/office/drawing/2014/main" val="1071087961"/>
                  </a:ext>
                </a:extLst>
              </a:tr>
              <a:tr h="191845">
                <a:tc>
                  <a:txBody>
                    <a:bodyPr/>
                    <a:lstStyle/>
                    <a:p>
                      <a:pPr marL="0" indent="180975"/>
                      <a:r>
                        <a:rPr lang="en-GB" sz="800" noProof="0">
                          <a:latin typeface="Univers" panose="020B0503020202020204" pitchFamily="34" charset="0"/>
                        </a:rPr>
                        <a:t>≤ULN</a:t>
                      </a:r>
                    </a:p>
                  </a:txBody>
                  <a:tcPr marL="36000" marR="36000" marT="36000" marB="36000" anchor="ctr"/>
                </a:tc>
                <a:tc>
                  <a:txBody>
                    <a:bodyPr/>
                    <a:lstStyle/>
                    <a:p>
                      <a:pPr algn="ctr"/>
                      <a:r>
                        <a:rPr lang="en-GB" sz="800" noProof="0">
                          <a:latin typeface="Univers" panose="020B0503020202020204" pitchFamily="34" charset="0"/>
                        </a:rPr>
                        <a:t>631 (80.5)</a:t>
                      </a:r>
                    </a:p>
                  </a:txBody>
                  <a:tcPr marL="36000" marR="36000" marT="36000" marB="36000" anchor="ctr"/>
                </a:tc>
                <a:tc>
                  <a:txBody>
                    <a:bodyPr/>
                    <a:lstStyle/>
                    <a:p>
                      <a:pPr algn="ctr"/>
                      <a:r>
                        <a:rPr lang="en-GB" sz="800" noProof="0">
                          <a:latin typeface="Univers" panose="020B0503020202020204" pitchFamily="34" charset="0"/>
                        </a:rPr>
                        <a:t>309 (79.2)</a:t>
                      </a:r>
                    </a:p>
                  </a:txBody>
                  <a:tcPr marL="36000" marR="36000" marT="36000" marB="36000" anchor="ctr"/>
                </a:tc>
                <a:extLst>
                  <a:ext uri="{0D108BD9-81ED-4DB2-BD59-A6C34878D82A}">
                    <a16:rowId xmlns:a16="http://schemas.microsoft.com/office/drawing/2014/main" val="2154467516"/>
                  </a:ext>
                </a:extLst>
              </a:tr>
              <a:tr h="191845">
                <a:tc>
                  <a:txBody>
                    <a:bodyPr/>
                    <a:lstStyle/>
                    <a:p>
                      <a:pPr marL="0" indent="180975"/>
                      <a:r>
                        <a:rPr lang="en-GB" sz="800" noProof="0">
                          <a:latin typeface="Univers" panose="020B0503020202020204" pitchFamily="34" charset="0"/>
                        </a:rPr>
                        <a:t>&gt;ULN</a:t>
                      </a:r>
                    </a:p>
                  </a:txBody>
                  <a:tcPr marL="36000" marR="36000" marT="36000" marB="36000" anchor="ctr"/>
                </a:tc>
                <a:tc>
                  <a:txBody>
                    <a:bodyPr/>
                    <a:lstStyle/>
                    <a:p>
                      <a:pPr algn="ctr"/>
                      <a:r>
                        <a:rPr lang="en-GB" sz="800" noProof="0">
                          <a:latin typeface="Univers" panose="020B0503020202020204" pitchFamily="34" charset="0"/>
                        </a:rPr>
                        <a:t>149 (19.0)</a:t>
                      </a:r>
                    </a:p>
                  </a:txBody>
                  <a:tcPr marL="36000" marR="36000" marT="36000" marB="36000" anchor="ctr"/>
                </a:tc>
                <a:tc>
                  <a:txBody>
                    <a:bodyPr/>
                    <a:lstStyle/>
                    <a:p>
                      <a:pPr algn="ctr"/>
                      <a:r>
                        <a:rPr lang="en-GB" sz="800" noProof="0">
                          <a:latin typeface="Univers" panose="020B0503020202020204" pitchFamily="34" charset="0"/>
                        </a:rPr>
                        <a:t>80 (20.5)</a:t>
                      </a:r>
                    </a:p>
                  </a:txBody>
                  <a:tcPr marL="36000" marR="36000" marT="36000" marB="36000" anchor="ctr"/>
                </a:tc>
                <a:extLst>
                  <a:ext uri="{0D108BD9-81ED-4DB2-BD59-A6C34878D82A}">
                    <a16:rowId xmlns:a16="http://schemas.microsoft.com/office/drawing/2014/main" val="592287396"/>
                  </a:ext>
                </a:extLst>
              </a:tr>
              <a:tr h="191845">
                <a:tc>
                  <a:txBody>
                    <a:bodyPr/>
                    <a:lstStyle/>
                    <a:p>
                      <a:r>
                        <a:rPr lang="en-GB" sz="800">
                          <a:latin typeface="Univers" panose="020B0503020202020204" pitchFamily="34" charset="0"/>
                        </a:rPr>
                        <a:t>Administration of carboplatin</a:t>
                      </a:r>
                    </a:p>
                  </a:txBody>
                  <a:tcPr marL="36000" marR="36000" marT="36000" marB="36000" anchor="ctr"/>
                </a:tc>
                <a:tc>
                  <a:txBody>
                    <a:bodyPr/>
                    <a:lstStyle/>
                    <a:p>
                      <a:pPr algn="ctr"/>
                      <a:endParaRPr lang="en-GB" sz="800">
                        <a:latin typeface="Univers" panose="020B0503020202020204" pitchFamily="34" charset="0"/>
                      </a:endParaRPr>
                    </a:p>
                  </a:txBody>
                  <a:tcPr marL="36000" marR="36000" marT="36000" marB="36000" anchor="ctr"/>
                </a:tc>
                <a:tc>
                  <a:txBody>
                    <a:bodyPr/>
                    <a:lstStyle/>
                    <a:p>
                      <a:pPr algn="ctr"/>
                      <a:endParaRPr lang="en-GB" sz="800">
                        <a:latin typeface="Univers" panose="020B0503020202020204" pitchFamily="34" charset="0"/>
                      </a:endParaRPr>
                    </a:p>
                  </a:txBody>
                  <a:tcPr marL="36000" marR="36000" marT="36000" marB="36000" anchor="ctr"/>
                </a:tc>
                <a:extLst>
                  <a:ext uri="{0D108BD9-81ED-4DB2-BD59-A6C34878D82A}">
                    <a16:rowId xmlns:a16="http://schemas.microsoft.com/office/drawing/2014/main" val="3542746172"/>
                  </a:ext>
                </a:extLst>
              </a:tr>
              <a:tr h="191845">
                <a:tc>
                  <a:txBody>
                    <a:bodyPr/>
                    <a:lstStyle/>
                    <a:p>
                      <a:pPr marL="0" indent="180975"/>
                      <a:r>
                        <a:rPr lang="en-GB" sz="800">
                          <a:latin typeface="Univers" panose="020B0503020202020204" pitchFamily="34" charset="0"/>
                        </a:rPr>
                        <a:t>QW</a:t>
                      </a:r>
                    </a:p>
                  </a:txBody>
                  <a:tcPr marL="36000" marR="36000" marT="36000" marB="36000" anchor="ctr"/>
                </a:tc>
                <a:tc>
                  <a:txBody>
                    <a:bodyPr/>
                    <a:lstStyle/>
                    <a:p>
                      <a:pPr algn="ctr"/>
                      <a:r>
                        <a:rPr lang="en-GB" sz="800">
                          <a:latin typeface="Univers" panose="020B0503020202020204" pitchFamily="34" charset="0"/>
                        </a:rPr>
                        <a:t>449 (57.3)</a:t>
                      </a:r>
                    </a:p>
                  </a:txBody>
                  <a:tcPr marL="36000" marR="36000" marT="36000" marB="36000" anchor="ctr"/>
                </a:tc>
                <a:tc>
                  <a:txBody>
                    <a:bodyPr/>
                    <a:lstStyle/>
                    <a:p>
                      <a:pPr algn="ctr"/>
                      <a:r>
                        <a:rPr lang="en-GB" sz="800">
                          <a:latin typeface="Univers" panose="020B0503020202020204" pitchFamily="34" charset="0"/>
                        </a:rPr>
                        <a:t>223 (57.2)</a:t>
                      </a:r>
                    </a:p>
                  </a:txBody>
                  <a:tcPr marL="36000" marR="36000" marT="36000" marB="36000" anchor="ctr"/>
                </a:tc>
                <a:extLst>
                  <a:ext uri="{0D108BD9-81ED-4DB2-BD59-A6C34878D82A}">
                    <a16:rowId xmlns:a16="http://schemas.microsoft.com/office/drawing/2014/main" val="2671530637"/>
                  </a:ext>
                </a:extLst>
              </a:tr>
              <a:tr h="191845">
                <a:tc>
                  <a:txBody>
                    <a:bodyPr/>
                    <a:lstStyle/>
                    <a:p>
                      <a:pPr marL="180000"/>
                      <a:r>
                        <a:rPr lang="en-GB" sz="800">
                          <a:latin typeface="Univers" panose="020B0503020202020204" pitchFamily="34" charset="0"/>
                        </a:rPr>
                        <a:t>Q3W</a:t>
                      </a:r>
                    </a:p>
                  </a:txBody>
                  <a:tcPr marL="36000" marR="36000" marT="36000" marB="36000" anchor="ctr"/>
                </a:tc>
                <a:tc>
                  <a:txBody>
                    <a:bodyPr/>
                    <a:lstStyle/>
                    <a:p>
                      <a:pPr algn="ctr"/>
                      <a:r>
                        <a:rPr lang="en-GB" sz="800">
                          <a:latin typeface="Univers" panose="020B0503020202020204" pitchFamily="34" charset="0"/>
                        </a:rPr>
                        <a:t>335 (42.7)</a:t>
                      </a:r>
                    </a:p>
                  </a:txBody>
                  <a:tcPr marL="36000" marR="36000" marT="36000" marB="36000" anchor="ctr"/>
                </a:tc>
                <a:tc>
                  <a:txBody>
                    <a:bodyPr/>
                    <a:lstStyle/>
                    <a:p>
                      <a:pPr algn="ctr"/>
                      <a:r>
                        <a:rPr lang="en-GB" sz="800">
                          <a:latin typeface="Univers" panose="020B0503020202020204" pitchFamily="34" charset="0"/>
                        </a:rPr>
                        <a:t>167 (42.8)</a:t>
                      </a:r>
                    </a:p>
                  </a:txBody>
                  <a:tcPr marL="36000" marR="36000" marT="36000" marB="36000" anchor="ctr"/>
                </a:tc>
                <a:extLst>
                  <a:ext uri="{0D108BD9-81ED-4DB2-BD59-A6C34878D82A}">
                    <a16:rowId xmlns:a16="http://schemas.microsoft.com/office/drawing/2014/main" val="2910663638"/>
                  </a:ext>
                </a:extLst>
              </a:tr>
              <a:tr h="191845">
                <a:tc>
                  <a:txBody>
                    <a:bodyPr/>
                    <a:lstStyle/>
                    <a:p>
                      <a:r>
                        <a:rPr lang="en-GB" sz="800">
                          <a:latin typeface="Univers" panose="020B0503020202020204" pitchFamily="34" charset="0"/>
                        </a:rPr>
                        <a:t>Primary tumour classification</a:t>
                      </a:r>
                    </a:p>
                  </a:txBody>
                  <a:tcPr marL="36000" marR="36000" marT="36000" marB="36000" anchor="ctr"/>
                </a:tc>
                <a:tc>
                  <a:txBody>
                    <a:bodyPr/>
                    <a:lstStyle/>
                    <a:p>
                      <a:pPr algn="ctr"/>
                      <a:endParaRPr lang="en-GB" sz="800">
                        <a:latin typeface="Univers" panose="020B0503020202020204" pitchFamily="34" charset="0"/>
                      </a:endParaRPr>
                    </a:p>
                  </a:txBody>
                  <a:tcPr marL="36000" marR="36000" marT="36000" marB="36000" anchor="ctr"/>
                </a:tc>
                <a:tc>
                  <a:txBody>
                    <a:bodyPr/>
                    <a:lstStyle/>
                    <a:p>
                      <a:pPr algn="ctr"/>
                      <a:endParaRPr lang="en-GB" sz="800">
                        <a:latin typeface="Univers" panose="020B0503020202020204" pitchFamily="34" charset="0"/>
                      </a:endParaRPr>
                    </a:p>
                  </a:txBody>
                  <a:tcPr marL="36000" marR="36000" marT="36000" marB="36000" anchor="ctr"/>
                </a:tc>
                <a:extLst>
                  <a:ext uri="{0D108BD9-81ED-4DB2-BD59-A6C34878D82A}">
                    <a16:rowId xmlns:a16="http://schemas.microsoft.com/office/drawing/2014/main" val="1824604406"/>
                  </a:ext>
                </a:extLst>
              </a:tr>
              <a:tr h="191845">
                <a:tc>
                  <a:txBody>
                    <a:bodyPr/>
                    <a:lstStyle/>
                    <a:p>
                      <a:pPr marL="0" indent="180975"/>
                      <a:r>
                        <a:rPr lang="en-GB" sz="800">
                          <a:latin typeface="Univers" panose="020B0503020202020204" pitchFamily="34" charset="0"/>
                        </a:rPr>
                        <a:t>T1/T2</a:t>
                      </a:r>
                    </a:p>
                  </a:txBody>
                  <a:tcPr marL="36000" marR="36000" marT="36000" marB="36000" anchor="ctr"/>
                </a:tc>
                <a:tc>
                  <a:txBody>
                    <a:bodyPr/>
                    <a:lstStyle/>
                    <a:p>
                      <a:pPr algn="ctr"/>
                      <a:r>
                        <a:rPr lang="en-GB" sz="800">
                          <a:latin typeface="Univers" panose="020B0503020202020204" pitchFamily="34" charset="0"/>
                        </a:rPr>
                        <a:t>580 (74.0)</a:t>
                      </a:r>
                    </a:p>
                  </a:txBody>
                  <a:tcPr marL="36000" marR="36000" marT="36000" marB="36000" anchor="ctr"/>
                </a:tc>
                <a:tc>
                  <a:txBody>
                    <a:bodyPr/>
                    <a:lstStyle/>
                    <a:p>
                      <a:pPr algn="ctr"/>
                      <a:r>
                        <a:rPr lang="en-GB" sz="800">
                          <a:latin typeface="Univers" panose="020B0503020202020204" pitchFamily="34" charset="0"/>
                        </a:rPr>
                        <a:t>290 (74.4)</a:t>
                      </a:r>
                    </a:p>
                  </a:txBody>
                  <a:tcPr marL="36000" marR="36000" marT="36000" marB="36000" anchor="ctr"/>
                </a:tc>
                <a:extLst>
                  <a:ext uri="{0D108BD9-81ED-4DB2-BD59-A6C34878D82A}">
                    <a16:rowId xmlns:a16="http://schemas.microsoft.com/office/drawing/2014/main" val="567091020"/>
                  </a:ext>
                </a:extLst>
              </a:tr>
              <a:tr h="191845">
                <a:tc>
                  <a:txBody>
                    <a:bodyPr/>
                    <a:lstStyle/>
                    <a:p>
                      <a:pPr marL="180000"/>
                      <a:r>
                        <a:rPr lang="en-GB" sz="800">
                          <a:latin typeface="Univers" panose="020B0503020202020204" pitchFamily="34" charset="0"/>
                        </a:rPr>
                        <a:t>T3/T4</a:t>
                      </a:r>
                    </a:p>
                  </a:txBody>
                  <a:tcPr marL="36000" marR="36000" marT="36000" marB="36000" anchor="ctr"/>
                </a:tc>
                <a:tc>
                  <a:txBody>
                    <a:bodyPr/>
                    <a:lstStyle/>
                    <a:p>
                      <a:pPr algn="ctr"/>
                      <a:r>
                        <a:rPr lang="en-GB" sz="800">
                          <a:latin typeface="Univers" panose="020B0503020202020204" pitchFamily="34" charset="0"/>
                        </a:rPr>
                        <a:t>204 (26.0)</a:t>
                      </a:r>
                    </a:p>
                  </a:txBody>
                  <a:tcPr marL="36000" marR="36000" marT="36000" marB="36000" anchor="ctr"/>
                </a:tc>
                <a:tc>
                  <a:txBody>
                    <a:bodyPr/>
                    <a:lstStyle/>
                    <a:p>
                      <a:pPr algn="ctr"/>
                      <a:r>
                        <a:rPr lang="en-GB" sz="800">
                          <a:latin typeface="Univers" panose="020B0503020202020204" pitchFamily="34" charset="0"/>
                        </a:rPr>
                        <a:t>100 (25.6)</a:t>
                      </a:r>
                    </a:p>
                  </a:txBody>
                  <a:tcPr marL="36000" marR="36000" marT="36000" marB="36000" anchor="ctr"/>
                </a:tc>
                <a:extLst>
                  <a:ext uri="{0D108BD9-81ED-4DB2-BD59-A6C34878D82A}">
                    <a16:rowId xmlns:a16="http://schemas.microsoft.com/office/drawing/2014/main" val="2528043174"/>
                  </a:ext>
                </a:extLst>
              </a:tr>
              <a:tr h="191845">
                <a:tc>
                  <a:txBody>
                    <a:bodyPr/>
                    <a:lstStyle/>
                    <a:p>
                      <a:r>
                        <a:rPr lang="en-GB" sz="800">
                          <a:latin typeface="Univers" panose="020B0503020202020204" pitchFamily="34" charset="0"/>
                        </a:rPr>
                        <a:t>Nodal involvement</a:t>
                      </a:r>
                    </a:p>
                  </a:txBody>
                  <a:tcPr marL="36000" marR="36000" marT="36000" marB="36000" anchor="ctr"/>
                </a:tc>
                <a:tc>
                  <a:txBody>
                    <a:bodyPr/>
                    <a:lstStyle/>
                    <a:p>
                      <a:pPr algn="ctr"/>
                      <a:endParaRPr lang="en-GB" sz="800">
                        <a:latin typeface="Univers" panose="020B0503020202020204" pitchFamily="34" charset="0"/>
                      </a:endParaRPr>
                    </a:p>
                  </a:txBody>
                  <a:tcPr marL="36000" marR="36000" marT="36000" marB="36000" anchor="ctr"/>
                </a:tc>
                <a:tc>
                  <a:txBody>
                    <a:bodyPr/>
                    <a:lstStyle/>
                    <a:p>
                      <a:pPr algn="ctr"/>
                      <a:endParaRPr lang="en-GB" sz="800">
                        <a:latin typeface="Univers" panose="020B0503020202020204" pitchFamily="34" charset="0"/>
                      </a:endParaRPr>
                    </a:p>
                  </a:txBody>
                  <a:tcPr marL="36000" marR="36000" marT="36000" marB="36000" anchor="ctr"/>
                </a:tc>
                <a:extLst>
                  <a:ext uri="{0D108BD9-81ED-4DB2-BD59-A6C34878D82A}">
                    <a16:rowId xmlns:a16="http://schemas.microsoft.com/office/drawing/2014/main" val="449647301"/>
                  </a:ext>
                </a:extLst>
              </a:tr>
              <a:tr h="191845">
                <a:tc>
                  <a:txBody>
                    <a:bodyPr/>
                    <a:lstStyle/>
                    <a:p>
                      <a:pPr marL="0" indent="180975"/>
                      <a:r>
                        <a:rPr lang="en-GB" sz="800">
                          <a:latin typeface="Univers" panose="020B0503020202020204" pitchFamily="34" charset="0"/>
                        </a:rPr>
                        <a:t>Positive</a:t>
                      </a:r>
                    </a:p>
                  </a:txBody>
                  <a:tcPr marL="36000" marR="36000" marT="36000" marB="36000" anchor="ctr"/>
                </a:tc>
                <a:tc>
                  <a:txBody>
                    <a:bodyPr/>
                    <a:lstStyle/>
                    <a:p>
                      <a:pPr algn="ctr"/>
                      <a:r>
                        <a:rPr lang="en-GB" sz="800">
                          <a:latin typeface="Univers" panose="020B0503020202020204" pitchFamily="34" charset="0"/>
                        </a:rPr>
                        <a:t>405 (51.7)</a:t>
                      </a:r>
                    </a:p>
                  </a:txBody>
                  <a:tcPr marL="36000" marR="36000" marT="36000" marB="36000" anchor="ctr"/>
                </a:tc>
                <a:tc>
                  <a:txBody>
                    <a:bodyPr/>
                    <a:lstStyle/>
                    <a:p>
                      <a:pPr algn="ctr"/>
                      <a:r>
                        <a:rPr lang="en-GB" sz="800">
                          <a:latin typeface="Univers" panose="020B0503020202020204" pitchFamily="34" charset="0"/>
                        </a:rPr>
                        <a:t>200 (51.3)</a:t>
                      </a:r>
                    </a:p>
                  </a:txBody>
                  <a:tcPr marL="36000" marR="36000" marT="36000" marB="36000" anchor="ctr"/>
                </a:tc>
                <a:extLst>
                  <a:ext uri="{0D108BD9-81ED-4DB2-BD59-A6C34878D82A}">
                    <a16:rowId xmlns:a16="http://schemas.microsoft.com/office/drawing/2014/main" val="3732023546"/>
                  </a:ext>
                </a:extLst>
              </a:tr>
              <a:tr h="191845">
                <a:tc>
                  <a:txBody>
                    <a:bodyPr/>
                    <a:lstStyle/>
                    <a:p>
                      <a:pPr marL="180000"/>
                      <a:r>
                        <a:rPr lang="en-GB" sz="800">
                          <a:latin typeface="Univers" panose="020B0503020202020204" pitchFamily="34" charset="0"/>
                        </a:rPr>
                        <a:t>Negative</a:t>
                      </a:r>
                    </a:p>
                  </a:txBody>
                  <a:tcPr marL="36000" marR="36000" marT="36000" marB="36000" anchor="ctr"/>
                </a:tc>
                <a:tc>
                  <a:txBody>
                    <a:bodyPr/>
                    <a:lstStyle/>
                    <a:p>
                      <a:pPr algn="ctr"/>
                      <a:r>
                        <a:rPr lang="en-GB" sz="800">
                          <a:latin typeface="Univers" panose="020B0503020202020204" pitchFamily="34" charset="0"/>
                        </a:rPr>
                        <a:t>379 (48.3)</a:t>
                      </a:r>
                    </a:p>
                  </a:txBody>
                  <a:tcPr marL="36000" marR="36000" marT="36000" marB="36000" anchor="ctr"/>
                </a:tc>
                <a:tc>
                  <a:txBody>
                    <a:bodyPr/>
                    <a:lstStyle/>
                    <a:p>
                      <a:pPr algn="ctr"/>
                      <a:r>
                        <a:rPr lang="en-GB" sz="800">
                          <a:latin typeface="Univers" panose="020B0503020202020204" pitchFamily="34" charset="0"/>
                        </a:rPr>
                        <a:t>190 (48.7)</a:t>
                      </a:r>
                    </a:p>
                  </a:txBody>
                  <a:tcPr marL="36000" marR="36000" marT="36000" marB="36000" anchor="ctr"/>
                </a:tc>
                <a:extLst>
                  <a:ext uri="{0D108BD9-81ED-4DB2-BD59-A6C34878D82A}">
                    <a16:rowId xmlns:a16="http://schemas.microsoft.com/office/drawing/2014/main" val="271072373"/>
                  </a:ext>
                </a:extLst>
              </a:tr>
            </a:tbl>
          </a:graphicData>
        </a:graphic>
      </p:graphicFrame>
      <p:graphicFrame>
        <p:nvGraphicFramePr>
          <p:cNvPr id="34" name="Table 5">
            <a:extLst>
              <a:ext uri="{FF2B5EF4-FFF2-40B4-BE49-F238E27FC236}">
                <a16:creationId xmlns:a16="http://schemas.microsoft.com/office/drawing/2014/main" id="{6A1832BF-E704-45EA-9D51-740A1B17BC8E}"/>
              </a:ext>
            </a:extLst>
          </p:cNvPr>
          <p:cNvGraphicFramePr>
            <a:graphicFrameLocks noGrp="1"/>
          </p:cNvGraphicFramePr>
          <p:nvPr>
            <p:extLst>
              <p:ext uri="{D42A27DB-BD31-4B8C-83A1-F6EECF244321}">
                <p14:modId xmlns:p14="http://schemas.microsoft.com/office/powerpoint/2010/main" val="1205293977"/>
              </p:ext>
            </p:extLst>
          </p:nvPr>
        </p:nvGraphicFramePr>
        <p:xfrm>
          <a:off x="6172420" y="1300259"/>
          <a:ext cx="5539534" cy="1479360"/>
        </p:xfrm>
        <a:graphic>
          <a:graphicData uri="http://schemas.openxmlformats.org/drawingml/2006/table">
            <a:tbl>
              <a:tblPr firstRow="1" bandRow="1">
                <a:tableStyleId>{3B4B98B0-60AC-42C2-AFA5-B58CD77FA1E5}</a:tableStyleId>
              </a:tblPr>
              <a:tblGrid>
                <a:gridCol w="2344736">
                  <a:extLst>
                    <a:ext uri="{9D8B030D-6E8A-4147-A177-3AD203B41FA5}">
                      <a16:colId xmlns:a16="http://schemas.microsoft.com/office/drawing/2014/main" val="2427301028"/>
                    </a:ext>
                  </a:extLst>
                </a:gridCol>
                <a:gridCol w="1652213">
                  <a:extLst>
                    <a:ext uri="{9D8B030D-6E8A-4147-A177-3AD203B41FA5}">
                      <a16:colId xmlns:a16="http://schemas.microsoft.com/office/drawing/2014/main" val="660390019"/>
                    </a:ext>
                  </a:extLst>
                </a:gridCol>
                <a:gridCol w="1542585">
                  <a:extLst>
                    <a:ext uri="{9D8B030D-6E8A-4147-A177-3AD203B41FA5}">
                      <a16:colId xmlns:a16="http://schemas.microsoft.com/office/drawing/2014/main" val="3427282000"/>
                    </a:ext>
                  </a:extLst>
                </a:gridCol>
              </a:tblGrid>
              <a:tr h="194958">
                <a:tc>
                  <a:txBody>
                    <a:bodyPr/>
                    <a:lstStyle/>
                    <a:p>
                      <a:r>
                        <a:rPr lang="en-GB" sz="800" noProof="0" dirty="0">
                          <a:solidFill>
                            <a:schemeClr val="bg1"/>
                          </a:solidFill>
                          <a:latin typeface="Univers" panose="020B0503020202020204" pitchFamily="34" charset="0"/>
                        </a:rPr>
                        <a:t>Characteristic</a:t>
                      </a:r>
                      <a:r>
                        <a:rPr lang="en-GB" sz="800" dirty="0">
                          <a:solidFill>
                            <a:schemeClr val="bg1"/>
                          </a:solidFill>
                          <a:latin typeface="Univers" panose="020B0503020202020204" pitchFamily="34" charset="0"/>
                        </a:rPr>
                        <a:t>, n (%)</a:t>
                      </a:r>
                      <a:endParaRPr lang="en-GB" sz="800" b="1" i="0" dirty="0">
                        <a:solidFill>
                          <a:schemeClr val="bg1"/>
                        </a:solidFill>
                        <a:latin typeface="Univers" panose="020B0503020202020204" pitchFamily="34" charset="0"/>
                      </a:endParaRPr>
                    </a:p>
                  </a:txBody>
                  <a:tcPr marL="36000" marR="36000" marT="36000" marB="36000" anchor="ctr">
                    <a:solidFill>
                      <a:srgbClr val="00877B"/>
                    </a:solidFill>
                  </a:tcPr>
                </a:tc>
                <a:tc>
                  <a:txBody>
                    <a:bodyPr/>
                    <a:lstStyle/>
                    <a:p>
                      <a:pPr algn="ctr"/>
                      <a:r>
                        <a:rPr lang="en-GB" sz="800">
                          <a:solidFill>
                            <a:schemeClr val="bg1"/>
                          </a:solidFill>
                          <a:latin typeface="Univers" panose="020B0503020202020204" pitchFamily="34" charset="0"/>
                        </a:rPr>
                        <a:t>KEYTRUDA + chemotherapy (n=784)</a:t>
                      </a:r>
                      <a:endParaRPr lang="en-GB" sz="800" b="1" i="0">
                        <a:solidFill>
                          <a:schemeClr val="bg1"/>
                        </a:solidFill>
                        <a:latin typeface="Univers" panose="020B0503020202020204" pitchFamily="34" charset="0"/>
                      </a:endParaRPr>
                    </a:p>
                  </a:txBody>
                  <a:tcPr marL="36000" marR="36000" marT="36000" marB="36000" anchor="ctr">
                    <a:solidFill>
                      <a:srgbClr val="68BF45"/>
                    </a:solidFill>
                  </a:tcPr>
                </a:tc>
                <a:tc>
                  <a:txBody>
                    <a:bodyPr/>
                    <a:lstStyle/>
                    <a:p>
                      <a:pPr algn="ctr"/>
                      <a:r>
                        <a:rPr lang="en-GB" sz="800">
                          <a:solidFill>
                            <a:schemeClr val="bg1"/>
                          </a:solidFill>
                          <a:latin typeface="Univers" panose="020B0503020202020204" pitchFamily="34" charset="0"/>
                        </a:rPr>
                        <a:t>Placebo + chemotherapy (n=390)</a:t>
                      </a:r>
                      <a:endParaRPr lang="en-GB" sz="800" b="1" i="0">
                        <a:solidFill>
                          <a:schemeClr val="bg1"/>
                        </a:solidFill>
                        <a:latin typeface="Univers" panose="020B0503020202020204" pitchFamily="34" charset="0"/>
                      </a:endParaRPr>
                    </a:p>
                  </a:txBody>
                  <a:tcPr marL="36000" marR="36000" marT="36000" marB="36000" anchor="ctr">
                    <a:solidFill>
                      <a:srgbClr val="A6A6A6"/>
                    </a:solidFill>
                  </a:tcPr>
                </a:tc>
                <a:extLst>
                  <a:ext uri="{0D108BD9-81ED-4DB2-BD59-A6C34878D82A}">
                    <a16:rowId xmlns:a16="http://schemas.microsoft.com/office/drawing/2014/main" val="1671468373"/>
                  </a:ext>
                </a:extLst>
              </a:tr>
              <a:tr h="191845">
                <a:tc>
                  <a:txBody>
                    <a:bodyPr/>
                    <a:lstStyle/>
                    <a:p>
                      <a:r>
                        <a:rPr lang="en-GB" sz="800">
                          <a:latin typeface="Univers" panose="020B0503020202020204" pitchFamily="34" charset="0"/>
                        </a:rPr>
                        <a:t>Overall disease stage</a:t>
                      </a:r>
                    </a:p>
                  </a:txBody>
                  <a:tcPr marL="36000" marR="36000" marT="36000" marB="36000" anchor="ctr"/>
                </a:tc>
                <a:tc>
                  <a:txBody>
                    <a:bodyPr/>
                    <a:lstStyle/>
                    <a:p>
                      <a:pPr algn="ctr"/>
                      <a:endParaRPr lang="en-GB" sz="800">
                        <a:latin typeface="Univers" panose="020B0503020202020204" pitchFamily="34" charset="0"/>
                      </a:endParaRPr>
                    </a:p>
                  </a:txBody>
                  <a:tcPr marL="36000" marR="36000" marT="36000" marB="36000" anchor="ctr"/>
                </a:tc>
                <a:tc>
                  <a:txBody>
                    <a:bodyPr/>
                    <a:lstStyle/>
                    <a:p>
                      <a:pPr algn="ctr"/>
                      <a:endParaRPr lang="en-GB" sz="800">
                        <a:latin typeface="Univers" panose="020B0503020202020204" pitchFamily="34" charset="0"/>
                      </a:endParaRPr>
                    </a:p>
                  </a:txBody>
                  <a:tcPr marL="36000" marR="36000" marT="36000" marB="36000" anchor="ctr"/>
                </a:tc>
                <a:extLst>
                  <a:ext uri="{0D108BD9-81ED-4DB2-BD59-A6C34878D82A}">
                    <a16:rowId xmlns:a16="http://schemas.microsoft.com/office/drawing/2014/main" val="50653820"/>
                  </a:ext>
                </a:extLst>
              </a:tr>
              <a:tr h="191845">
                <a:tc>
                  <a:txBody>
                    <a:bodyPr/>
                    <a:lstStyle/>
                    <a:p>
                      <a:pPr marL="0" indent="180975"/>
                      <a:r>
                        <a:rPr lang="en-GB" sz="800">
                          <a:latin typeface="Univers" panose="020B0503020202020204" pitchFamily="34" charset="0"/>
                        </a:rPr>
                        <a:t>Stage II</a:t>
                      </a:r>
                    </a:p>
                  </a:txBody>
                  <a:tcPr marL="36000" marR="36000" marT="36000" marB="36000" anchor="ctr"/>
                </a:tc>
                <a:tc>
                  <a:txBody>
                    <a:bodyPr/>
                    <a:lstStyle/>
                    <a:p>
                      <a:pPr algn="ctr"/>
                      <a:r>
                        <a:rPr lang="en-GB" sz="800">
                          <a:latin typeface="Univers" panose="020B0503020202020204" pitchFamily="34" charset="0"/>
                        </a:rPr>
                        <a:t>590 (75.3)</a:t>
                      </a:r>
                    </a:p>
                  </a:txBody>
                  <a:tcPr marL="36000" marR="36000" marT="36000" marB="36000" anchor="ctr"/>
                </a:tc>
                <a:tc>
                  <a:txBody>
                    <a:bodyPr/>
                    <a:lstStyle/>
                    <a:p>
                      <a:pPr algn="ctr"/>
                      <a:r>
                        <a:rPr lang="en-GB" sz="800">
                          <a:latin typeface="Univers" panose="020B0503020202020204" pitchFamily="34" charset="0"/>
                        </a:rPr>
                        <a:t>291 (74.6)</a:t>
                      </a:r>
                    </a:p>
                  </a:txBody>
                  <a:tcPr marL="36000" marR="36000" marT="36000" marB="36000" anchor="ctr"/>
                </a:tc>
                <a:extLst>
                  <a:ext uri="{0D108BD9-81ED-4DB2-BD59-A6C34878D82A}">
                    <a16:rowId xmlns:a16="http://schemas.microsoft.com/office/drawing/2014/main" val="3911873474"/>
                  </a:ext>
                </a:extLst>
              </a:tr>
              <a:tr h="191845">
                <a:tc>
                  <a:txBody>
                    <a:bodyPr/>
                    <a:lstStyle/>
                    <a:p>
                      <a:pPr marL="180000"/>
                      <a:r>
                        <a:rPr lang="en-GB" sz="800">
                          <a:latin typeface="Univers" panose="020B0503020202020204" pitchFamily="34" charset="0"/>
                        </a:rPr>
                        <a:t>Stage III</a:t>
                      </a:r>
                    </a:p>
                  </a:txBody>
                  <a:tcPr marL="36000" marR="36000" marT="36000" marB="36000" anchor="ctr"/>
                </a:tc>
                <a:tc>
                  <a:txBody>
                    <a:bodyPr/>
                    <a:lstStyle/>
                    <a:p>
                      <a:pPr algn="ctr"/>
                      <a:r>
                        <a:rPr lang="en-GB" sz="800">
                          <a:latin typeface="Univers" panose="020B0503020202020204" pitchFamily="34" charset="0"/>
                        </a:rPr>
                        <a:t>194 (24.7)</a:t>
                      </a:r>
                    </a:p>
                  </a:txBody>
                  <a:tcPr marL="36000" marR="36000" marT="36000" marB="36000" anchor="ctr"/>
                </a:tc>
                <a:tc>
                  <a:txBody>
                    <a:bodyPr/>
                    <a:lstStyle/>
                    <a:p>
                      <a:pPr algn="ctr"/>
                      <a:r>
                        <a:rPr lang="en-GB" sz="800">
                          <a:latin typeface="Univers" panose="020B0503020202020204" pitchFamily="34" charset="0"/>
                        </a:rPr>
                        <a:t>98 (25.1)</a:t>
                      </a:r>
                    </a:p>
                  </a:txBody>
                  <a:tcPr marL="36000" marR="36000" marT="36000" marB="36000" anchor="ctr"/>
                </a:tc>
                <a:extLst>
                  <a:ext uri="{0D108BD9-81ED-4DB2-BD59-A6C34878D82A}">
                    <a16:rowId xmlns:a16="http://schemas.microsoft.com/office/drawing/2014/main" val="452484418"/>
                  </a:ext>
                </a:extLst>
              </a:tr>
              <a:tr h="191845">
                <a:tc>
                  <a:txBody>
                    <a:bodyPr/>
                    <a:lstStyle/>
                    <a:p>
                      <a:r>
                        <a:rPr lang="en-GB" sz="800">
                          <a:latin typeface="Univers" panose="020B0503020202020204" pitchFamily="34" charset="0"/>
                        </a:rPr>
                        <a:t>HER2 status score</a:t>
                      </a:r>
                    </a:p>
                  </a:txBody>
                  <a:tcPr marL="36000" marR="36000" marT="36000" marB="36000" anchor="ctr"/>
                </a:tc>
                <a:tc>
                  <a:txBody>
                    <a:bodyPr/>
                    <a:lstStyle/>
                    <a:p>
                      <a:pPr algn="ctr"/>
                      <a:endParaRPr lang="en-GB" sz="800">
                        <a:latin typeface="Univers" panose="020B0503020202020204" pitchFamily="34" charset="0"/>
                      </a:endParaRPr>
                    </a:p>
                  </a:txBody>
                  <a:tcPr marL="36000" marR="36000" marT="36000" marB="36000" anchor="ctr"/>
                </a:tc>
                <a:tc>
                  <a:txBody>
                    <a:bodyPr/>
                    <a:lstStyle/>
                    <a:p>
                      <a:pPr algn="ctr"/>
                      <a:endParaRPr lang="en-GB" sz="800">
                        <a:latin typeface="Univers" panose="020B0503020202020204" pitchFamily="34" charset="0"/>
                      </a:endParaRPr>
                    </a:p>
                  </a:txBody>
                  <a:tcPr marL="36000" marR="36000" marT="36000" marB="36000" anchor="ctr"/>
                </a:tc>
                <a:extLst>
                  <a:ext uri="{0D108BD9-81ED-4DB2-BD59-A6C34878D82A}">
                    <a16:rowId xmlns:a16="http://schemas.microsoft.com/office/drawing/2014/main" val="2149485789"/>
                  </a:ext>
                </a:extLst>
              </a:tr>
              <a:tr h="191845">
                <a:tc>
                  <a:txBody>
                    <a:bodyPr/>
                    <a:lstStyle/>
                    <a:p>
                      <a:pPr marL="0" indent="180975"/>
                      <a:r>
                        <a:rPr lang="en-GB" sz="800">
                          <a:latin typeface="Univers" panose="020B0503020202020204" pitchFamily="34" charset="0"/>
                        </a:rPr>
                        <a:t>0–1</a:t>
                      </a:r>
                    </a:p>
                  </a:txBody>
                  <a:tcPr marL="36000" marR="36000" marT="36000" marB="36000" anchor="ctr"/>
                </a:tc>
                <a:tc>
                  <a:txBody>
                    <a:bodyPr/>
                    <a:lstStyle/>
                    <a:p>
                      <a:pPr algn="ctr"/>
                      <a:r>
                        <a:rPr lang="en-GB" sz="800">
                          <a:latin typeface="Univers" panose="020B0503020202020204" pitchFamily="34" charset="0"/>
                        </a:rPr>
                        <a:t>595 (75.9)</a:t>
                      </a:r>
                    </a:p>
                  </a:txBody>
                  <a:tcPr marL="36000" marR="36000" marT="36000" marB="36000" anchor="ctr"/>
                </a:tc>
                <a:tc>
                  <a:txBody>
                    <a:bodyPr/>
                    <a:lstStyle/>
                    <a:p>
                      <a:pPr algn="ctr"/>
                      <a:r>
                        <a:rPr lang="en-GB" sz="800">
                          <a:latin typeface="Univers" panose="020B0503020202020204" pitchFamily="34" charset="0"/>
                        </a:rPr>
                        <a:t>286 (73.3)</a:t>
                      </a:r>
                    </a:p>
                  </a:txBody>
                  <a:tcPr marL="36000" marR="36000" marT="36000" marB="36000" anchor="ctr"/>
                </a:tc>
                <a:extLst>
                  <a:ext uri="{0D108BD9-81ED-4DB2-BD59-A6C34878D82A}">
                    <a16:rowId xmlns:a16="http://schemas.microsoft.com/office/drawing/2014/main" val="2057512101"/>
                  </a:ext>
                </a:extLst>
              </a:tr>
              <a:tr h="191845">
                <a:tc>
                  <a:txBody>
                    <a:bodyPr/>
                    <a:lstStyle/>
                    <a:p>
                      <a:pPr marL="180000"/>
                      <a:r>
                        <a:rPr lang="en-GB" sz="800">
                          <a:latin typeface="Univers" panose="020B0503020202020204" pitchFamily="34" charset="0"/>
                        </a:rPr>
                        <a:t>≥2</a:t>
                      </a:r>
                    </a:p>
                  </a:txBody>
                  <a:tcPr marL="36000" marR="36000" marT="36000" marB="36000" anchor="ctr"/>
                </a:tc>
                <a:tc>
                  <a:txBody>
                    <a:bodyPr/>
                    <a:lstStyle/>
                    <a:p>
                      <a:pPr algn="ctr"/>
                      <a:r>
                        <a:rPr lang="en-GB" sz="800">
                          <a:latin typeface="Univers" panose="020B0503020202020204" pitchFamily="34" charset="0"/>
                        </a:rPr>
                        <a:t>188 (24.0)</a:t>
                      </a:r>
                    </a:p>
                  </a:txBody>
                  <a:tcPr marL="36000" marR="36000" marT="36000" marB="36000" anchor="ctr"/>
                </a:tc>
                <a:tc>
                  <a:txBody>
                    <a:bodyPr/>
                    <a:lstStyle/>
                    <a:p>
                      <a:pPr algn="ctr"/>
                      <a:r>
                        <a:rPr lang="en-GB" sz="800" dirty="0">
                          <a:latin typeface="Univers" panose="020B0503020202020204" pitchFamily="34" charset="0"/>
                        </a:rPr>
                        <a:t>104 (26.7)</a:t>
                      </a:r>
                    </a:p>
                  </a:txBody>
                  <a:tcPr marL="36000" marR="36000" marT="36000" marB="36000" anchor="ctr"/>
                </a:tc>
                <a:extLst>
                  <a:ext uri="{0D108BD9-81ED-4DB2-BD59-A6C34878D82A}">
                    <a16:rowId xmlns:a16="http://schemas.microsoft.com/office/drawing/2014/main" val="2236020017"/>
                  </a:ext>
                </a:extLst>
              </a:tr>
            </a:tbl>
          </a:graphicData>
        </a:graphic>
      </p:graphicFrame>
      <p:grpSp>
        <p:nvGrpSpPr>
          <p:cNvPr id="7" name="Group 6">
            <a:extLst>
              <a:ext uri="{FF2B5EF4-FFF2-40B4-BE49-F238E27FC236}">
                <a16:creationId xmlns:a16="http://schemas.microsoft.com/office/drawing/2014/main" id="{BD820F26-A96D-46D6-BDBC-90EF2E1E0ED1}"/>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3FC24254-CBF3-4271-ADF7-7951940E9718}"/>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AC169D18-7783-4BB8-84F8-00751F7BDF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0" name="Title 5">
            <a:extLst>
              <a:ext uri="{FF2B5EF4-FFF2-40B4-BE49-F238E27FC236}">
                <a16:creationId xmlns:a16="http://schemas.microsoft.com/office/drawing/2014/main" id="{5D866B91-17B8-4CC5-86FF-184DBF944F20}"/>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dirty="0">
                <a:solidFill>
                  <a:schemeClr val="bg1"/>
                </a:solidFill>
                <a:latin typeface="Univers" panose="020B0503020202020204" pitchFamily="34" charset="0"/>
              </a:rPr>
              <a:t>KEYNOTE-522: Patient baseline characteristics</a:t>
            </a:r>
            <a:r>
              <a:rPr lang="en-GB" sz="2800" baseline="30000" dirty="0">
                <a:solidFill>
                  <a:schemeClr val="bg1"/>
                </a:solidFill>
                <a:latin typeface="Univers" panose="020B0503020202020204" pitchFamily="34" charset="0"/>
              </a:rPr>
              <a:t>1</a:t>
            </a:r>
          </a:p>
        </p:txBody>
      </p:sp>
      <p:sp>
        <p:nvSpPr>
          <p:cNvPr id="11" name="Text Placeholder 7">
            <a:extLst>
              <a:ext uri="{FF2B5EF4-FFF2-40B4-BE49-F238E27FC236}">
                <a16:creationId xmlns:a16="http://schemas.microsoft.com/office/drawing/2014/main" id="{184EDA0A-95F0-4375-893C-922319697161}"/>
              </a:ext>
            </a:extLst>
          </p:cNvPr>
          <p:cNvSpPr txBox="1">
            <a:spLocks/>
          </p:cNvSpPr>
          <p:nvPr/>
        </p:nvSpPr>
        <p:spPr>
          <a:xfrm>
            <a:off x="78883" y="6011985"/>
            <a:ext cx="9255617"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None/>
            </a:pPr>
            <a:r>
              <a:rPr lang="en-GB" sz="800" b="1" baseline="30000" dirty="0">
                <a:latin typeface="Univers" panose="020B0503020202020204" pitchFamily="34" charset="0"/>
              </a:rPr>
              <a:t>a</a:t>
            </a:r>
            <a:r>
              <a:rPr lang="en-GB" sz="800" b="1" dirty="0">
                <a:latin typeface="Univers" panose="020B0503020202020204" pitchFamily="34" charset="0"/>
              </a:rPr>
              <a:t>PD-L1 assessed at a central laboratory using the PD-L1 IHC 22C3 </a:t>
            </a:r>
            <a:r>
              <a:rPr lang="en-GB" sz="800" b="1" dirty="0" err="1">
                <a:latin typeface="Univers" panose="020B0503020202020204" pitchFamily="34" charset="0"/>
              </a:rPr>
              <a:t>pharmDx</a:t>
            </a:r>
            <a:r>
              <a:rPr lang="en-GB" sz="800" b="1" dirty="0">
                <a:latin typeface="Univers" panose="020B0503020202020204" pitchFamily="34" charset="0"/>
              </a:rPr>
              <a:t> assay and measured using the CPS (number of PD-L1-positive tumour cells, lymphocytes and macrophages divided by the total number of viable tumour cells x100).</a:t>
            </a:r>
            <a:br>
              <a:rPr lang="en-GB" sz="800" dirty="0">
                <a:latin typeface="Univers" panose="020B0503020202020204" pitchFamily="34" charset="0"/>
              </a:rPr>
            </a:br>
            <a:r>
              <a:rPr lang="en-GB" sz="800" dirty="0">
                <a:latin typeface="Univers" panose="020B0503020202020204" pitchFamily="34" charset="0"/>
              </a:rPr>
              <a:t>CPS, combined positive score; ECOG PS, Eastern Cooperative Oncology Group performance status; HER2, human epidermal growth factor receptor 2; IHC, immunohistochemistry; </a:t>
            </a:r>
            <a:br>
              <a:rPr lang="en-GB" sz="800" dirty="0">
                <a:latin typeface="Univers" panose="020B0503020202020204" pitchFamily="34" charset="0"/>
              </a:rPr>
            </a:br>
            <a:r>
              <a:rPr lang="en-GB" sz="800" dirty="0">
                <a:latin typeface="Univers" panose="020B0503020202020204" pitchFamily="34" charset="0"/>
              </a:rPr>
              <a:t>PD-L1, programmed death ligand-1; QW, every week; Q3W, every 3 weeks; ULN, upper limit of normal range.</a:t>
            </a:r>
          </a:p>
          <a:p>
            <a:pPr marL="0" indent="0">
              <a:lnSpc>
                <a:spcPct val="80000"/>
              </a:lnSpc>
              <a:spcBef>
                <a:spcPts val="0"/>
              </a:spcBef>
              <a:buNone/>
            </a:pPr>
            <a:r>
              <a:rPr lang="en-GB" sz="800" dirty="0">
                <a:latin typeface="Univers" panose="020B0503020202020204" pitchFamily="34" charset="0"/>
              </a:rPr>
              <a:t>1. Schmid P et al. </a:t>
            </a:r>
            <a:r>
              <a:rPr lang="en-GB" sz="800" i="1" dirty="0">
                <a:latin typeface="Univers" panose="020B0503020202020204" pitchFamily="34" charset="0"/>
              </a:rPr>
              <a:t>N Engl J Med</a:t>
            </a:r>
            <a:r>
              <a:rPr lang="en-GB" sz="800" dirty="0">
                <a:latin typeface="Univers" panose="020B0503020202020204" pitchFamily="34" charset="0"/>
              </a:rPr>
              <a:t> 2020;382:810–821 (plus supplementary appendix); </a:t>
            </a:r>
          </a:p>
        </p:txBody>
      </p:sp>
      <p:sp>
        <p:nvSpPr>
          <p:cNvPr id="3" name="TextBox 2">
            <a:extLst>
              <a:ext uri="{FF2B5EF4-FFF2-40B4-BE49-F238E27FC236}">
                <a16:creationId xmlns:a16="http://schemas.microsoft.com/office/drawing/2014/main" id="{2C7399C4-ED8A-4A41-5C57-DC0E27115ABD}"/>
              </a:ext>
            </a:extLst>
          </p:cNvPr>
          <p:cNvSpPr txBox="1"/>
          <p:nvPr/>
        </p:nvSpPr>
        <p:spPr>
          <a:xfrm>
            <a:off x="7890405" y="5794831"/>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2020.</a:t>
            </a:r>
          </a:p>
        </p:txBody>
      </p:sp>
      <p:sp>
        <p:nvSpPr>
          <p:cNvPr id="4" name="TextBox 3">
            <a:extLst>
              <a:ext uri="{FF2B5EF4-FFF2-40B4-BE49-F238E27FC236}">
                <a16:creationId xmlns:a16="http://schemas.microsoft.com/office/drawing/2014/main" id="{3F15A5C9-B077-1191-923F-A42DBC0927B4}"/>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6"/>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587167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FFE49DD-A501-4D50-826C-F277349C56B5}"/>
              </a:ext>
            </a:extLst>
          </p:cNvPr>
          <p:cNvGrpSpPr/>
          <p:nvPr/>
        </p:nvGrpSpPr>
        <p:grpSpPr>
          <a:xfrm>
            <a:off x="11314871" y="6087887"/>
            <a:ext cx="656605" cy="656603"/>
            <a:chOff x="8680178" y="917741"/>
            <a:chExt cx="352645" cy="350678"/>
          </a:xfrm>
        </p:grpSpPr>
        <p:sp>
          <p:nvSpPr>
            <p:cNvPr id="11" name="Oval 10">
              <a:extLst>
                <a:ext uri="{FF2B5EF4-FFF2-40B4-BE49-F238E27FC236}">
                  <a16:creationId xmlns:a16="http://schemas.microsoft.com/office/drawing/2014/main" id="{3C34B333-B866-40BC-B6A2-7E751371E94D}"/>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2" name="Graphic 11" descr="Home">
              <a:hlinkClick r:id="rId3" action="ppaction://hlinksldjump"/>
              <a:extLst>
                <a:ext uri="{FF2B5EF4-FFF2-40B4-BE49-F238E27FC236}">
                  <a16:creationId xmlns:a16="http://schemas.microsoft.com/office/drawing/2014/main" id="{BD6D889A-E6F3-4D29-AC8D-0B70962E16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14" name="Group 13">
            <a:extLst>
              <a:ext uri="{FF2B5EF4-FFF2-40B4-BE49-F238E27FC236}">
                <a16:creationId xmlns:a16="http://schemas.microsoft.com/office/drawing/2014/main" id="{B8A39979-93E6-9E59-9E00-BF0287AABC7F}"/>
              </a:ext>
            </a:extLst>
          </p:cNvPr>
          <p:cNvGrpSpPr/>
          <p:nvPr/>
        </p:nvGrpSpPr>
        <p:grpSpPr>
          <a:xfrm>
            <a:off x="849302" y="1620257"/>
            <a:ext cx="5369200" cy="395440"/>
            <a:chOff x="4574424" y="1707487"/>
            <a:chExt cx="5369200" cy="395440"/>
          </a:xfrm>
        </p:grpSpPr>
        <p:pic>
          <p:nvPicPr>
            <p:cNvPr id="18" name="Graphic 17">
              <a:extLst>
                <a:ext uri="{FF2B5EF4-FFF2-40B4-BE49-F238E27FC236}">
                  <a16:creationId xmlns:a16="http://schemas.microsoft.com/office/drawing/2014/main" id="{42C728D4-5D4E-4E17-B82E-46A30C70E6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4424" y="1707487"/>
              <a:ext cx="395440" cy="395440"/>
            </a:xfrm>
            <a:prstGeom prst="rect">
              <a:avLst/>
            </a:prstGeom>
          </p:spPr>
        </p:pic>
        <p:sp>
          <p:nvSpPr>
            <p:cNvPr id="19" name="TextBox 18">
              <a:extLst>
                <a:ext uri="{FF2B5EF4-FFF2-40B4-BE49-F238E27FC236}">
                  <a16:creationId xmlns:a16="http://schemas.microsoft.com/office/drawing/2014/main" id="{41DFD0F3-69FA-4DE0-9651-F9DDB61DF839}"/>
                </a:ext>
              </a:extLst>
            </p:cNvPr>
            <p:cNvSpPr txBox="1"/>
            <p:nvPr/>
          </p:nvSpPr>
          <p:spPr>
            <a:xfrm>
              <a:off x="4951552" y="1775437"/>
              <a:ext cx="4992072" cy="307777"/>
            </a:xfrm>
            <a:prstGeom prst="rect">
              <a:avLst/>
            </a:prstGeom>
            <a:noFill/>
          </p:spPr>
          <p:txBody>
            <a:bodyPr wrap="none" rtlCol="0">
              <a:spAutoFit/>
            </a:bodyPr>
            <a:lstStyle/>
            <a:p>
              <a:pPr algn="ctr"/>
              <a:r>
                <a:rPr lang="en-GB" sz="1400">
                  <a:solidFill>
                    <a:schemeClr val="bg1"/>
                  </a:solidFill>
                  <a:latin typeface="Univers" panose="020B0503020202020204" pitchFamily="34" charset="0"/>
                  <a:cs typeface="Arial" panose="020B0604020202020204" pitchFamily="34" charset="0"/>
                </a:rPr>
                <a:t>Click the links below to navigate to the section of interest</a:t>
              </a:r>
            </a:p>
          </p:txBody>
        </p:sp>
      </p:grpSp>
      <p:sp>
        <p:nvSpPr>
          <p:cNvPr id="20" name="Text Placeholder 7">
            <a:extLst>
              <a:ext uri="{FF2B5EF4-FFF2-40B4-BE49-F238E27FC236}">
                <a16:creationId xmlns:a16="http://schemas.microsoft.com/office/drawing/2014/main" id="{2BB28059-4D21-4187-9A35-7C17FCDA7279}"/>
              </a:ext>
            </a:extLst>
          </p:cNvPr>
          <p:cNvSpPr txBox="1">
            <a:spLocks/>
          </p:cNvSpPr>
          <p:nvPr/>
        </p:nvSpPr>
        <p:spPr>
          <a:xfrm>
            <a:off x="78883" y="6011985"/>
            <a:ext cx="11078428"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a:solidFill>
                  <a:schemeClr val="bg1"/>
                </a:solidFill>
                <a:latin typeface="Univers" panose="020B0503020202020204" pitchFamily="34" charset="0"/>
              </a:rPr>
              <a:t>DPFS, distant progression-free survival; DRFS, distant recurrence-free survival; EFS, event-free survival; ITT, intention-to-treat; OS, overall survival; pCR, pathologic complete response.</a:t>
            </a:r>
          </a:p>
        </p:txBody>
      </p:sp>
      <p:sp>
        <p:nvSpPr>
          <p:cNvPr id="9" name="Title 1">
            <a:extLst>
              <a:ext uri="{FF2B5EF4-FFF2-40B4-BE49-F238E27FC236}">
                <a16:creationId xmlns:a16="http://schemas.microsoft.com/office/drawing/2014/main" id="{1156D266-00B8-BF82-D1C2-CB4655FC35E0}"/>
              </a:ext>
            </a:extLst>
          </p:cNvPr>
          <p:cNvSpPr txBox="1">
            <a:spLocks/>
          </p:cNvSpPr>
          <p:nvPr/>
        </p:nvSpPr>
        <p:spPr>
          <a:xfrm>
            <a:off x="838200" y="223809"/>
            <a:ext cx="9298822" cy="1390837"/>
          </a:xfrm>
          <a:prstGeom prst="rect">
            <a:avLst/>
          </a:prstGeom>
        </p:spPr>
        <p:txBody>
          <a:bodyPr vert="horz" lIns="91440" tIns="45720" rIns="91440" bIns="45720" rtlCol="0" anchor="b">
            <a:noAutofit/>
          </a:bodyPr>
          <a:lstStyle>
            <a:lvl1pPr algn="l" defTabSz="914400" rtl="0" eaLnBrk="1" latinLnBrk="0" hangingPunct="1">
              <a:lnSpc>
                <a:spcPct val="78000"/>
              </a:lnSpc>
              <a:spcBef>
                <a:spcPct val="0"/>
              </a:spcBef>
              <a:buNone/>
              <a:defRPr sz="4200" kern="1200" cap="all" spc="130">
                <a:solidFill>
                  <a:srgbClr val="FFFFFF"/>
                </a:solidFill>
                <a:latin typeface="+mj-lt"/>
                <a:ea typeface="+mj-ea"/>
                <a:cs typeface="+mj-cs"/>
              </a:defRPr>
            </a:lvl1pPr>
          </a:lstStyle>
          <a:p>
            <a:r>
              <a:rPr lang="en-GB" sz="3600" cap="none">
                <a:latin typeface="Univers" panose="020B0503020202020204" pitchFamily="34" charset="0"/>
              </a:rPr>
              <a:t>KEYNOTE-522: Results – Efficacy</a:t>
            </a:r>
          </a:p>
        </p:txBody>
      </p:sp>
      <p:grpSp>
        <p:nvGrpSpPr>
          <p:cNvPr id="41" name="Group 40">
            <a:extLst>
              <a:ext uri="{FF2B5EF4-FFF2-40B4-BE49-F238E27FC236}">
                <a16:creationId xmlns:a16="http://schemas.microsoft.com/office/drawing/2014/main" id="{602EC540-7F17-E957-5569-2B498CF35A65}"/>
              </a:ext>
            </a:extLst>
          </p:cNvPr>
          <p:cNvGrpSpPr/>
          <p:nvPr/>
        </p:nvGrpSpPr>
        <p:grpSpPr>
          <a:xfrm>
            <a:off x="9896161" y="2190880"/>
            <a:ext cx="1779213" cy="953613"/>
            <a:chOff x="10098180" y="2190880"/>
            <a:chExt cx="1779213" cy="953613"/>
          </a:xfrm>
        </p:grpSpPr>
        <p:sp>
          <p:nvSpPr>
            <p:cNvPr id="64" name="Rectangle: Single Corner Snipped 63">
              <a:hlinkClick r:id="rId8" action="ppaction://hlinksldjump"/>
              <a:extLst>
                <a:ext uri="{FF2B5EF4-FFF2-40B4-BE49-F238E27FC236}">
                  <a16:creationId xmlns:a16="http://schemas.microsoft.com/office/drawing/2014/main" id="{DFF4B146-A206-607C-9133-D67533047F19}"/>
                </a:ext>
              </a:extLst>
            </p:cNvPr>
            <p:cNvSpPr/>
            <p:nvPr/>
          </p:nvSpPr>
          <p:spPr>
            <a:xfrm>
              <a:off x="10098180" y="2568493"/>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DPFS or DRFS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(36- and 60-month follow up)</a:t>
              </a:r>
            </a:p>
          </p:txBody>
        </p:sp>
        <p:sp>
          <p:nvSpPr>
            <p:cNvPr id="6" name="TextBox 5">
              <a:extLst>
                <a:ext uri="{FF2B5EF4-FFF2-40B4-BE49-F238E27FC236}">
                  <a16:creationId xmlns:a16="http://schemas.microsoft.com/office/drawing/2014/main" id="{3ED8845B-F74C-16F0-3798-7DFDD164A594}"/>
                </a:ext>
              </a:extLst>
            </p:cNvPr>
            <p:cNvSpPr txBox="1"/>
            <p:nvPr/>
          </p:nvSpPr>
          <p:spPr>
            <a:xfrm>
              <a:off x="10098586" y="2190880"/>
              <a:ext cx="1778400" cy="307777"/>
            </a:xfrm>
            <a:prstGeom prst="rect">
              <a:avLst/>
            </a:prstGeom>
            <a:solidFill>
              <a:schemeClr val="accent4"/>
            </a:solidFill>
            <a:effectLst>
              <a:outerShdw blurRad="50800" dist="38100" dir="2700000" algn="tl" rotWithShape="0">
                <a:prstClr val="black">
                  <a:alpha val="40000"/>
                </a:prstClr>
              </a:outerShdw>
            </a:effectLst>
          </p:spPr>
          <p:txBody>
            <a:bodyPr wrap="square" rtlCol="0" anchor="ctr">
              <a:spAutoFit/>
            </a:bodyPr>
            <a:lstStyle/>
            <a:p>
              <a:pPr algn="ctr"/>
              <a:r>
                <a:rPr lang="en-GB" sz="1400" b="1">
                  <a:solidFill>
                    <a:schemeClr val="bg1"/>
                  </a:solidFill>
                  <a:latin typeface="Univers" panose="020B0503020202020204" pitchFamily="34" charset="0"/>
                  <a:cs typeface="Arial" panose="020B0604020202020204" pitchFamily="34" charset="0"/>
                </a:rPr>
                <a:t>DPFS and DRFS</a:t>
              </a:r>
            </a:p>
          </p:txBody>
        </p:sp>
      </p:grpSp>
      <p:sp>
        <p:nvSpPr>
          <p:cNvPr id="5" name="TextBox 4">
            <a:extLst>
              <a:ext uri="{FF2B5EF4-FFF2-40B4-BE49-F238E27FC236}">
                <a16:creationId xmlns:a16="http://schemas.microsoft.com/office/drawing/2014/main" id="{38EA8570-0268-9D3B-9996-9466874522EB}"/>
              </a:ext>
            </a:extLst>
          </p:cNvPr>
          <p:cNvSpPr txBox="1"/>
          <p:nvPr/>
        </p:nvSpPr>
        <p:spPr>
          <a:xfrm>
            <a:off x="7593786" y="2181241"/>
            <a:ext cx="1778400" cy="309600"/>
          </a:xfrm>
          <a:prstGeom prst="rect">
            <a:avLst/>
          </a:prstGeom>
          <a:solidFill>
            <a:schemeClr val="accent4"/>
          </a:solidFill>
          <a:effectLst>
            <a:outerShdw blurRad="50800" dist="38100" dir="2700000" algn="tl" rotWithShape="0">
              <a:prstClr val="black">
                <a:alpha val="40000"/>
              </a:prstClr>
            </a:outerShdw>
          </a:effectLst>
        </p:spPr>
        <p:txBody>
          <a:bodyPr wrap="square" rtlCol="0" anchor="ctr">
            <a:spAutoFit/>
          </a:bodyPr>
          <a:lstStyle/>
          <a:p>
            <a:pPr algn="ctr"/>
            <a:r>
              <a:rPr lang="en-GB" sz="1400" b="1">
                <a:solidFill>
                  <a:schemeClr val="bg1"/>
                </a:solidFill>
                <a:latin typeface="Univers" panose="020B0503020202020204" pitchFamily="34" charset="0"/>
                <a:cs typeface="Arial" panose="020B0604020202020204" pitchFamily="34" charset="0"/>
              </a:rPr>
              <a:t>OS</a:t>
            </a:r>
          </a:p>
        </p:txBody>
      </p:sp>
      <p:sp>
        <p:nvSpPr>
          <p:cNvPr id="7" name="Rectangle: Single Corner Snipped 6">
            <a:hlinkClick r:id="rId9" action="ppaction://hlinksldjump"/>
            <a:extLst>
              <a:ext uri="{FF2B5EF4-FFF2-40B4-BE49-F238E27FC236}">
                <a16:creationId xmlns:a16="http://schemas.microsoft.com/office/drawing/2014/main" id="{0639589D-B0CC-FD4B-FEB2-A1D758A0ECA4}"/>
              </a:ext>
            </a:extLst>
          </p:cNvPr>
          <p:cNvSpPr/>
          <p:nvPr/>
        </p:nvSpPr>
        <p:spPr>
          <a:xfrm>
            <a:off x="7593380" y="2568493"/>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OS in the ITT population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(75-month follow up)</a:t>
            </a:r>
          </a:p>
        </p:txBody>
      </p:sp>
      <p:sp>
        <p:nvSpPr>
          <p:cNvPr id="8" name="Rectangle: Single Corner Snipped 7">
            <a:hlinkClick r:id="rId10" action="ppaction://hlinksldjump"/>
            <a:extLst>
              <a:ext uri="{FF2B5EF4-FFF2-40B4-BE49-F238E27FC236}">
                <a16:creationId xmlns:a16="http://schemas.microsoft.com/office/drawing/2014/main" id="{DBFBF32D-EDEC-6C14-A48E-7FC81A33D6F3}"/>
              </a:ext>
            </a:extLst>
          </p:cNvPr>
          <p:cNvSpPr/>
          <p:nvPr/>
        </p:nvSpPr>
        <p:spPr>
          <a:xfrm>
            <a:off x="7593380" y="3225164"/>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OS in key subgroups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(75-month follow up)</a:t>
            </a:r>
          </a:p>
        </p:txBody>
      </p:sp>
      <p:sp>
        <p:nvSpPr>
          <p:cNvPr id="13" name="Rectangle: Single Corner Snipped 12">
            <a:hlinkClick r:id="rId11" action="ppaction://hlinksldjump"/>
            <a:extLst>
              <a:ext uri="{FF2B5EF4-FFF2-40B4-BE49-F238E27FC236}">
                <a16:creationId xmlns:a16="http://schemas.microsoft.com/office/drawing/2014/main" id="{D6077953-85F3-23EC-9AC6-1F17A98A4C0F}"/>
              </a:ext>
            </a:extLst>
          </p:cNvPr>
          <p:cNvSpPr/>
          <p:nvPr/>
        </p:nvSpPr>
        <p:spPr>
          <a:xfrm>
            <a:off x="7593380" y="3881835"/>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OS by pCR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(75-month follow up)</a:t>
            </a:r>
          </a:p>
        </p:txBody>
      </p:sp>
      <p:sp>
        <p:nvSpPr>
          <p:cNvPr id="53" name="Rectangle: Single Corner Snipped 52">
            <a:hlinkClick r:id="rId12" action="ppaction://hlinksldjump"/>
            <a:extLst>
              <a:ext uri="{FF2B5EF4-FFF2-40B4-BE49-F238E27FC236}">
                <a16:creationId xmlns:a16="http://schemas.microsoft.com/office/drawing/2014/main" id="{033AC988-2E03-3DF6-EADC-F76EB923E5A9}"/>
              </a:ext>
            </a:extLst>
          </p:cNvPr>
          <p:cNvSpPr/>
          <p:nvPr/>
        </p:nvSpPr>
        <p:spPr>
          <a:xfrm>
            <a:off x="1098502" y="2568493"/>
            <a:ext cx="1714631"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pCR in the</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ITT population (primary analysis)</a:t>
            </a:r>
          </a:p>
        </p:txBody>
      </p:sp>
      <p:sp>
        <p:nvSpPr>
          <p:cNvPr id="2" name="TextBox 1">
            <a:extLst>
              <a:ext uri="{FF2B5EF4-FFF2-40B4-BE49-F238E27FC236}">
                <a16:creationId xmlns:a16="http://schemas.microsoft.com/office/drawing/2014/main" id="{A5709D4F-0B55-1070-6EDD-B009174CCBC0}"/>
              </a:ext>
            </a:extLst>
          </p:cNvPr>
          <p:cNvSpPr txBox="1"/>
          <p:nvPr/>
        </p:nvSpPr>
        <p:spPr>
          <a:xfrm>
            <a:off x="1066617" y="2186952"/>
            <a:ext cx="1778400" cy="307777"/>
          </a:xfrm>
          <a:prstGeom prst="rect">
            <a:avLst/>
          </a:prstGeom>
          <a:solidFill>
            <a:schemeClr val="accent4"/>
          </a:solidFill>
          <a:effectLst>
            <a:outerShdw blurRad="50800" dist="38100" dir="2700000" algn="tl" rotWithShape="0">
              <a:prstClr val="black">
                <a:alpha val="40000"/>
              </a:prstClr>
            </a:outerShdw>
          </a:effectLst>
        </p:spPr>
        <p:txBody>
          <a:bodyPr wrap="square" rtlCol="0" anchor="ctr">
            <a:spAutoFit/>
          </a:bodyPr>
          <a:lstStyle/>
          <a:p>
            <a:pPr algn="ctr"/>
            <a:r>
              <a:rPr lang="en-GB" sz="1400" b="1">
                <a:solidFill>
                  <a:schemeClr val="bg1"/>
                </a:solidFill>
                <a:latin typeface="Univers" panose="020B0503020202020204" pitchFamily="34" charset="0"/>
                <a:cs typeface="Arial" panose="020B0604020202020204" pitchFamily="34" charset="0"/>
              </a:rPr>
              <a:t>pCR</a:t>
            </a:r>
          </a:p>
        </p:txBody>
      </p:sp>
      <p:sp>
        <p:nvSpPr>
          <p:cNvPr id="36" name="Rectangle: Single Corner Snipped 35">
            <a:hlinkClick r:id="rId13" action="ppaction://hlinksldjump"/>
            <a:extLst>
              <a:ext uri="{FF2B5EF4-FFF2-40B4-BE49-F238E27FC236}">
                <a16:creationId xmlns:a16="http://schemas.microsoft.com/office/drawing/2014/main" id="{7CFC74B5-8442-24F8-9CA8-034EB6B6F21E}"/>
              </a:ext>
            </a:extLst>
          </p:cNvPr>
          <p:cNvSpPr/>
          <p:nvPr/>
        </p:nvSpPr>
        <p:spPr>
          <a:xfrm>
            <a:off x="1098502" y="3224701"/>
            <a:ext cx="1714631"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pCR in the</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ITT population</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(final analysis)</a:t>
            </a:r>
          </a:p>
        </p:txBody>
      </p:sp>
      <p:grpSp>
        <p:nvGrpSpPr>
          <p:cNvPr id="39" name="Group 38">
            <a:extLst>
              <a:ext uri="{FF2B5EF4-FFF2-40B4-BE49-F238E27FC236}">
                <a16:creationId xmlns:a16="http://schemas.microsoft.com/office/drawing/2014/main" id="{F4986930-9C90-3DFA-B57A-D7E22AF3F56E}"/>
              </a:ext>
            </a:extLst>
          </p:cNvPr>
          <p:cNvGrpSpPr/>
          <p:nvPr/>
        </p:nvGrpSpPr>
        <p:grpSpPr>
          <a:xfrm>
            <a:off x="3368584" y="2186952"/>
            <a:ext cx="3701229" cy="4240897"/>
            <a:chOff x="3446875" y="2186952"/>
            <a:chExt cx="3701229" cy="4240897"/>
          </a:xfrm>
        </p:grpSpPr>
        <p:sp>
          <p:nvSpPr>
            <p:cNvPr id="15" name="TextBox 14">
              <a:extLst>
                <a:ext uri="{FF2B5EF4-FFF2-40B4-BE49-F238E27FC236}">
                  <a16:creationId xmlns:a16="http://schemas.microsoft.com/office/drawing/2014/main" id="{667F1875-AC87-9A3E-0785-4A6132C93320}"/>
                </a:ext>
              </a:extLst>
            </p:cNvPr>
            <p:cNvSpPr txBox="1"/>
            <p:nvPr/>
          </p:nvSpPr>
          <p:spPr>
            <a:xfrm>
              <a:off x="3456340" y="2186952"/>
              <a:ext cx="3691764" cy="307777"/>
            </a:xfrm>
            <a:prstGeom prst="rect">
              <a:avLst/>
            </a:prstGeom>
            <a:solidFill>
              <a:schemeClr val="accent4"/>
            </a:solidFill>
            <a:effectLst>
              <a:outerShdw blurRad="50800" dist="38100" dir="2700000" algn="tl" rotWithShape="0">
                <a:prstClr val="black">
                  <a:alpha val="40000"/>
                </a:prstClr>
              </a:outerShdw>
            </a:effectLst>
          </p:spPr>
          <p:txBody>
            <a:bodyPr wrap="square" rtlCol="0" anchor="ctr">
              <a:spAutoFit/>
            </a:bodyPr>
            <a:lstStyle/>
            <a:p>
              <a:pPr algn="ctr"/>
              <a:r>
                <a:rPr lang="en-GB" sz="1400" b="1">
                  <a:solidFill>
                    <a:schemeClr val="bg1"/>
                  </a:solidFill>
                  <a:latin typeface="Univers" panose="020B0503020202020204" pitchFamily="34" charset="0"/>
                  <a:cs typeface="Arial" panose="020B0604020202020204" pitchFamily="34" charset="0"/>
                </a:rPr>
                <a:t>EFS</a:t>
              </a:r>
            </a:p>
          </p:txBody>
        </p:sp>
        <p:sp>
          <p:nvSpPr>
            <p:cNvPr id="3" name="Rectangle: Single Corner Snipped 2">
              <a:hlinkClick r:id="rId14" action="ppaction://hlinksldjump"/>
              <a:extLst>
                <a:ext uri="{FF2B5EF4-FFF2-40B4-BE49-F238E27FC236}">
                  <a16:creationId xmlns:a16="http://schemas.microsoft.com/office/drawing/2014/main" id="{7B210080-79D9-75A8-C766-749E6F45D937}"/>
                </a:ext>
              </a:extLst>
            </p:cNvPr>
            <p:cNvSpPr/>
            <p:nvPr/>
          </p:nvSpPr>
          <p:spPr>
            <a:xfrm>
              <a:off x="3446875" y="3881835"/>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EFS in key subgroups (primary analysis)</a:t>
              </a:r>
            </a:p>
          </p:txBody>
        </p:sp>
        <p:sp>
          <p:nvSpPr>
            <p:cNvPr id="16" name="Rectangle: Single Corner Snipped 15">
              <a:hlinkClick r:id="rId15" action="ppaction://hlinksldjump"/>
              <a:extLst>
                <a:ext uri="{FF2B5EF4-FFF2-40B4-BE49-F238E27FC236}">
                  <a16:creationId xmlns:a16="http://schemas.microsoft.com/office/drawing/2014/main" id="{F6BB5F37-C695-386A-1104-03B66919CAE7}"/>
                </a:ext>
              </a:extLst>
            </p:cNvPr>
            <p:cNvSpPr/>
            <p:nvPr/>
          </p:nvSpPr>
          <p:spPr>
            <a:xfrm>
              <a:off x="3446875" y="2568493"/>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EFS in the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ITT population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(primary analysis)</a:t>
              </a:r>
            </a:p>
          </p:txBody>
        </p:sp>
        <p:sp>
          <p:nvSpPr>
            <p:cNvPr id="17" name="Rectangle: Single Corner Snipped 16">
              <a:hlinkClick r:id="rId16" action="ppaction://hlinksldjump"/>
              <a:extLst>
                <a:ext uri="{FF2B5EF4-FFF2-40B4-BE49-F238E27FC236}">
                  <a16:creationId xmlns:a16="http://schemas.microsoft.com/office/drawing/2014/main" id="{F33E5659-57FC-2F6E-7F01-39C168AFD62D}"/>
                </a:ext>
              </a:extLst>
            </p:cNvPr>
            <p:cNvSpPr/>
            <p:nvPr/>
          </p:nvSpPr>
          <p:spPr>
            <a:xfrm>
              <a:off x="3446875" y="3225164"/>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EFS in the</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ITT population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(75-month follow up)</a:t>
              </a:r>
            </a:p>
          </p:txBody>
        </p:sp>
        <p:sp>
          <p:nvSpPr>
            <p:cNvPr id="21" name="Rectangle: Single Corner Snipped 20">
              <a:hlinkClick r:id="rId17" action="ppaction://hlinksldjump"/>
              <a:extLst>
                <a:ext uri="{FF2B5EF4-FFF2-40B4-BE49-F238E27FC236}">
                  <a16:creationId xmlns:a16="http://schemas.microsoft.com/office/drawing/2014/main" id="{2180DF3C-4454-9099-197F-BC1772F986D2}"/>
                </a:ext>
              </a:extLst>
            </p:cNvPr>
            <p:cNvSpPr/>
            <p:nvPr/>
          </p:nvSpPr>
          <p:spPr>
            <a:xfrm>
              <a:off x="3446875" y="5195177"/>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EFS by pCR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(36- and 60-month follow up)</a:t>
              </a:r>
            </a:p>
          </p:txBody>
        </p:sp>
        <p:sp>
          <p:nvSpPr>
            <p:cNvPr id="23" name="Rectangle: Single Corner Snipped 22">
              <a:hlinkClick r:id="rId18" action="ppaction://hlinksldjump"/>
              <a:extLst>
                <a:ext uri="{FF2B5EF4-FFF2-40B4-BE49-F238E27FC236}">
                  <a16:creationId xmlns:a16="http://schemas.microsoft.com/office/drawing/2014/main" id="{D7F81F11-8AFE-472A-1CBA-0F9268945833}"/>
                </a:ext>
              </a:extLst>
            </p:cNvPr>
            <p:cNvSpPr/>
            <p:nvPr/>
          </p:nvSpPr>
          <p:spPr>
            <a:xfrm>
              <a:off x="3446875" y="4538506"/>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EFS in key subgroups</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(60-month follow up)</a:t>
              </a:r>
            </a:p>
          </p:txBody>
        </p:sp>
        <p:sp>
          <p:nvSpPr>
            <p:cNvPr id="24" name="Rectangle: Single Corner Snipped 23">
              <a:hlinkClick r:id="rId19" action="ppaction://hlinksldjump"/>
              <a:extLst>
                <a:ext uri="{FF2B5EF4-FFF2-40B4-BE49-F238E27FC236}">
                  <a16:creationId xmlns:a16="http://schemas.microsoft.com/office/drawing/2014/main" id="{017D78B1-54D9-0037-9C35-278BD0F07FC8}"/>
                </a:ext>
              </a:extLst>
            </p:cNvPr>
            <p:cNvSpPr/>
            <p:nvPr/>
          </p:nvSpPr>
          <p:spPr>
            <a:xfrm>
              <a:off x="5368891" y="2568493"/>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EFS by nodal status (60-month follow up)</a:t>
              </a:r>
            </a:p>
          </p:txBody>
        </p:sp>
        <p:sp>
          <p:nvSpPr>
            <p:cNvPr id="25" name="Rectangle: Single Corner Snipped 24">
              <a:hlinkClick r:id="rId20" action="ppaction://hlinksldjump"/>
              <a:extLst>
                <a:ext uri="{FF2B5EF4-FFF2-40B4-BE49-F238E27FC236}">
                  <a16:creationId xmlns:a16="http://schemas.microsoft.com/office/drawing/2014/main" id="{3C55E20F-BA5F-8F4B-FF38-FB1D6B7BC559}"/>
                </a:ext>
              </a:extLst>
            </p:cNvPr>
            <p:cNvSpPr/>
            <p:nvPr/>
          </p:nvSpPr>
          <p:spPr>
            <a:xfrm>
              <a:off x="3446875" y="5851849"/>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EFS by disease stage (60-month follow up)</a:t>
              </a:r>
            </a:p>
          </p:txBody>
        </p:sp>
        <p:sp>
          <p:nvSpPr>
            <p:cNvPr id="26" name="Rectangle: Single Corner Snipped 25">
              <a:hlinkClick r:id="rId21" action="ppaction://hlinksldjump"/>
              <a:extLst>
                <a:ext uri="{FF2B5EF4-FFF2-40B4-BE49-F238E27FC236}">
                  <a16:creationId xmlns:a16="http://schemas.microsoft.com/office/drawing/2014/main" id="{B5BA439E-C5FB-83F3-3539-EBA08EEAC117}"/>
                </a:ext>
              </a:extLst>
            </p:cNvPr>
            <p:cNvSpPr/>
            <p:nvPr/>
          </p:nvSpPr>
          <p:spPr>
            <a:xfrm>
              <a:off x="5368891" y="3881835"/>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EFS by nodal status with and without pCR (60-month follow up)</a:t>
              </a:r>
            </a:p>
          </p:txBody>
        </p:sp>
        <p:sp>
          <p:nvSpPr>
            <p:cNvPr id="27" name="Rectangle: Single Corner Snipped 26">
              <a:hlinkClick r:id="rId22" action="ppaction://hlinksldjump"/>
              <a:extLst>
                <a:ext uri="{FF2B5EF4-FFF2-40B4-BE49-F238E27FC236}">
                  <a16:creationId xmlns:a16="http://schemas.microsoft.com/office/drawing/2014/main" id="{02EA364B-03F5-9223-D623-8F265C190246}"/>
                </a:ext>
              </a:extLst>
            </p:cNvPr>
            <p:cNvSpPr/>
            <p:nvPr/>
          </p:nvSpPr>
          <p:spPr>
            <a:xfrm>
              <a:off x="5368891" y="4538506"/>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EFS in patients with baseline T2N0 disease (60-month follow up)</a:t>
              </a:r>
            </a:p>
          </p:txBody>
        </p:sp>
        <p:sp>
          <p:nvSpPr>
            <p:cNvPr id="28" name="Rectangle: Single Corner Snipped 27">
              <a:hlinkClick r:id="rId23" action="ppaction://hlinksldjump"/>
              <a:extLst>
                <a:ext uri="{FF2B5EF4-FFF2-40B4-BE49-F238E27FC236}">
                  <a16:creationId xmlns:a16="http://schemas.microsoft.com/office/drawing/2014/main" id="{608EA84E-1CCD-26FA-FB01-16745DBBA2B8}"/>
                </a:ext>
              </a:extLst>
            </p:cNvPr>
            <p:cNvSpPr/>
            <p:nvPr/>
          </p:nvSpPr>
          <p:spPr>
            <a:xfrm>
              <a:off x="5368891" y="5195177"/>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Distant recurrence as first EFS event </a:t>
              </a:r>
            </a:p>
            <a:p>
              <a:pPr marL="0" lvl="1" algn="ctr" defTabSz="685800">
                <a:defRPr/>
              </a:pPr>
              <a:r>
                <a:rPr lang="en-GB" sz="1100" b="1">
                  <a:solidFill>
                    <a:schemeClr val="tx1"/>
                  </a:solidFill>
                  <a:latin typeface="Univers" panose="020B0503020202020204" pitchFamily="34" charset="0"/>
                </a:rPr>
                <a:t>(60-month follow up)</a:t>
              </a:r>
            </a:p>
          </p:txBody>
        </p:sp>
        <p:sp>
          <p:nvSpPr>
            <p:cNvPr id="29" name="Rectangle: Single Corner Snipped 28">
              <a:hlinkClick r:id="rId24" action="ppaction://hlinksldjump"/>
              <a:extLst>
                <a:ext uri="{FF2B5EF4-FFF2-40B4-BE49-F238E27FC236}">
                  <a16:creationId xmlns:a16="http://schemas.microsoft.com/office/drawing/2014/main" id="{D97F8625-3A4E-DED6-95C3-8ABBD23C706F}"/>
                </a:ext>
              </a:extLst>
            </p:cNvPr>
            <p:cNvSpPr/>
            <p:nvPr/>
          </p:nvSpPr>
          <p:spPr>
            <a:xfrm>
              <a:off x="5368891" y="5851849"/>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Distant recurrence as first EFS event by pCR </a:t>
              </a:r>
            </a:p>
            <a:p>
              <a:pPr marL="0" lvl="1" algn="ctr" defTabSz="685800">
                <a:defRPr/>
              </a:pPr>
              <a:r>
                <a:rPr lang="en-GB" sz="1100" b="1">
                  <a:solidFill>
                    <a:schemeClr val="tx1"/>
                  </a:solidFill>
                  <a:latin typeface="Univers" panose="020B0503020202020204" pitchFamily="34" charset="0"/>
                </a:rPr>
                <a:t>(60-month follow up)</a:t>
              </a:r>
            </a:p>
          </p:txBody>
        </p:sp>
        <p:sp>
          <p:nvSpPr>
            <p:cNvPr id="37" name="Rectangle: Single Corner Snipped 36">
              <a:hlinkClick r:id="rId25" action="ppaction://hlinksldjump"/>
              <a:extLst>
                <a:ext uri="{FF2B5EF4-FFF2-40B4-BE49-F238E27FC236}">
                  <a16:creationId xmlns:a16="http://schemas.microsoft.com/office/drawing/2014/main" id="{4DFD6971-B1E6-61CC-F1B3-943C89A9B7F3}"/>
                </a:ext>
              </a:extLst>
            </p:cNvPr>
            <p:cNvSpPr/>
            <p:nvPr/>
          </p:nvSpPr>
          <p:spPr>
            <a:xfrm>
              <a:off x="5368891" y="3225164"/>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EFS by disease stage with and without pCR (60-month follow up)</a:t>
              </a:r>
            </a:p>
          </p:txBody>
        </p:sp>
      </p:grpSp>
      <p:sp>
        <p:nvSpPr>
          <p:cNvPr id="22" name="TextBox 21">
            <a:extLst>
              <a:ext uri="{FF2B5EF4-FFF2-40B4-BE49-F238E27FC236}">
                <a16:creationId xmlns:a16="http://schemas.microsoft.com/office/drawing/2014/main" id="{9A3A83F3-29DF-C7D1-7CA9-ED5B4543CEDF}"/>
              </a:ext>
            </a:extLst>
          </p:cNvPr>
          <p:cNvSpPr txBox="1"/>
          <p:nvPr/>
        </p:nvSpPr>
        <p:spPr>
          <a:xfrm>
            <a:off x="7762764" y="6566919"/>
            <a:ext cx="3590248" cy="246221"/>
          </a:xfrm>
          <a:prstGeom prst="rect">
            <a:avLst/>
          </a:prstGeom>
          <a:noFill/>
        </p:spPr>
        <p:txBody>
          <a:bodyPr wrap="square">
            <a:spAutoFit/>
          </a:bodyPr>
          <a:lstStyle/>
          <a:p>
            <a:pPr algn="r"/>
            <a:r>
              <a:rPr lang="en-GB" sz="1000" b="1">
                <a:solidFill>
                  <a:schemeClr val="bg1"/>
                </a:solidFill>
                <a:latin typeface="Univers" panose="020B0503020202020204" pitchFamily="34" charset="0"/>
                <a:hlinkClick r:id="rId26">
                  <a:extLst>
                    <a:ext uri="{A12FA001-AC4F-418D-AE19-62706E023703}">
                      <ahyp:hlinkClr xmlns:ahyp="http://schemas.microsoft.com/office/drawing/2018/hyperlinkcolor" val="tx"/>
                    </a:ext>
                  </a:extLst>
                </a:hlinkClick>
              </a:rPr>
              <a:t>UK Prescribing Information</a:t>
            </a:r>
            <a:endParaRPr lang="en-GB" sz="1000" b="1">
              <a:solidFill>
                <a:schemeClr val="bg1"/>
              </a:solidFill>
              <a:latin typeface="Univers" panose="020B0503020202020204" pitchFamily="34" charset="0"/>
            </a:endParaRPr>
          </a:p>
        </p:txBody>
      </p:sp>
      <p:sp>
        <p:nvSpPr>
          <p:cNvPr id="4" name="Rectangle: Single Corner Snipped 3">
            <a:hlinkClick r:id="rId27" action="ppaction://hlinksldjump"/>
            <a:extLst>
              <a:ext uri="{FF2B5EF4-FFF2-40B4-BE49-F238E27FC236}">
                <a16:creationId xmlns:a16="http://schemas.microsoft.com/office/drawing/2014/main" id="{B3290DC8-E00C-1DDA-B4DF-AE26045D13C3}"/>
              </a:ext>
            </a:extLst>
          </p:cNvPr>
          <p:cNvSpPr/>
          <p:nvPr/>
        </p:nvSpPr>
        <p:spPr>
          <a:xfrm>
            <a:off x="7593380" y="4539600"/>
            <a:ext cx="1779213" cy="576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OS in patients with baseline T2N0 disease (75-month follow up)</a:t>
            </a:r>
          </a:p>
        </p:txBody>
      </p:sp>
    </p:spTree>
    <p:extLst>
      <p:ext uri="{BB962C8B-B14F-4D97-AF65-F5344CB8AC3E}">
        <p14:creationId xmlns:p14="http://schemas.microsoft.com/office/powerpoint/2010/main" val="696647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D147512-ECAC-4527-BCCA-955454ECB33B}"/>
              </a:ext>
            </a:extLst>
          </p:cNvPr>
          <p:cNvGrpSpPr/>
          <p:nvPr/>
        </p:nvGrpSpPr>
        <p:grpSpPr>
          <a:xfrm>
            <a:off x="11314871" y="6087887"/>
            <a:ext cx="656605" cy="656603"/>
            <a:chOff x="8680178" y="917741"/>
            <a:chExt cx="352645" cy="350678"/>
          </a:xfrm>
        </p:grpSpPr>
        <p:sp>
          <p:nvSpPr>
            <p:cNvPr id="22" name="Oval 21">
              <a:extLst>
                <a:ext uri="{FF2B5EF4-FFF2-40B4-BE49-F238E27FC236}">
                  <a16:creationId xmlns:a16="http://schemas.microsoft.com/office/drawing/2014/main" id="{5E518D6F-8C22-4F83-A8CD-69991359EC54}"/>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Graphic 22" descr="Home">
              <a:hlinkClick r:id="rId3" action="ppaction://hlinksldjump"/>
              <a:extLst>
                <a:ext uri="{FF2B5EF4-FFF2-40B4-BE49-F238E27FC236}">
                  <a16:creationId xmlns:a16="http://schemas.microsoft.com/office/drawing/2014/main" id="{66A71067-0948-46A1-A8FB-A1524A81B4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36" name="TextBox 35">
            <a:extLst>
              <a:ext uri="{FF2B5EF4-FFF2-40B4-BE49-F238E27FC236}">
                <a16:creationId xmlns:a16="http://schemas.microsoft.com/office/drawing/2014/main" id="{065EB914-7ADD-4B4E-80A0-324E6F66FF64}"/>
              </a:ext>
            </a:extLst>
          </p:cNvPr>
          <p:cNvSpPr txBox="1"/>
          <p:nvPr/>
        </p:nvSpPr>
        <p:spPr>
          <a:xfrm>
            <a:off x="7614058" y="1701157"/>
            <a:ext cx="4029075" cy="249299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Univers" panose="020B0503020202020204" pitchFamily="34" charset="0"/>
                <a:ea typeface="+mn-ea"/>
                <a:cs typeface="+mn-cs"/>
              </a:rPr>
              <a:t>Statistically significant improvement was observed in </a:t>
            </a:r>
            <a:r>
              <a:rPr kumimoji="0" lang="en-GB" sz="1200" b="0" i="0" u="none" strike="noStrike" kern="1200" cap="none" spc="0" normalizeH="0" baseline="0" noProof="0" err="1">
                <a:ln>
                  <a:noFill/>
                </a:ln>
                <a:solidFill>
                  <a:srgbClr val="000000"/>
                </a:solidFill>
                <a:effectLst/>
                <a:uLnTx/>
                <a:uFillTx/>
                <a:latin typeface="Univers" panose="020B0503020202020204" pitchFamily="34" charset="0"/>
                <a:ea typeface="+mn-ea"/>
                <a:cs typeface="+mn-cs"/>
              </a:rPr>
              <a:t>pCR</a:t>
            </a:r>
            <a:r>
              <a:rPr kumimoji="0" lang="en-GB" sz="1200" b="0" i="0" u="none" strike="noStrike" kern="1200" cap="none" spc="0" normalizeH="0" baseline="0" noProof="0">
                <a:ln>
                  <a:noFill/>
                </a:ln>
                <a:solidFill>
                  <a:srgbClr val="000000"/>
                </a:solidFill>
                <a:effectLst/>
                <a:uLnTx/>
                <a:uFillTx/>
                <a:latin typeface="Univers" panose="020B0503020202020204" pitchFamily="34" charset="0"/>
                <a:ea typeface="+mn-ea"/>
                <a:cs typeface="+mn-cs"/>
              </a:rPr>
              <a:t> rates with KEYTRUDA + chemotherapy (neoadjuvant treatment) vs placebo + chemotherapy (neoadjuvant treatment) in the primary analysis of </a:t>
            </a:r>
            <a:br>
              <a:rPr kumimoji="0" lang="en-GB" sz="1200" b="0" i="0" u="none" strike="noStrike" kern="1200" cap="none" spc="0" normalizeH="0" baseline="0" noProof="0">
                <a:ln>
                  <a:noFill/>
                </a:ln>
                <a:solidFill>
                  <a:srgbClr val="000000"/>
                </a:solidFill>
                <a:effectLst/>
                <a:uLnTx/>
                <a:uFillTx/>
                <a:latin typeface="Univers" panose="020B0503020202020204" pitchFamily="34" charset="0"/>
                <a:ea typeface="+mn-ea"/>
                <a:cs typeface="+mn-cs"/>
              </a:rPr>
            </a:br>
            <a:r>
              <a:rPr kumimoji="0" lang="en-GB" sz="1200" b="0" i="0" u="none" strike="noStrike" kern="1200" cap="none" spc="0" normalizeH="0" baseline="0" noProof="0">
                <a:ln>
                  <a:noFill/>
                </a:ln>
                <a:solidFill>
                  <a:srgbClr val="000000"/>
                </a:solidFill>
                <a:effectLst/>
                <a:uLnTx/>
                <a:uFillTx/>
                <a:latin typeface="Univers" panose="020B0503020202020204" pitchFamily="34" charset="0"/>
                <a:ea typeface="+mn-ea"/>
                <a:cs typeface="+mn-cs"/>
              </a:rPr>
              <a:t>KEYNOTE-522 (p&lt;0.001)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Univers" panose="020B05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Univers" panose="020B0503020202020204" pitchFamily="34" charset="0"/>
                <a:ea typeface="+mn-ea"/>
                <a:cs typeface="+mn-cs"/>
              </a:rPr>
              <a:t>64.8% of patients (95% CI</a:t>
            </a:r>
            <a:r>
              <a:rPr lang="en-GB" sz="1200">
                <a:solidFill>
                  <a:srgbClr val="000000"/>
                </a:solidFill>
                <a:latin typeface="Univers" panose="020B0503020202020204" pitchFamily="34" charset="0"/>
              </a:rPr>
              <a:t>,</a:t>
            </a:r>
            <a:r>
              <a:rPr kumimoji="0" lang="en-GB" sz="1200" b="0" i="0" u="none" strike="noStrike" kern="1200" cap="none" spc="0" normalizeH="0" baseline="0" noProof="0">
                <a:ln>
                  <a:noFill/>
                </a:ln>
                <a:solidFill>
                  <a:srgbClr val="000000"/>
                </a:solidFill>
                <a:effectLst/>
                <a:uLnTx/>
                <a:uFillTx/>
                <a:latin typeface="Univers" panose="020B0503020202020204" pitchFamily="34" charset="0"/>
                <a:ea typeface="+mn-ea"/>
                <a:cs typeface="+mn-cs"/>
              </a:rPr>
              <a:t> 59.9–69.5) achieved </a:t>
            </a:r>
            <a:r>
              <a:rPr kumimoji="0" lang="en-GB" sz="1200" b="0" i="0" u="none" strike="noStrike" kern="1200" cap="none" spc="0" normalizeH="0" baseline="0" noProof="0" err="1">
                <a:ln>
                  <a:noFill/>
                </a:ln>
                <a:solidFill>
                  <a:srgbClr val="000000"/>
                </a:solidFill>
                <a:effectLst/>
                <a:uLnTx/>
                <a:uFillTx/>
                <a:latin typeface="Univers" panose="020B0503020202020204" pitchFamily="34" charset="0"/>
                <a:ea typeface="+mn-ea"/>
                <a:cs typeface="+mn-cs"/>
              </a:rPr>
              <a:t>pCR</a:t>
            </a:r>
            <a:r>
              <a:rPr kumimoji="0" lang="en-GB" sz="1200" b="0" i="0" u="none" strike="noStrike" kern="1200" cap="none" spc="0" normalizeH="0" baseline="0" noProof="0">
                <a:ln>
                  <a:noFill/>
                </a:ln>
                <a:solidFill>
                  <a:srgbClr val="000000"/>
                </a:solidFill>
                <a:effectLst/>
                <a:uLnTx/>
                <a:uFillTx/>
                <a:latin typeface="Univers" panose="020B0503020202020204" pitchFamily="34" charset="0"/>
                <a:ea typeface="+mn-ea"/>
                <a:cs typeface="+mn-cs"/>
              </a:rPr>
              <a:t> in the KEYTRUDA + chemotherapy (neoadjuvant treatment) group vs 51.2% of patients (95% CI, 44.1–58.3) in the placebo + chemotherapy (neoadjuvant treatment)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000000"/>
              </a:solidFill>
              <a:effectLst/>
              <a:uLnTx/>
              <a:uFillTx/>
              <a:latin typeface="Univers" panose="020B0503020202020204" pitchFamily="34" charset="0"/>
              <a:ea typeface="+mn-ea"/>
              <a:cs typeface="+mn-cs"/>
            </a:endParaRPr>
          </a:p>
        </p:txBody>
      </p:sp>
      <p:sp>
        <p:nvSpPr>
          <p:cNvPr id="15" name="Title 5">
            <a:extLst>
              <a:ext uri="{FF2B5EF4-FFF2-40B4-BE49-F238E27FC236}">
                <a16:creationId xmlns:a16="http://schemas.microsoft.com/office/drawing/2014/main" id="{D9703DBC-4B4F-4BBB-ABE7-555AFFC76C4A}"/>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Univers" panose="020B0503020202020204" pitchFamily="34" charset="0"/>
              </a:rPr>
              <a:t>KEYNOTE-522: pCR in the ITT population </a:t>
            </a:r>
            <a:r>
              <a:rPr lang="en-GB" sz="2800">
                <a:solidFill>
                  <a:schemeClr val="bg1"/>
                </a:solidFill>
                <a:latin typeface="Univers" panose="020B0503020202020204" pitchFamily="34" charset="0"/>
              </a:rPr>
              <a:t>at primary analysis</a:t>
            </a:r>
            <a:endParaRPr kumimoji="0" lang="en-GB" sz="2800" b="0" i="0" u="none" strike="noStrike" kern="1200" cap="none" spc="0" normalizeH="0" baseline="30000" noProof="0">
              <a:ln>
                <a:noFill/>
              </a:ln>
              <a:solidFill>
                <a:srgbClr val="FFFFFF"/>
              </a:solidFill>
              <a:effectLst/>
              <a:uLnTx/>
              <a:uFillTx/>
              <a:latin typeface="Univers" panose="020B0503020202020204" pitchFamily="34" charset="0"/>
            </a:endParaRPr>
          </a:p>
        </p:txBody>
      </p:sp>
      <p:sp>
        <p:nvSpPr>
          <p:cNvPr id="16" name="Text Placeholder 7">
            <a:extLst>
              <a:ext uri="{FF2B5EF4-FFF2-40B4-BE49-F238E27FC236}">
                <a16:creationId xmlns:a16="http://schemas.microsoft.com/office/drawing/2014/main" id="{AC69FB2B-C11E-4C20-989B-EEBF1A257D27}"/>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800" b="1" i="0" u="none" strike="noStrike" kern="1200" cap="none" spc="0" normalizeH="0" baseline="0">
                <a:ln>
                  <a:noFill/>
                </a:ln>
                <a:solidFill>
                  <a:srgbClr val="000000"/>
                </a:solidFill>
                <a:effectLst/>
                <a:uLnTx/>
                <a:uFillTx/>
                <a:latin typeface="Univers" panose="020B0503020202020204" pitchFamily="34" charset="0"/>
              </a:rPr>
              <a:t>Data cut-off: 24 September 2018. KEYTRUDA + chemotherapy (n=401); placebo + chemotherapy (n=201).</a:t>
            </a:r>
            <a:br>
              <a:rPr kumimoji="0" lang="en-GB" sz="800" b="1" i="0" u="none" strike="noStrike" kern="1200" cap="none" spc="0" normalizeH="0" baseline="0">
                <a:ln>
                  <a:noFill/>
                </a:ln>
                <a:solidFill>
                  <a:srgbClr val="000000"/>
                </a:solidFill>
                <a:effectLst/>
                <a:uLnTx/>
                <a:uFillTx/>
                <a:latin typeface="Univers" panose="020B0503020202020204" pitchFamily="34" charset="0"/>
              </a:rPr>
            </a:br>
            <a:r>
              <a:rPr kumimoji="0" lang="en-GB" sz="800" b="1" i="0" u="none" strike="noStrike" kern="1200" cap="none" spc="0" normalizeH="0" baseline="0">
                <a:ln>
                  <a:noFill/>
                </a:ln>
                <a:solidFill>
                  <a:srgbClr val="000000"/>
                </a:solidFill>
                <a:effectLst/>
                <a:uLnTx/>
                <a:uFillTx/>
                <a:latin typeface="Univers" panose="020B0503020202020204" pitchFamily="34" charset="0"/>
              </a:rPr>
              <a:t>The analysis is based on the Miettinen and Nurminen method stratified according to nodal status (+ vs </a:t>
            </a:r>
            <a:r>
              <a:rPr kumimoji="0" lang="en-GB" sz="800" b="1" i="0" u="none" strike="noStrike" kern="1200" cap="none" spc="0" normalizeH="0" baseline="0">
                <a:ln>
                  <a:noFill/>
                </a:ln>
                <a:solidFill>
                  <a:srgbClr val="000000"/>
                </a:solidFill>
                <a:effectLst/>
                <a:uLnTx/>
                <a:uFillTx/>
                <a:latin typeface="Univers" panose="020B0503020202020204" pitchFamily="34" charset="0"/>
                <a:cs typeface="Arial" panose="020B0604020202020204" pitchFamily="34" charset="0"/>
              </a:rPr>
              <a:t>−</a:t>
            </a:r>
            <a:r>
              <a:rPr kumimoji="0" lang="en-GB" sz="800" b="1" i="0" u="none" strike="noStrike" kern="1200" cap="none" spc="0" normalizeH="0" baseline="0">
                <a:ln>
                  <a:noFill/>
                </a:ln>
                <a:solidFill>
                  <a:srgbClr val="000000"/>
                </a:solidFill>
                <a:effectLst/>
                <a:uLnTx/>
                <a:uFillTx/>
                <a:latin typeface="Univers" panose="020B0503020202020204" pitchFamily="34" charset="0"/>
              </a:rPr>
              <a:t>), tumour size (T1 [diameter &gt;1–2 cm] to T2 [diameter &gt;2–5 cm] or T3 [diameter &gt;5 cm]</a:t>
            </a:r>
            <a:br>
              <a:rPr kumimoji="0" lang="en-GB" sz="800" b="1" i="0" u="none" strike="noStrike" kern="1200" cap="none" spc="0" normalizeH="0" baseline="0">
                <a:ln>
                  <a:noFill/>
                </a:ln>
                <a:solidFill>
                  <a:srgbClr val="000000"/>
                </a:solidFill>
                <a:effectLst/>
                <a:uLnTx/>
                <a:uFillTx/>
                <a:latin typeface="Univers" panose="020B0503020202020204" pitchFamily="34" charset="0"/>
              </a:rPr>
            </a:br>
            <a:r>
              <a:rPr kumimoji="0" lang="en-GB" sz="800" b="1" i="0" u="none" strike="noStrike" kern="1200" cap="none" spc="0" normalizeH="0" baseline="0">
                <a:ln>
                  <a:noFill/>
                </a:ln>
                <a:solidFill>
                  <a:srgbClr val="000000"/>
                </a:solidFill>
                <a:effectLst/>
                <a:uLnTx/>
                <a:uFillTx/>
                <a:latin typeface="Univers" panose="020B0503020202020204" pitchFamily="34" charset="0"/>
              </a:rPr>
              <a:t>to T4 [locally advanced disease]), and frequency of carboplatin administration (QW or Q3W). For the other subgroups, the analysis is based on the unstratified Miettinen and Nurminen method.</a:t>
            </a:r>
            <a:br>
              <a:rPr kumimoji="0" lang="en-GB" sz="800" b="1" i="0" u="none" strike="noStrike" kern="1200" cap="none" spc="0" normalizeH="0" baseline="0">
                <a:ln>
                  <a:noFill/>
                </a:ln>
                <a:solidFill>
                  <a:srgbClr val="000000"/>
                </a:solidFill>
                <a:effectLst/>
                <a:uLnTx/>
                <a:uFillTx/>
                <a:latin typeface="Univers" panose="020B0503020202020204" pitchFamily="34" charset="0"/>
              </a:rPr>
            </a:br>
            <a:r>
              <a:rPr kumimoji="0" lang="en-GB" sz="800" b="0" i="0" u="none" strike="noStrike" kern="1200" cap="none" spc="0" normalizeH="0" baseline="0">
                <a:ln>
                  <a:noFill/>
                </a:ln>
                <a:solidFill>
                  <a:srgbClr val="000000"/>
                </a:solidFill>
                <a:effectLst/>
                <a:uLnTx/>
                <a:uFillTx/>
                <a:latin typeface="Univers" panose="020B0503020202020204" pitchFamily="34" charset="0"/>
              </a:rPr>
              <a:t>CI, confidence interval; ITT, intention-to</a:t>
            </a:r>
            <a:r>
              <a:rPr lang="en-GB" sz="800">
                <a:solidFill>
                  <a:srgbClr val="000000"/>
                </a:solidFill>
                <a:latin typeface="Univers" panose="020B0503020202020204" pitchFamily="34" charset="0"/>
              </a:rPr>
              <a:t>-</a:t>
            </a:r>
            <a:r>
              <a:rPr kumimoji="0" lang="en-GB" sz="800" b="0" i="0" u="none" strike="noStrike" kern="1200" cap="none" spc="0" normalizeH="0" baseline="0">
                <a:ln>
                  <a:noFill/>
                </a:ln>
                <a:solidFill>
                  <a:srgbClr val="000000"/>
                </a:solidFill>
                <a:effectLst/>
                <a:uLnTx/>
                <a:uFillTx/>
                <a:latin typeface="Univers" panose="020B0503020202020204" pitchFamily="34" charset="0"/>
              </a:rPr>
              <a:t>treat; </a:t>
            </a:r>
            <a:r>
              <a:rPr kumimoji="0" lang="en-GB" sz="800" b="0" i="0" u="none" strike="noStrike" kern="1200" cap="none" spc="0" normalizeH="0" baseline="0" err="1">
                <a:ln>
                  <a:noFill/>
                </a:ln>
                <a:solidFill>
                  <a:srgbClr val="000000"/>
                </a:solidFill>
                <a:effectLst/>
                <a:uLnTx/>
                <a:uFillTx/>
                <a:latin typeface="Univers" panose="020B0503020202020204" pitchFamily="34" charset="0"/>
              </a:rPr>
              <a:t>pCR</a:t>
            </a:r>
            <a:r>
              <a:rPr kumimoji="0" lang="en-GB" sz="800" b="0" i="0" u="none" strike="noStrike" kern="1200" cap="none" spc="0" normalizeH="0" baseline="0">
                <a:ln>
                  <a:noFill/>
                </a:ln>
                <a:solidFill>
                  <a:srgbClr val="000000"/>
                </a:solidFill>
                <a:effectLst/>
                <a:uLnTx/>
                <a:uFillTx/>
                <a:latin typeface="Univers" panose="020B0503020202020204" pitchFamily="34" charset="0"/>
              </a:rPr>
              <a:t>, pathologic complete response; Q3W, once every three weeks; QW, once weekly.</a:t>
            </a:r>
            <a:br>
              <a:rPr kumimoji="0" lang="en-GB" sz="800" b="0" i="0" u="none" strike="noStrike" kern="1200" cap="none" spc="0" normalizeH="0" baseline="0">
                <a:ln>
                  <a:noFill/>
                </a:ln>
                <a:solidFill>
                  <a:srgbClr val="000000"/>
                </a:solidFill>
                <a:effectLst/>
                <a:uLnTx/>
                <a:uFillTx/>
                <a:latin typeface="Univers" panose="020B0503020202020204" pitchFamily="34" charset="0"/>
              </a:rPr>
            </a:br>
            <a:r>
              <a:rPr kumimoji="0" lang="en-GB" sz="800" b="0" i="0" u="none" strike="noStrike" kern="1200" cap="none" spc="0" normalizeH="0" baseline="0">
                <a:ln>
                  <a:noFill/>
                </a:ln>
                <a:solidFill>
                  <a:srgbClr val="000000"/>
                </a:solidFill>
                <a:effectLst/>
                <a:uLnTx/>
                <a:uFillTx/>
                <a:latin typeface="Univers" panose="020B0503020202020204" pitchFamily="34" charset="0"/>
              </a:rPr>
              <a:t>Schmid P et al. </a:t>
            </a:r>
            <a:r>
              <a:rPr kumimoji="0" lang="en-GB" sz="800" b="0" i="1" u="none" strike="noStrike" kern="1200" cap="none" spc="0" normalizeH="0" baseline="0">
                <a:ln>
                  <a:noFill/>
                </a:ln>
                <a:solidFill>
                  <a:srgbClr val="000000"/>
                </a:solidFill>
                <a:effectLst/>
                <a:uLnTx/>
                <a:uFillTx/>
                <a:latin typeface="Univers" panose="020B0503020202020204" pitchFamily="34" charset="0"/>
              </a:rPr>
              <a:t>N Engl J Med</a:t>
            </a:r>
            <a:r>
              <a:rPr kumimoji="0" lang="en-GB" sz="800" b="0" i="0" u="none" strike="noStrike" kern="1200" cap="none" spc="0" normalizeH="0" baseline="0">
                <a:ln>
                  <a:noFill/>
                </a:ln>
                <a:solidFill>
                  <a:srgbClr val="000000"/>
                </a:solidFill>
                <a:effectLst/>
                <a:uLnTx/>
                <a:uFillTx/>
                <a:latin typeface="Univers" panose="020B0503020202020204" pitchFamily="34" charset="0"/>
              </a:rPr>
              <a:t> 2020;382:810–821.</a:t>
            </a:r>
          </a:p>
        </p:txBody>
      </p:sp>
      <p:graphicFrame>
        <p:nvGraphicFramePr>
          <p:cNvPr id="3" name="Chart 2">
            <a:extLst>
              <a:ext uri="{FF2B5EF4-FFF2-40B4-BE49-F238E27FC236}">
                <a16:creationId xmlns:a16="http://schemas.microsoft.com/office/drawing/2014/main" id="{73C069E8-1412-CE90-5896-A2E05516A095}"/>
              </a:ext>
            </a:extLst>
          </p:cNvPr>
          <p:cNvGraphicFramePr/>
          <p:nvPr>
            <p:extLst>
              <p:ext uri="{D42A27DB-BD31-4B8C-83A1-F6EECF244321}">
                <p14:modId xmlns:p14="http://schemas.microsoft.com/office/powerpoint/2010/main" val="498551122"/>
              </p:ext>
            </p:extLst>
          </p:nvPr>
        </p:nvGraphicFramePr>
        <p:xfrm>
          <a:off x="2318979" y="1498809"/>
          <a:ext cx="4418497" cy="4272864"/>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02A6DD60-951E-D0F4-EDEF-18C50F5D7A57}"/>
              </a:ext>
            </a:extLst>
          </p:cNvPr>
          <p:cNvSpPr txBox="1"/>
          <p:nvPr/>
        </p:nvSpPr>
        <p:spPr>
          <a:xfrm rot="16200000">
            <a:off x="1506257" y="3182645"/>
            <a:ext cx="134844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lumMod val="75000"/>
                    <a:lumOff val="25000"/>
                  </a:srgbClr>
                </a:solidFill>
                <a:effectLst/>
                <a:uLnTx/>
                <a:uFillTx/>
                <a:latin typeface="Univers" panose="020B0503020202020204" pitchFamily="34" charset="0"/>
                <a:ea typeface="+mn-ea"/>
                <a:cs typeface="+mn-cs"/>
              </a:rPr>
              <a:t>pCR, % (95% CI)</a:t>
            </a:r>
          </a:p>
        </p:txBody>
      </p:sp>
      <p:sp>
        <p:nvSpPr>
          <p:cNvPr id="5" name="TextBox 4">
            <a:extLst>
              <a:ext uri="{FF2B5EF4-FFF2-40B4-BE49-F238E27FC236}">
                <a16:creationId xmlns:a16="http://schemas.microsoft.com/office/drawing/2014/main" id="{B36BC8B4-34D8-D155-0872-354F8CD94514}"/>
              </a:ext>
            </a:extLst>
          </p:cNvPr>
          <p:cNvSpPr txBox="1"/>
          <p:nvPr/>
        </p:nvSpPr>
        <p:spPr>
          <a:xfrm>
            <a:off x="4229970" y="4959355"/>
            <a:ext cx="116410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lumMod val="75000"/>
                    <a:lumOff val="25000"/>
                  </a:srgbClr>
                </a:solidFill>
                <a:effectLst/>
                <a:uLnTx/>
                <a:uFillTx/>
                <a:latin typeface="Univers" panose="020B0503020202020204" pitchFamily="34" charset="0"/>
                <a:ea typeface="+mn-ea"/>
                <a:cs typeface="+mn-cs"/>
              </a:rPr>
              <a:t>ypT0/Tis ypN0</a:t>
            </a:r>
          </a:p>
        </p:txBody>
      </p:sp>
      <p:sp>
        <p:nvSpPr>
          <p:cNvPr id="6" name="TextBox 5">
            <a:extLst>
              <a:ext uri="{FF2B5EF4-FFF2-40B4-BE49-F238E27FC236}">
                <a16:creationId xmlns:a16="http://schemas.microsoft.com/office/drawing/2014/main" id="{F947D47F-A632-E83B-86DA-3B89640A7633}"/>
              </a:ext>
            </a:extLst>
          </p:cNvPr>
          <p:cNvSpPr txBox="1"/>
          <p:nvPr/>
        </p:nvSpPr>
        <p:spPr>
          <a:xfrm>
            <a:off x="3613048" y="2387796"/>
            <a:ext cx="583814"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lumMod val="75000"/>
                    <a:lumOff val="25000"/>
                  </a:srgbClr>
                </a:solidFill>
                <a:effectLst/>
                <a:uLnTx/>
                <a:uFillTx/>
                <a:latin typeface="Univers" panose="020B0503020202020204" pitchFamily="34" charset="0"/>
                <a:ea typeface="+mn-ea"/>
                <a:cs typeface="+mn-cs"/>
              </a:rPr>
              <a:t>64.8%</a:t>
            </a:r>
          </a:p>
        </p:txBody>
      </p:sp>
      <p:sp>
        <p:nvSpPr>
          <p:cNvPr id="7" name="TextBox 6">
            <a:extLst>
              <a:ext uri="{FF2B5EF4-FFF2-40B4-BE49-F238E27FC236}">
                <a16:creationId xmlns:a16="http://schemas.microsoft.com/office/drawing/2014/main" id="{4F5D45C3-96EF-8858-1EFD-5AF89A150F67}"/>
              </a:ext>
            </a:extLst>
          </p:cNvPr>
          <p:cNvSpPr txBox="1"/>
          <p:nvPr/>
        </p:nvSpPr>
        <p:spPr>
          <a:xfrm>
            <a:off x="5319596" y="2772925"/>
            <a:ext cx="583814"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lumMod val="75000"/>
                    <a:lumOff val="25000"/>
                  </a:srgbClr>
                </a:solidFill>
                <a:effectLst/>
                <a:uLnTx/>
                <a:uFillTx/>
                <a:latin typeface="Univers" panose="020B0503020202020204" pitchFamily="34" charset="0"/>
                <a:ea typeface="+mn-ea"/>
                <a:cs typeface="+mn-cs"/>
              </a:rPr>
              <a:t>51.2%</a:t>
            </a:r>
          </a:p>
        </p:txBody>
      </p:sp>
      <p:sp>
        <p:nvSpPr>
          <p:cNvPr id="8" name="TextBox 7">
            <a:extLst>
              <a:ext uri="{FF2B5EF4-FFF2-40B4-BE49-F238E27FC236}">
                <a16:creationId xmlns:a16="http://schemas.microsoft.com/office/drawing/2014/main" id="{AD34A6D5-D630-C9D7-2B69-FD0AD30CF8F5}"/>
              </a:ext>
            </a:extLst>
          </p:cNvPr>
          <p:cNvSpPr txBox="1"/>
          <p:nvPr/>
        </p:nvSpPr>
        <p:spPr>
          <a:xfrm>
            <a:off x="4990899" y="5796769"/>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Univers" panose="020B0503020202020204" pitchFamily="34" charset="0"/>
                <a:ea typeface="+mn-ea"/>
                <a:cs typeface="+mn-cs"/>
              </a:rPr>
              <a:t>Adapted from Schmid P et al. </a:t>
            </a:r>
            <a:r>
              <a:rPr kumimoji="0" lang="en-GB" sz="800" b="0" u="none" strike="noStrike" kern="1200" cap="none" spc="0" normalizeH="0" baseline="0" noProof="0">
                <a:ln>
                  <a:noFill/>
                </a:ln>
                <a:solidFill>
                  <a:srgbClr val="000000"/>
                </a:solidFill>
                <a:effectLst/>
                <a:uLnTx/>
                <a:uFillTx/>
                <a:latin typeface="Univers" panose="020B0503020202020204" pitchFamily="34" charset="0"/>
                <a:ea typeface="+mn-ea"/>
                <a:cs typeface="+mn-cs"/>
              </a:rPr>
              <a:t>2020</a:t>
            </a:r>
            <a:r>
              <a:rPr kumimoji="0" lang="en-GB" sz="800" b="0" i="0" u="none" strike="noStrike" kern="1200" cap="none" spc="0" normalizeH="0" baseline="0" noProof="0">
                <a:ln>
                  <a:noFill/>
                </a:ln>
                <a:solidFill>
                  <a:srgbClr val="000000"/>
                </a:solidFill>
                <a:effectLst/>
                <a:uLnTx/>
                <a:uFillTx/>
                <a:latin typeface="Univers" panose="020B0503020202020204" pitchFamily="34" charset="0"/>
                <a:ea typeface="+mn-ea"/>
                <a:cs typeface="+mn-cs"/>
              </a:rPr>
              <a:t>.</a:t>
            </a:r>
          </a:p>
        </p:txBody>
      </p:sp>
      <p:sp>
        <p:nvSpPr>
          <p:cNvPr id="2" name="TextBox 1">
            <a:extLst>
              <a:ext uri="{FF2B5EF4-FFF2-40B4-BE49-F238E27FC236}">
                <a16:creationId xmlns:a16="http://schemas.microsoft.com/office/drawing/2014/main" id="{7D622933-08E7-1E61-2FB9-76B275BD6AE1}"/>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3917127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D147512-ECAC-4527-BCCA-955454ECB33B}"/>
              </a:ext>
            </a:extLst>
          </p:cNvPr>
          <p:cNvGrpSpPr/>
          <p:nvPr/>
        </p:nvGrpSpPr>
        <p:grpSpPr>
          <a:xfrm>
            <a:off x="11314871" y="6087887"/>
            <a:ext cx="656605" cy="656603"/>
            <a:chOff x="8680178" y="917741"/>
            <a:chExt cx="352645" cy="350678"/>
          </a:xfrm>
        </p:grpSpPr>
        <p:sp>
          <p:nvSpPr>
            <p:cNvPr id="22" name="Oval 21">
              <a:extLst>
                <a:ext uri="{FF2B5EF4-FFF2-40B4-BE49-F238E27FC236}">
                  <a16:creationId xmlns:a16="http://schemas.microsoft.com/office/drawing/2014/main" id="{5E518D6F-8C22-4F83-A8CD-69991359EC54}"/>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23" name="Graphic 22" descr="Home">
              <a:hlinkClick r:id="rId3" action="ppaction://hlinksldjump"/>
              <a:extLst>
                <a:ext uri="{FF2B5EF4-FFF2-40B4-BE49-F238E27FC236}">
                  <a16:creationId xmlns:a16="http://schemas.microsoft.com/office/drawing/2014/main" id="{66A71067-0948-46A1-A8FB-A1524A81B4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36" name="TextBox 35">
            <a:extLst>
              <a:ext uri="{FF2B5EF4-FFF2-40B4-BE49-F238E27FC236}">
                <a16:creationId xmlns:a16="http://schemas.microsoft.com/office/drawing/2014/main" id="{065EB914-7ADD-4B4E-80A0-324E6F66FF64}"/>
              </a:ext>
            </a:extLst>
          </p:cNvPr>
          <p:cNvSpPr txBox="1"/>
          <p:nvPr/>
        </p:nvSpPr>
        <p:spPr>
          <a:xfrm>
            <a:off x="7614058" y="1701157"/>
            <a:ext cx="4029075" cy="2308324"/>
          </a:xfrm>
          <a:prstGeom prst="rect">
            <a:avLst/>
          </a:prstGeom>
          <a:noFill/>
        </p:spPr>
        <p:txBody>
          <a:bodyPr wrap="square" rtlCol="0">
            <a:spAutoFit/>
          </a:bodyPr>
          <a:lstStyle/>
          <a:p>
            <a:pPr marL="285750" indent="-285750">
              <a:buFont typeface="Arial" panose="020B0604020202020204" pitchFamily="34" charset="0"/>
              <a:buChar char="•"/>
            </a:pPr>
            <a:r>
              <a:rPr lang="en-GB" sz="1200">
                <a:latin typeface="Univers" panose="020B0503020202020204" pitchFamily="34" charset="0"/>
              </a:rPr>
              <a:t>Statistically significant improvement in </a:t>
            </a:r>
            <a:r>
              <a:rPr lang="en-GB" sz="1200" err="1">
                <a:latin typeface="Univers" panose="020B0503020202020204" pitchFamily="34" charset="0"/>
              </a:rPr>
              <a:t>pCR</a:t>
            </a:r>
            <a:r>
              <a:rPr lang="en-GB" sz="1200">
                <a:latin typeface="Univers" panose="020B0503020202020204" pitchFamily="34" charset="0"/>
              </a:rPr>
              <a:t> was observed with KEYTRUDA + chemotherapy (neoadjuvant treatment) vs placebo + chemotherapy (neoadjuvant treatment) in the final analysis of KEYNOTE-522 (p=0.00221)</a:t>
            </a:r>
          </a:p>
          <a:p>
            <a:endParaRPr lang="en-GB" sz="1200">
              <a:latin typeface="Univers" panose="020B0503020202020204" pitchFamily="34" charset="0"/>
            </a:endParaRPr>
          </a:p>
          <a:p>
            <a:pPr marL="285750" indent="-285750">
              <a:buFont typeface="Arial" panose="020B0604020202020204" pitchFamily="34" charset="0"/>
              <a:buChar char="•"/>
            </a:pPr>
            <a:r>
              <a:rPr lang="en-GB" sz="1200">
                <a:latin typeface="Univers" panose="020B0503020202020204" pitchFamily="34" charset="0"/>
              </a:rPr>
              <a:t>64.0% of patients (95% CI, 60.2–67.6) achieved </a:t>
            </a:r>
            <a:r>
              <a:rPr lang="en-GB" sz="1200" err="1">
                <a:latin typeface="Univers" panose="020B0503020202020204" pitchFamily="34" charset="0"/>
              </a:rPr>
              <a:t>pCR</a:t>
            </a:r>
            <a:r>
              <a:rPr lang="en-GB" sz="1200">
                <a:latin typeface="Univers" panose="020B0503020202020204" pitchFamily="34" charset="0"/>
              </a:rPr>
              <a:t> in the KEYTRUDA + chemotherapy (neoadjuvant treatment) group vs 54.7% of patients (95% CI, 49.1–60.1) in the placebo + chemotherapy (neoadjuvant treatment) group</a:t>
            </a:r>
          </a:p>
          <a:p>
            <a:pPr marL="285750" indent="-285750">
              <a:buFont typeface="Arial" panose="020B0604020202020204" pitchFamily="34" charset="0"/>
              <a:buChar char="•"/>
            </a:pPr>
            <a:endParaRPr lang="en-GB" sz="1200">
              <a:latin typeface="Univers" panose="020B0503020202020204" pitchFamily="34" charset="0"/>
            </a:endParaRPr>
          </a:p>
        </p:txBody>
      </p:sp>
      <p:sp>
        <p:nvSpPr>
          <p:cNvPr id="15" name="Title 5">
            <a:extLst>
              <a:ext uri="{FF2B5EF4-FFF2-40B4-BE49-F238E27FC236}">
                <a16:creationId xmlns:a16="http://schemas.microsoft.com/office/drawing/2014/main" id="{D9703DBC-4B4F-4BBB-ABE7-555AFFC76C4A}"/>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pCR in the ITT population at final analysis</a:t>
            </a:r>
            <a:endParaRPr lang="en-GB" sz="2800" baseline="30000">
              <a:solidFill>
                <a:schemeClr val="bg1"/>
              </a:solidFill>
              <a:latin typeface="Univers" panose="020B0503020202020204" pitchFamily="34" charset="0"/>
            </a:endParaRPr>
          </a:p>
        </p:txBody>
      </p:sp>
      <p:sp>
        <p:nvSpPr>
          <p:cNvPr id="16" name="Text Placeholder 7">
            <a:extLst>
              <a:ext uri="{FF2B5EF4-FFF2-40B4-BE49-F238E27FC236}">
                <a16:creationId xmlns:a16="http://schemas.microsoft.com/office/drawing/2014/main" id="{AC69FB2B-C11E-4C20-989B-EEBF1A257D27}"/>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2021. KEYTRUDA + chemotherapy (n=669); placebo + chemotherapy (n=333).</a:t>
            </a:r>
            <a:br>
              <a:rPr lang="en-GB" sz="800" b="1">
                <a:latin typeface="Univers" panose="020B0503020202020204" pitchFamily="34" charset="0"/>
              </a:rPr>
            </a:br>
            <a:r>
              <a:rPr lang="en-GB" sz="800" b="1">
                <a:latin typeface="Univers" panose="020B0503020202020204" pitchFamily="34" charset="0"/>
              </a:rPr>
              <a:t>The analysis is based on the Miettinen and Nurminen method stratified according to nodal status (+ vs −), tumour size (T1 [diameter &gt;1–2 cm] to T2 [diameter &gt;2–5 cm] or T3 [diameter &gt;5 cm]</a:t>
            </a:r>
            <a:br>
              <a:rPr lang="en-GB" sz="800" b="1">
                <a:latin typeface="Univers" panose="020B0503020202020204" pitchFamily="34" charset="0"/>
              </a:rPr>
            </a:br>
            <a:r>
              <a:rPr lang="en-GB" sz="800" b="1">
                <a:latin typeface="Univers" panose="020B0503020202020204" pitchFamily="34" charset="0"/>
              </a:rPr>
              <a:t>to T4 [locally advanced disease]), and frequency of carboplatin administration (QW or Q3W). For the other subgroups, the analysis is based on the unstratified Miettinen and Nurminen method.</a:t>
            </a:r>
            <a:br>
              <a:rPr lang="en-GB" sz="800" b="1">
                <a:latin typeface="Univers" panose="020B0503020202020204" pitchFamily="34" charset="0"/>
              </a:rPr>
            </a:br>
            <a:r>
              <a:rPr lang="en-GB" sz="800">
                <a:latin typeface="Univers" panose="020B0503020202020204" pitchFamily="34" charset="0"/>
              </a:rPr>
              <a:t>CI, confidence interval; ITT, intention-to-treat; </a:t>
            </a:r>
            <a:r>
              <a:rPr lang="en-GB" sz="800" err="1">
                <a:latin typeface="Univers" panose="020B0503020202020204" pitchFamily="34" charset="0"/>
              </a:rPr>
              <a:t>pCR</a:t>
            </a:r>
            <a:r>
              <a:rPr lang="en-GB" sz="800">
                <a:latin typeface="Univers" panose="020B0503020202020204" pitchFamily="34" charset="0"/>
              </a:rPr>
              <a:t>, pathologic complete response; </a:t>
            </a:r>
            <a:r>
              <a:rPr kumimoji="0" lang="en-GB" sz="800" b="0" i="0" u="none" strike="noStrike" kern="1200" cap="none" spc="0" normalizeH="0" baseline="0">
                <a:ln>
                  <a:noFill/>
                </a:ln>
                <a:solidFill>
                  <a:srgbClr val="000000"/>
                </a:solidFill>
                <a:effectLst/>
                <a:uLnTx/>
                <a:uFillTx/>
                <a:latin typeface="Univers" panose="020B0503020202020204" pitchFamily="34" charset="0"/>
                <a:ea typeface="+mn-ea"/>
                <a:cs typeface="+mn-cs"/>
              </a:rPr>
              <a:t>Q3W, once every three weeks; QW, once weekly; SmPC, Summary of Product Characteristics.</a:t>
            </a:r>
            <a:br>
              <a:rPr lang="en-GB" sz="800">
                <a:latin typeface="Univers" panose="020B0503020202020204" pitchFamily="34" charset="0"/>
              </a:rPr>
            </a:br>
            <a:r>
              <a:rPr lang="en-GB" sz="800">
                <a:latin typeface="Univers" panose="020B0503020202020204" pitchFamily="34" charset="0"/>
              </a:rPr>
              <a:t>KEYTRUDA (pembrolizumab) Summary of Product Characteristics. Available at: </a:t>
            </a:r>
            <a:r>
              <a:rPr lang="en-GB" sz="800">
                <a:latin typeface="Univers" panose="020B0503020202020204" pitchFamily="34" charset="0"/>
                <a:hlinkClick r:id="rId6"/>
              </a:rPr>
              <a:t>https://www.medicines.org.uk/emc/product/2498/smpc</a:t>
            </a:r>
            <a:r>
              <a:rPr lang="en-GB" sz="800">
                <a:latin typeface="Univers" panose="020B0503020202020204" pitchFamily="34" charset="0"/>
              </a:rPr>
              <a:t>. Accessed August 2025.</a:t>
            </a:r>
          </a:p>
        </p:txBody>
      </p:sp>
      <p:graphicFrame>
        <p:nvGraphicFramePr>
          <p:cNvPr id="3" name="Chart 2">
            <a:extLst>
              <a:ext uri="{FF2B5EF4-FFF2-40B4-BE49-F238E27FC236}">
                <a16:creationId xmlns:a16="http://schemas.microsoft.com/office/drawing/2014/main" id="{73C069E8-1412-CE90-5896-A2E05516A095}"/>
              </a:ext>
            </a:extLst>
          </p:cNvPr>
          <p:cNvGraphicFramePr/>
          <p:nvPr>
            <p:extLst>
              <p:ext uri="{D42A27DB-BD31-4B8C-83A1-F6EECF244321}">
                <p14:modId xmlns:p14="http://schemas.microsoft.com/office/powerpoint/2010/main" val="206842431"/>
              </p:ext>
            </p:extLst>
          </p:nvPr>
        </p:nvGraphicFramePr>
        <p:xfrm>
          <a:off x="2318979" y="1498810"/>
          <a:ext cx="4418497" cy="4272864"/>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Box 3">
            <a:extLst>
              <a:ext uri="{FF2B5EF4-FFF2-40B4-BE49-F238E27FC236}">
                <a16:creationId xmlns:a16="http://schemas.microsoft.com/office/drawing/2014/main" id="{02A6DD60-951E-D0F4-EDEF-18C50F5D7A57}"/>
              </a:ext>
            </a:extLst>
          </p:cNvPr>
          <p:cNvSpPr txBox="1"/>
          <p:nvPr/>
        </p:nvSpPr>
        <p:spPr>
          <a:xfrm rot="16200000">
            <a:off x="1506257" y="3182645"/>
            <a:ext cx="1348446" cy="276999"/>
          </a:xfrm>
          <a:prstGeom prst="rect">
            <a:avLst/>
          </a:prstGeom>
          <a:noFill/>
        </p:spPr>
        <p:txBody>
          <a:bodyPr wrap="none" rtlCol="0">
            <a:spAutoFit/>
          </a:bodyPr>
          <a:lstStyle/>
          <a:p>
            <a:pPr algn="ctr"/>
            <a:r>
              <a:rPr lang="en-GB" sz="1200" b="1">
                <a:solidFill>
                  <a:schemeClr val="tx1">
                    <a:lumMod val="75000"/>
                    <a:lumOff val="25000"/>
                  </a:schemeClr>
                </a:solidFill>
                <a:latin typeface="Univers" panose="020B0503020202020204" pitchFamily="34" charset="0"/>
              </a:rPr>
              <a:t>pCR, % (95% CI)</a:t>
            </a:r>
          </a:p>
        </p:txBody>
      </p:sp>
      <p:sp>
        <p:nvSpPr>
          <p:cNvPr id="5" name="TextBox 4">
            <a:extLst>
              <a:ext uri="{FF2B5EF4-FFF2-40B4-BE49-F238E27FC236}">
                <a16:creationId xmlns:a16="http://schemas.microsoft.com/office/drawing/2014/main" id="{B36BC8B4-34D8-D155-0872-354F8CD94514}"/>
              </a:ext>
            </a:extLst>
          </p:cNvPr>
          <p:cNvSpPr txBox="1"/>
          <p:nvPr/>
        </p:nvSpPr>
        <p:spPr>
          <a:xfrm>
            <a:off x="4229970" y="4959355"/>
            <a:ext cx="1164102" cy="261610"/>
          </a:xfrm>
          <a:prstGeom prst="rect">
            <a:avLst/>
          </a:prstGeom>
          <a:noFill/>
        </p:spPr>
        <p:txBody>
          <a:bodyPr wrap="none" rtlCol="0">
            <a:spAutoFit/>
          </a:bodyPr>
          <a:lstStyle/>
          <a:p>
            <a:pPr algn="ctr"/>
            <a:r>
              <a:rPr lang="en-GB" sz="1100" b="1">
                <a:solidFill>
                  <a:schemeClr val="tx1">
                    <a:lumMod val="75000"/>
                    <a:lumOff val="25000"/>
                  </a:schemeClr>
                </a:solidFill>
                <a:latin typeface="Univers" panose="020B0503020202020204" pitchFamily="34" charset="0"/>
              </a:rPr>
              <a:t>ypT0/Tis ypN0</a:t>
            </a:r>
          </a:p>
        </p:txBody>
      </p:sp>
      <p:sp>
        <p:nvSpPr>
          <p:cNvPr id="6" name="TextBox 5">
            <a:extLst>
              <a:ext uri="{FF2B5EF4-FFF2-40B4-BE49-F238E27FC236}">
                <a16:creationId xmlns:a16="http://schemas.microsoft.com/office/drawing/2014/main" id="{F947D47F-A632-E83B-86DA-3B89640A7633}"/>
              </a:ext>
            </a:extLst>
          </p:cNvPr>
          <p:cNvSpPr txBox="1"/>
          <p:nvPr/>
        </p:nvSpPr>
        <p:spPr>
          <a:xfrm>
            <a:off x="3547159" y="2357472"/>
            <a:ext cx="583814" cy="261610"/>
          </a:xfrm>
          <a:prstGeom prst="rect">
            <a:avLst/>
          </a:prstGeom>
          <a:noFill/>
        </p:spPr>
        <p:txBody>
          <a:bodyPr wrap="none" rtlCol="0">
            <a:spAutoFit/>
          </a:bodyPr>
          <a:lstStyle/>
          <a:p>
            <a:pPr algn="ctr"/>
            <a:r>
              <a:rPr lang="en-GB" sz="1100" b="1">
                <a:solidFill>
                  <a:schemeClr val="tx1">
                    <a:lumMod val="75000"/>
                    <a:lumOff val="25000"/>
                  </a:schemeClr>
                </a:solidFill>
                <a:latin typeface="Univers" panose="020B0503020202020204" pitchFamily="34" charset="0"/>
              </a:rPr>
              <a:t>64.0%</a:t>
            </a:r>
          </a:p>
        </p:txBody>
      </p:sp>
      <p:sp>
        <p:nvSpPr>
          <p:cNvPr id="7" name="TextBox 6">
            <a:extLst>
              <a:ext uri="{FF2B5EF4-FFF2-40B4-BE49-F238E27FC236}">
                <a16:creationId xmlns:a16="http://schemas.microsoft.com/office/drawing/2014/main" id="{4F5D45C3-96EF-8858-1EFD-5AF89A150F67}"/>
              </a:ext>
            </a:extLst>
          </p:cNvPr>
          <p:cNvSpPr txBox="1"/>
          <p:nvPr/>
        </p:nvSpPr>
        <p:spPr>
          <a:xfrm>
            <a:off x="5261190" y="2632181"/>
            <a:ext cx="583814" cy="261610"/>
          </a:xfrm>
          <a:prstGeom prst="rect">
            <a:avLst/>
          </a:prstGeom>
          <a:noFill/>
        </p:spPr>
        <p:txBody>
          <a:bodyPr wrap="none" rtlCol="0">
            <a:spAutoFit/>
          </a:bodyPr>
          <a:lstStyle/>
          <a:p>
            <a:pPr algn="ctr"/>
            <a:r>
              <a:rPr lang="en-GB" sz="1100" b="1">
                <a:solidFill>
                  <a:schemeClr val="tx1">
                    <a:lumMod val="75000"/>
                    <a:lumOff val="25000"/>
                  </a:schemeClr>
                </a:solidFill>
                <a:latin typeface="Univers" panose="020B0503020202020204" pitchFamily="34" charset="0"/>
              </a:rPr>
              <a:t>54.7%</a:t>
            </a:r>
          </a:p>
        </p:txBody>
      </p:sp>
      <p:sp>
        <p:nvSpPr>
          <p:cNvPr id="8" name="TextBox 7">
            <a:extLst>
              <a:ext uri="{FF2B5EF4-FFF2-40B4-BE49-F238E27FC236}">
                <a16:creationId xmlns:a16="http://schemas.microsoft.com/office/drawing/2014/main" id="{AD34A6D5-D630-C9D7-2B69-FD0AD30CF8F5}"/>
              </a:ext>
            </a:extLst>
          </p:cNvPr>
          <p:cNvSpPr txBox="1"/>
          <p:nvPr/>
        </p:nvSpPr>
        <p:spPr>
          <a:xfrm>
            <a:off x="4990899" y="5796769"/>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KEYTRUDA SmPC.</a:t>
            </a:r>
          </a:p>
        </p:txBody>
      </p:sp>
      <p:sp>
        <p:nvSpPr>
          <p:cNvPr id="2" name="TextBox 1">
            <a:extLst>
              <a:ext uri="{FF2B5EF4-FFF2-40B4-BE49-F238E27FC236}">
                <a16:creationId xmlns:a16="http://schemas.microsoft.com/office/drawing/2014/main" id="{16DC7CED-0272-7D90-CA03-1CD1034581CB}"/>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8"/>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3797342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6B676C-F49C-4A0C-9BB1-C438E9BA4A5B}"/>
              </a:ext>
            </a:extLst>
          </p:cNvPr>
          <p:cNvSpPr txBox="1"/>
          <p:nvPr/>
        </p:nvSpPr>
        <p:spPr>
          <a:xfrm>
            <a:off x="8255588" y="1756921"/>
            <a:ext cx="3783440" cy="3046988"/>
          </a:xfrm>
          <a:prstGeom prst="rect">
            <a:avLst/>
          </a:prstGeom>
          <a:noFill/>
        </p:spPr>
        <p:txBody>
          <a:bodyPr wrap="square" rtlCol="0">
            <a:spAutoFit/>
          </a:bodyPr>
          <a:lstStyle/>
          <a:p>
            <a:pPr marL="285750" indent="-285750">
              <a:buFont typeface="Arial" panose="020B0604020202020204" pitchFamily="34" charset="0"/>
              <a:buChar char="•"/>
            </a:pPr>
            <a:r>
              <a:rPr lang="en-GB" sz="1200">
                <a:solidFill>
                  <a:schemeClr val="tx1">
                    <a:lumMod val="85000"/>
                    <a:lumOff val="15000"/>
                  </a:schemeClr>
                </a:solidFill>
                <a:latin typeface="Univers" panose="020B0503020202020204" pitchFamily="34" charset="0"/>
              </a:rPr>
              <a:t>KEYTRUDA + chemotherapy in the neoadjuvant setting, followed by KEYTRUDA monotherapy as adjuvant treatment, resulted in a statistically significant improvement in EFS vs neoadjuvant placebo + chemotherapy followed by adjuvant placebo</a:t>
            </a:r>
          </a:p>
          <a:p>
            <a:pPr marL="285750" indent="-285750">
              <a:buFont typeface="Arial" panose="020B0604020202020204" pitchFamily="34" charset="0"/>
              <a:buChar char="•"/>
            </a:pPr>
            <a:endParaRPr lang="en-GB" sz="1200">
              <a:solidFill>
                <a:schemeClr val="tx1">
                  <a:lumMod val="85000"/>
                  <a:lumOff val="15000"/>
                </a:schemeClr>
              </a:solidFill>
              <a:latin typeface="Univers" panose="020B0503020202020204" pitchFamily="34" charset="0"/>
            </a:endParaRPr>
          </a:p>
          <a:p>
            <a:pPr marL="285750" indent="-285750">
              <a:buFont typeface="Arial" panose="020B0604020202020204" pitchFamily="34" charset="0"/>
              <a:buChar char="•"/>
            </a:pPr>
            <a:r>
              <a:rPr lang="en-GB" sz="1200">
                <a:solidFill>
                  <a:schemeClr val="tx1">
                    <a:lumMod val="85000"/>
                    <a:lumOff val="15000"/>
                  </a:schemeClr>
                </a:solidFill>
                <a:latin typeface="Univers" panose="020B0503020202020204" pitchFamily="34" charset="0"/>
              </a:rPr>
              <a:t>The 36-month estimated EFS was:</a:t>
            </a:r>
          </a:p>
          <a:p>
            <a:pPr marL="742950" lvl="1" indent="-285750">
              <a:buFont typeface="Arial" panose="020B0604020202020204" pitchFamily="34" charset="0"/>
              <a:buChar char="•"/>
            </a:pPr>
            <a:r>
              <a:rPr lang="en-GB" sz="1200">
                <a:solidFill>
                  <a:schemeClr val="tx1">
                    <a:lumMod val="85000"/>
                    <a:lumOff val="15000"/>
                  </a:schemeClr>
                </a:solidFill>
                <a:latin typeface="Univers" panose="020B0503020202020204" pitchFamily="34" charset="0"/>
              </a:rPr>
              <a:t>84.5% in the neoadjuvant KEYTRUDA + chemotherapy followed by adjuvant KEYTRUDA group (95% CI, 81.7–86.9) </a:t>
            </a:r>
          </a:p>
          <a:p>
            <a:pPr marL="742950" lvl="1" indent="-285750">
              <a:buFont typeface="Arial" panose="020B0604020202020204" pitchFamily="34" charset="0"/>
              <a:buChar char="•"/>
            </a:pPr>
            <a:r>
              <a:rPr lang="en-GB" sz="1200">
                <a:solidFill>
                  <a:schemeClr val="tx1">
                    <a:lumMod val="85000"/>
                    <a:lumOff val="15000"/>
                  </a:schemeClr>
                </a:solidFill>
                <a:latin typeface="Univers" panose="020B0503020202020204" pitchFamily="34" charset="0"/>
              </a:rPr>
              <a:t>76.8% in the neoadjuvant placebo + chemotherapy followed by adjuvant placebo group (95% CI, 72.2–80.7)</a:t>
            </a:r>
          </a:p>
          <a:p>
            <a:pPr marL="285750" indent="-285750">
              <a:buFont typeface="Arial" panose="020B0604020202020204" pitchFamily="34" charset="0"/>
              <a:buChar char="•"/>
            </a:pPr>
            <a:endParaRPr lang="en-GB" sz="1200">
              <a:solidFill>
                <a:schemeClr val="tx1">
                  <a:lumMod val="85000"/>
                  <a:lumOff val="15000"/>
                </a:schemeClr>
              </a:solidFill>
              <a:latin typeface="Univers" panose="020B0503020202020204" pitchFamily="34" charset="0"/>
            </a:endParaRPr>
          </a:p>
          <a:p>
            <a:pPr marL="285750" indent="-285750">
              <a:buFont typeface="Arial" panose="020B0604020202020204" pitchFamily="34" charset="0"/>
              <a:buChar char="•"/>
            </a:pPr>
            <a:r>
              <a:rPr lang="en-GB" sz="1200">
                <a:solidFill>
                  <a:schemeClr val="tx1">
                    <a:lumMod val="85000"/>
                    <a:lumOff val="15000"/>
                  </a:schemeClr>
                </a:solidFill>
                <a:latin typeface="Univers" panose="020B0503020202020204" pitchFamily="34" charset="0"/>
              </a:rPr>
              <a:t>Median EFS was not reached for either group</a:t>
            </a:r>
          </a:p>
        </p:txBody>
      </p:sp>
      <p:sp>
        <p:nvSpPr>
          <p:cNvPr id="10" name="TextBox 9">
            <a:hlinkClick r:id="rId3" action="ppaction://hlinksldjump"/>
            <a:extLst>
              <a:ext uri="{FF2B5EF4-FFF2-40B4-BE49-F238E27FC236}">
                <a16:creationId xmlns:a16="http://schemas.microsoft.com/office/drawing/2014/main" id="{49CEF7B0-CCC5-4A83-8F8A-25C285F1405F}"/>
              </a:ext>
            </a:extLst>
          </p:cNvPr>
          <p:cNvSpPr txBox="1"/>
          <p:nvPr/>
        </p:nvSpPr>
        <p:spPr>
          <a:xfrm>
            <a:off x="8183479" y="5456706"/>
            <a:ext cx="3812005" cy="461665"/>
          </a:xfrm>
          <a:prstGeom prst="rect">
            <a:avLst/>
          </a:prstGeom>
          <a:noFill/>
        </p:spPr>
        <p:txBody>
          <a:bodyPr wrap="square" rtlCol="0">
            <a:spAutoFit/>
          </a:bodyPr>
          <a:lstStyle/>
          <a:p>
            <a:pPr algn="ctr"/>
            <a:r>
              <a:rPr lang="en-GB" sz="1200" b="1">
                <a:solidFill>
                  <a:schemeClr val="tx1">
                    <a:lumMod val="85000"/>
                    <a:lumOff val="15000"/>
                  </a:schemeClr>
                </a:solidFill>
                <a:latin typeface="Univers" panose="020B0503020202020204" pitchFamily="34" charset="0"/>
                <a:hlinkClick r:id="rId3" action="ppaction://hlinksldjump"/>
              </a:rPr>
              <a:t>Click here</a:t>
            </a:r>
            <a:r>
              <a:rPr lang="en-GB" sz="1200" b="1">
                <a:solidFill>
                  <a:schemeClr val="tx1">
                    <a:lumMod val="85000"/>
                    <a:lumOff val="15000"/>
                  </a:schemeClr>
                </a:solidFill>
                <a:latin typeface="Univers" panose="020B0503020202020204" pitchFamily="34" charset="0"/>
              </a:rPr>
              <a:t> to view the forest plot for </a:t>
            </a:r>
            <a:br>
              <a:rPr lang="en-GB" sz="1200" b="1">
                <a:solidFill>
                  <a:schemeClr val="tx1">
                    <a:lumMod val="85000"/>
                    <a:lumOff val="15000"/>
                  </a:schemeClr>
                </a:solidFill>
                <a:latin typeface="Univers" panose="020B0503020202020204" pitchFamily="34" charset="0"/>
              </a:rPr>
            </a:br>
            <a:r>
              <a:rPr lang="en-GB" sz="1200" b="1">
                <a:solidFill>
                  <a:schemeClr val="tx1">
                    <a:lumMod val="85000"/>
                    <a:lumOff val="15000"/>
                  </a:schemeClr>
                </a:solidFill>
                <a:latin typeface="Univers" panose="020B0503020202020204" pitchFamily="34" charset="0"/>
              </a:rPr>
              <a:t>EFS in key subgroups</a:t>
            </a:r>
          </a:p>
        </p:txBody>
      </p:sp>
      <p:grpSp>
        <p:nvGrpSpPr>
          <p:cNvPr id="11" name="Group 10">
            <a:extLst>
              <a:ext uri="{FF2B5EF4-FFF2-40B4-BE49-F238E27FC236}">
                <a16:creationId xmlns:a16="http://schemas.microsoft.com/office/drawing/2014/main" id="{67099927-BDD5-4568-9172-1D07CBB5EB45}"/>
              </a:ext>
            </a:extLst>
          </p:cNvPr>
          <p:cNvGrpSpPr/>
          <p:nvPr/>
        </p:nvGrpSpPr>
        <p:grpSpPr>
          <a:xfrm>
            <a:off x="11314871" y="6087887"/>
            <a:ext cx="656605" cy="656603"/>
            <a:chOff x="8680178" y="917741"/>
            <a:chExt cx="352645" cy="350678"/>
          </a:xfrm>
        </p:grpSpPr>
        <p:sp>
          <p:nvSpPr>
            <p:cNvPr id="12" name="Oval 11">
              <a:extLst>
                <a:ext uri="{FF2B5EF4-FFF2-40B4-BE49-F238E27FC236}">
                  <a16:creationId xmlns:a16="http://schemas.microsoft.com/office/drawing/2014/main" id="{5599910A-741C-4CDD-A056-B57CC30F93B2}"/>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3" name="Graphic 12" descr="Home">
              <a:hlinkClick r:id="rId4" action="ppaction://hlinksldjump"/>
              <a:extLst>
                <a:ext uri="{FF2B5EF4-FFF2-40B4-BE49-F238E27FC236}">
                  <a16:creationId xmlns:a16="http://schemas.microsoft.com/office/drawing/2014/main" id="{D18BFC7E-3817-45B2-825F-79B0F991E0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21147" y="943594"/>
              <a:ext cx="270664" cy="270664"/>
            </a:xfrm>
            <a:prstGeom prst="rect">
              <a:avLst/>
            </a:prstGeom>
          </p:spPr>
        </p:pic>
      </p:grpSp>
      <p:sp>
        <p:nvSpPr>
          <p:cNvPr id="15" name="Title 5">
            <a:extLst>
              <a:ext uri="{FF2B5EF4-FFF2-40B4-BE49-F238E27FC236}">
                <a16:creationId xmlns:a16="http://schemas.microsoft.com/office/drawing/2014/main" id="{E700C1C3-9CF6-4C83-8FEB-9C205540E2A2}"/>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EFS in the ITT population at primary analysis</a:t>
            </a:r>
          </a:p>
        </p:txBody>
      </p:sp>
      <p:sp>
        <p:nvSpPr>
          <p:cNvPr id="14" name="Text Placeholder 7">
            <a:extLst>
              <a:ext uri="{FF2B5EF4-FFF2-40B4-BE49-F238E27FC236}">
                <a16:creationId xmlns:a16="http://schemas.microsoft.com/office/drawing/2014/main" id="{65F3248F-CDA0-4BF6-A3D4-BFB627F68AFC}"/>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2021.</a:t>
            </a:r>
            <a:br>
              <a:rPr lang="en-GB" sz="800" b="1">
                <a:latin typeface="Univers" panose="020B0503020202020204" pitchFamily="34" charset="0"/>
              </a:rPr>
            </a:br>
            <a:r>
              <a:rPr lang="en-GB" sz="800" b="1">
                <a:latin typeface="Univers" panose="020B0503020202020204" pitchFamily="34" charset="0"/>
              </a:rPr>
              <a:t>Tick marks indicate data censored at the last time the patient was known to be alive and without an event (disease progression that precludes definitive surgery; local or distant recurrence or a second primary tumour; or death from any cause). The HR and CI were analysed with the use of a Cox regression model with treatment as a covariate stratified according to the randomisation stratification factors of nodal status (+ or −), tumour size (T1/T2 or T3/T4) and frequency of carboplatin administration (QW or Q3W).</a:t>
            </a:r>
            <a:br>
              <a:rPr lang="en-GB" sz="800" b="1">
                <a:latin typeface="Univers" panose="020B0503020202020204" pitchFamily="34" charset="0"/>
              </a:rPr>
            </a:br>
            <a:r>
              <a:rPr lang="en-GB" sz="800">
                <a:latin typeface="Univers" panose="020B0503020202020204" pitchFamily="34" charset="0"/>
              </a:rPr>
              <a:t>CI, confidence interval; EFS, event-free survival; HR, hazard ratio; ITT, intention-to-treat; QW, every week; Q3W, every 3 weeks.</a:t>
            </a:r>
          </a:p>
          <a:p>
            <a:pPr marL="0" indent="0">
              <a:spcBef>
                <a:spcPts val="0"/>
              </a:spcBef>
              <a:buNone/>
            </a:pPr>
            <a:r>
              <a:rPr lang="en-GB" sz="800">
                <a:latin typeface="Univers" panose="020B0503020202020204" pitchFamily="34" charset="0"/>
              </a:rPr>
              <a:t>Schmid P et al. </a:t>
            </a:r>
            <a:r>
              <a:rPr lang="en-GB" sz="800" i="1">
                <a:latin typeface="Univers" panose="020B0503020202020204" pitchFamily="34" charset="0"/>
              </a:rPr>
              <a:t>N Engl J Med </a:t>
            </a:r>
            <a:r>
              <a:rPr lang="en-GB" sz="800">
                <a:latin typeface="Univers" panose="020B0503020202020204" pitchFamily="34" charset="0"/>
              </a:rPr>
              <a:t>2022;386:556–567.</a:t>
            </a:r>
          </a:p>
        </p:txBody>
      </p:sp>
      <p:sp>
        <p:nvSpPr>
          <p:cNvPr id="3" name="TextBox 2">
            <a:extLst>
              <a:ext uri="{FF2B5EF4-FFF2-40B4-BE49-F238E27FC236}">
                <a16:creationId xmlns:a16="http://schemas.microsoft.com/office/drawing/2014/main" id="{F1C1D587-D9DA-FCEA-7493-46F1EB90EFE6}"/>
              </a:ext>
            </a:extLst>
          </p:cNvPr>
          <p:cNvSpPr txBox="1"/>
          <p:nvPr/>
        </p:nvSpPr>
        <p:spPr>
          <a:xfrm>
            <a:off x="4273692" y="5644102"/>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2022.</a:t>
            </a:r>
          </a:p>
        </p:txBody>
      </p:sp>
      <p:grpSp>
        <p:nvGrpSpPr>
          <p:cNvPr id="7" name="Group 6">
            <a:extLst>
              <a:ext uri="{FF2B5EF4-FFF2-40B4-BE49-F238E27FC236}">
                <a16:creationId xmlns:a16="http://schemas.microsoft.com/office/drawing/2014/main" id="{E21ED0A1-FE3D-7A91-02FF-7C6D3EBFF4C7}"/>
              </a:ext>
            </a:extLst>
          </p:cNvPr>
          <p:cNvGrpSpPr/>
          <p:nvPr/>
        </p:nvGrpSpPr>
        <p:grpSpPr>
          <a:xfrm>
            <a:off x="129329" y="1718306"/>
            <a:ext cx="8334912" cy="3932975"/>
            <a:chOff x="281733" y="1718306"/>
            <a:chExt cx="8334912" cy="3932975"/>
          </a:xfrm>
        </p:grpSpPr>
        <p:pic>
          <p:nvPicPr>
            <p:cNvPr id="23" name="Picture 22" descr="Text&#10;&#10;Description automatically generated">
              <a:extLst>
                <a:ext uri="{FF2B5EF4-FFF2-40B4-BE49-F238E27FC236}">
                  <a16:creationId xmlns:a16="http://schemas.microsoft.com/office/drawing/2014/main" id="{635419F3-AD60-71A2-8D5B-81C772AFC152}"/>
                </a:ext>
              </a:extLst>
            </p:cNvPr>
            <p:cNvPicPr>
              <a:picLocks noChangeAspect="1"/>
            </p:cNvPicPr>
            <p:nvPr/>
          </p:nvPicPr>
          <p:blipFill rotWithShape="1">
            <a:blip r:embed="rId7">
              <a:extLst>
                <a:ext uri="{28A0092B-C50C-407E-A947-70E740481C1C}">
                  <a14:useLocalDpi xmlns:a14="http://schemas.microsoft.com/office/drawing/2010/main" val="0"/>
                </a:ext>
              </a:extLst>
            </a:blip>
            <a:srcRect l="8806" t="15627" r="12145" b="16987"/>
            <a:stretch/>
          </p:blipFill>
          <p:spPr>
            <a:xfrm>
              <a:off x="281735" y="1718306"/>
              <a:ext cx="8334910" cy="3927201"/>
            </a:xfrm>
            <a:prstGeom prst="rect">
              <a:avLst/>
            </a:prstGeom>
          </p:spPr>
        </p:pic>
        <p:grpSp>
          <p:nvGrpSpPr>
            <p:cNvPr id="6" name="Group 5">
              <a:extLst>
                <a:ext uri="{FF2B5EF4-FFF2-40B4-BE49-F238E27FC236}">
                  <a16:creationId xmlns:a16="http://schemas.microsoft.com/office/drawing/2014/main" id="{4939FD9C-EE34-B7DB-8A78-8F0B884E56B7}"/>
                </a:ext>
              </a:extLst>
            </p:cNvPr>
            <p:cNvGrpSpPr/>
            <p:nvPr/>
          </p:nvGrpSpPr>
          <p:grpSpPr>
            <a:xfrm>
              <a:off x="281733" y="2381483"/>
              <a:ext cx="7465316" cy="3269798"/>
              <a:chOff x="281733" y="2381483"/>
              <a:chExt cx="7465316" cy="3269798"/>
            </a:xfrm>
          </p:grpSpPr>
          <p:grpSp>
            <p:nvGrpSpPr>
              <p:cNvPr id="24" name="Group 23">
                <a:extLst>
                  <a:ext uri="{FF2B5EF4-FFF2-40B4-BE49-F238E27FC236}">
                    <a16:creationId xmlns:a16="http://schemas.microsoft.com/office/drawing/2014/main" id="{1F55AD23-B68F-A1C5-6709-F24825E4439A}"/>
                  </a:ext>
                </a:extLst>
              </p:cNvPr>
              <p:cNvGrpSpPr/>
              <p:nvPr/>
            </p:nvGrpSpPr>
            <p:grpSpPr>
              <a:xfrm>
                <a:off x="5944811" y="2381483"/>
                <a:ext cx="1802238" cy="2329465"/>
                <a:chOff x="6017550" y="2286000"/>
                <a:chExt cx="1883701" cy="2478024"/>
              </a:xfrm>
            </p:grpSpPr>
            <p:sp>
              <p:nvSpPr>
                <p:cNvPr id="25" name="Rectangle 24">
                  <a:extLst>
                    <a:ext uri="{FF2B5EF4-FFF2-40B4-BE49-F238E27FC236}">
                      <a16:creationId xmlns:a16="http://schemas.microsoft.com/office/drawing/2014/main" id="{E637FD0E-7C55-ACD2-F49F-E88CA4C67E44}"/>
                    </a:ext>
                  </a:extLst>
                </p:cNvPr>
                <p:cNvSpPr/>
                <p:nvPr/>
              </p:nvSpPr>
              <p:spPr>
                <a:xfrm>
                  <a:off x="6017550" y="2697757"/>
                  <a:ext cx="1480530" cy="339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Text&#10;&#10;Description automatically generated">
                  <a:extLst>
                    <a:ext uri="{FF2B5EF4-FFF2-40B4-BE49-F238E27FC236}">
                      <a16:creationId xmlns:a16="http://schemas.microsoft.com/office/drawing/2014/main" id="{14015920-055B-7656-B7FD-F22AFFD16286}"/>
                    </a:ext>
                  </a:extLst>
                </p:cNvPr>
                <p:cNvPicPr>
                  <a:picLocks noChangeAspect="1"/>
                </p:cNvPicPr>
                <p:nvPr/>
              </p:nvPicPr>
              <p:blipFill rotWithShape="1">
                <a:blip r:embed="rId8">
                  <a:extLst>
                    <a:ext uri="{28A0092B-C50C-407E-A947-70E740481C1C}">
                      <a14:useLocalDpi xmlns:a14="http://schemas.microsoft.com/office/drawing/2010/main" val="0"/>
                    </a:ext>
                  </a:extLst>
                </a:blip>
                <a:srcRect l="63096" t="33206" r="23592" b="61374"/>
                <a:stretch/>
              </p:blipFill>
              <p:spPr>
                <a:xfrm>
                  <a:off x="6420721" y="2683483"/>
                  <a:ext cx="1480530" cy="339168"/>
                </a:xfrm>
                <a:prstGeom prst="rect">
                  <a:avLst/>
                </a:prstGeom>
              </p:spPr>
            </p:pic>
            <p:cxnSp>
              <p:nvCxnSpPr>
                <p:cNvPr id="27" name="Straight Connector 26">
                  <a:extLst>
                    <a:ext uri="{FF2B5EF4-FFF2-40B4-BE49-F238E27FC236}">
                      <a16:creationId xmlns:a16="http://schemas.microsoft.com/office/drawing/2014/main" id="{E179826D-3C95-47F9-8102-A3F7B7A0EDBB}"/>
                    </a:ext>
                  </a:extLst>
                </p:cNvPr>
                <p:cNvCxnSpPr>
                  <a:cxnSpLocks/>
                </p:cNvCxnSpPr>
                <p:nvPr/>
              </p:nvCxnSpPr>
              <p:spPr>
                <a:xfrm flipV="1">
                  <a:off x="6185312" y="2286000"/>
                  <a:ext cx="0" cy="2478024"/>
                </a:xfrm>
                <a:prstGeom prst="line">
                  <a:avLst/>
                </a:prstGeom>
                <a:ln>
                  <a:solidFill>
                    <a:srgbClr val="B0B0B0"/>
                  </a:solidFill>
                  <a:prstDash val="lgDash"/>
                </a:ln>
              </p:spPr>
              <p:style>
                <a:lnRef idx="1">
                  <a:schemeClr val="accent4"/>
                </a:lnRef>
                <a:fillRef idx="0">
                  <a:schemeClr val="accent4"/>
                </a:fillRef>
                <a:effectRef idx="0">
                  <a:schemeClr val="accent4"/>
                </a:effectRef>
                <a:fontRef idx="minor">
                  <a:schemeClr val="tx1"/>
                </a:fontRef>
              </p:style>
            </p:cxnSp>
          </p:grpSp>
          <p:sp>
            <p:nvSpPr>
              <p:cNvPr id="22" name="Rectangle 21">
                <a:extLst>
                  <a:ext uri="{FF2B5EF4-FFF2-40B4-BE49-F238E27FC236}">
                    <a16:creationId xmlns:a16="http://schemas.microsoft.com/office/drawing/2014/main" id="{05BD2626-3D38-CFD4-E9BC-8E8F2C92F711}"/>
                  </a:ext>
                </a:extLst>
              </p:cNvPr>
              <p:cNvSpPr/>
              <p:nvPr/>
            </p:nvSpPr>
            <p:spPr>
              <a:xfrm>
                <a:off x="1097598" y="5097889"/>
                <a:ext cx="704981" cy="136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23F3C5E-FEF4-EC25-860D-616B85E929CE}"/>
                  </a:ext>
                </a:extLst>
              </p:cNvPr>
              <p:cNvSpPr/>
              <p:nvPr/>
            </p:nvSpPr>
            <p:spPr>
              <a:xfrm>
                <a:off x="281734" y="5222206"/>
                <a:ext cx="2419637" cy="411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screenshot of a computer screen&#10;&#10;Description automatically generated">
                <a:extLst>
                  <a:ext uri="{FF2B5EF4-FFF2-40B4-BE49-F238E27FC236}">
                    <a16:creationId xmlns:a16="http://schemas.microsoft.com/office/drawing/2014/main" id="{B9D3E404-AE62-B87A-CB08-7C04612B9A2B}"/>
                  </a:ext>
                </a:extLst>
              </p:cNvPr>
              <p:cNvPicPr>
                <a:picLocks noChangeAspect="1"/>
              </p:cNvPicPr>
              <p:nvPr/>
            </p:nvPicPr>
            <p:blipFill rotWithShape="1">
              <a:blip r:embed="rId9">
                <a:extLst>
                  <a:ext uri="{28A0092B-C50C-407E-A947-70E740481C1C}">
                    <a14:useLocalDpi xmlns:a14="http://schemas.microsoft.com/office/drawing/2010/main" val="0"/>
                  </a:ext>
                </a:extLst>
              </a:blip>
              <a:srcRect l="49343" t="65788" r="35442" b="29123"/>
              <a:stretch/>
            </p:blipFill>
            <p:spPr>
              <a:xfrm>
                <a:off x="281733" y="5203564"/>
                <a:ext cx="2533267" cy="447717"/>
              </a:xfrm>
              <a:prstGeom prst="rect">
                <a:avLst/>
              </a:prstGeom>
            </p:spPr>
          </p:pic>
        </p:grpSp>
      </p:grpSp>
      <p:sp>
        <p:nvSpPr>
          <p:cNvPr id="8" name="TextBox 7">
            <a:extLst>
              <a:ext uri="{FF2B5EF4-FFF2-40B4-BE49-F238E27FC236}">
                <a16:creationId xmlns:a16="http://schemas.microsoft.com/office/drawing/2014/main" id="{A0A40D5A-7167-0F48-123B-9C611F7FF9CF}"/>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10"/>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2615284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09C6C-515F-2825-7879-155D46C56816}"/>
              </a:ext>
            </a:extLst>
          </p:cNvPr>
          <p:cNvSpPr>
            <a:spLocks noGrp="1"/>
          </p:cNvSpPr>
          <p:nvPr>
            <p:ph type="title"/>
          </p:nvPr>
        </p:nvSpPr>
        <p:spPr/>
        <p:txBody>
          <a:bodyPr/>
          <a:lstStyle/>
          <a:p>
            <a:r>
              <a:rPr lang="en-GB"/>
              <a:t>KEYNOTE-522: </a:t>
            </a:r>
            <a:r>
              <a:rPr lang="en-GB" sz="2800">
                <a:solidFill>
                  <a:schemeClr val="bg1"/>
                </a:solidFill>
                <a:latin typeface="Univers" panose="020B0503020202020204" pitchFamily="34" charset="0"/>
              </a:rPr>
              <a:t>Exploratory analysis – </a:t>
            </a:r>
            <a:r>
              <a:rPr lang="en-GB"/>
              <a:t>EFS in the ITT population at 75-month follow up</a:t>
            </a:r>
          </a:p>
        </p:txBody>
      </p:sp>
      <p:sp>
        <p:nvSpPr>
          <p:cNvPr id="4" name="Text Placeholder 3">
            <a:extLst>
              <a:ext uri="{FF2B5EF4-FFF2-40B4-BE49-F238E27FC236}">
                <a16:creationId xmlns:a16="http://schemas.microsoft.com/office/drawing/2014/main" id="{B5B8059C-A48E-C460-6E75-FE689CCE8598}"/>
              </a:ext>
            </a:extLst>
          </p:cNvPr>
          <p:cNvSpPr>
            <a:spLocks noGrp="1"/>
          </p:cNvSpPr>
          <p:nvPr>
            <p:ph type="body" sz="quarter" idx="12"/>
          </p:nvPr>
        </p:nvSpPr>
        <p:spPr>
          <a:xfrm>
            <a:off x="80996" y="6405153"/>
            <a:ext cx="10253629" cy="407987"/>
          </a:xfrm>
        </p:spPr>
        <p:txBody>
          <a:bodyPr/>
          <a:lstStyle/>
          <a:p>
            <a:pPr>
              <a:spcBef>
                <a:spcPts val="0"/>
              </a:spcBef>
            </a:pPr>
            <a:r>
              <a:rPr lang="en-GB" b="1"/>
              <a:t>Data cut-off: 22 March 2024.</a:t>
            </a:r>
          </a:p>
          <a:p>
            <a:pPr>
              <a:spcBef>
                <a:spcPts val="0"/>
              </a:spcBef>
            </a:pPr>
            <a:r>
              <a:rPr lang="en-GB" b="1" baseline="30000"/>
              <a:t>a</a:t>
            </a:r>
            <a:r>
              <a:rPr lang="en-GB" b="1"/>
              <a:t>HR (CI) analysed based on a Cox regression model with treatment as a covariate stratified by the randomisation stratification factors.</a:t>
            </a:r>
          </a:p>
          <a:p>
            <a:pPr>
              <a:spcBef>
                <a:spcPts val="0"/>
              </a:spcBef>
            </a:pPr>
            <a:r>
              <a:rPr lang="en-GB"/>
              <a:t>CI, confidence interval; HR, hazard ratio; ITT, intention-to-treat.</a:t>
            </a:r>
          </a:p>
          <a:p>
            <a:r>
              <a:rPr lang="en-GB"/>
              <a:t>Schmid P et al. Presented at the European Society of Medical Oncology Congress 2024, 13–17 September, Barcelona, Spain.</a:t>
            </a:r>
          </a:p>
        </p:txBody>
      </p:sp>
      <p:grpSp>
        <p:nvGrpSpPr>
          <p:cNvPr id="11" name="Group 10">
            <a:extLst>
              <a:ext uri="{FF2B5EF4-FFF2-40B4-BE49-F238E27FC236}">
                <a16:creationId xmlns:a16="http://schemas.microsoft.com/office/drawing/2014/main" id="{EFA2350D-303B-AB38-1982-82F67F05F5BA}"/>
              </a:ext>
            </a:extLst>
          </p:cNvPr>
          <p:cNvGrpSpPr/>
          <p:nvPr/>
        </p:nvGrpSpPr>
        <p:grpSpPr>
          <a:xfrm>
            <a:off x="11314871" y="6087887"/>
            <a:ext cx="656605" cy="656603"/>
            <a:chOff x="8680178" y="917741"/>
            <a:chExt cx="352645" cy="350678"/>
          </a:xfrm>
        </p:grpSpPr>
        <p:sp>
          <p:nvSpPr>
            <p:cNvPr id="12" name="Oval 11">
              <a:extLst>
                <a:ext uri="{FF2B5EF4-FFF2-40B4-BE49-F238E27FC236}">
                  <a16:creationId xmlns:a16="http://schemas.microsoft.com/office/drawing/2014/main" id="{411E2B85-1F47-AF7D-FFF0-5D9378AB2C0A}"/>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3" name="Graphic 12" descr="Home">
              <a:hlinkClick r:id="rId3" action="ppaction://hlinksldjump"/>
              <a:extLst>
                <a:ext uri="{FF2B5EF4-FFF2-40B4-BE49-F238E27FC236}">
                  <a16:creationId xmlns:a16="http://schemas.microsoft.com/office/drawing/2014/main" id="{BDA26033-CCE3-2673-9311-4BD2F99DD6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3" name="TextBox 2">
            <a:extLst>
              <a:ext uri="{FF2B5EF4-FFF2-40B4-BE49-F238E27FC236}">
                <a16:creationId xmlns:a16="http://schemas.microsoft.com/office/drawing/2014/main" id="{8B9584D3-C4D5-9B18-B532-7FC04AC9B96C}"/>
              </a:ext>
            </a:extLst>
          </p:cNvPr>
          <p:cNvSpPr txBox="1"/>
          <p:nvPr/>
        </p:nvSpPr>
        <p:spPr>
          <a:xfrm>
            <a:off x="6671299" y="6087887"/>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ESMO 2024.</a:t>
            </a:r>
          </a:p>
        </p:txBody>
      </p:sp>
      <p:graphicFrame>
        <p:nvGraphicFramePr>
          <p:cNvPr id="10" name="Table 5">
            <a:extLst>
              <a:ext uri="{FF2B5EF4-FFF2-40B4-BE49-F238E27FC236}">
                <a16:creationId xmlns:a16="http://schemas.microsoft.com/office/drawing/2014/main" id="{0C10B45E-C0A0-3EB9-3AC7-D3A6765B56F1}"/>
              </a:ext>
            </a:extLst>
          </p:cNvPr>
          <p:cNvGraphicFramePr>
            <a:graphicFrameLocks noGrp="1"/>
          </p:cNvGraphicFramePr>
          <p:nvPr>
            <p:extLst>
              <p:ext uri="{D42A27DB-BD31-4B8C-83A1-F6EECF244321}">
                <p14:modId xmlns:p14="http://schemas.microsoft.com/office/powerpoint/2010/main" val="4088708523"/>
              </p:ext>
            </p:extLst>
          </p:nvPr>
        </p:nvGraphicFramePr>
        <p:xfrm>
          <a:off x="7869831" y="3429000"/>
          <a:ext cx="3889232" cy="954264"/>
        </p:xfrm>
        <a:graphic>
          <a:graphicData uri="http://schemas.openxmlformats.org/drawingml/2006/table">
            <a:tbl>
              <a:tblPr firstRow="1" bandRow="1">
                <a:tableStyleId>{3B4B98B0-60AC-42C2-AFA5-B58CD77FA1E5}</a:tableStyleId>
              </a:tblPr>
              <a:tblGrid>
                <a:gridCol w="1522306">
                  <a:extLst>
                    <a:ext uri="{9D8B030D-6E8A-4147-A177-3AD203B41FA5}">
                      <a16:colId xmlns:a16="http://schemas.microsoft.com/office/drawing/2014/main" val="2427301028"/>
                    </a:ext>
                  </a:extLst>
                </a:gridCol>
                <a:gridCol w="1183463">
                  <a:extLst>
                    <a:ext uri="{9D8B030D-6E8A-4147-A177-3AD203B41FA5}">
                      <a16:colId xmlns:a16="http://schemas.microsoft.com/office/drawing/2014/main" val="660390019"/>
                    </a:ext>
                  </a:extLst>
                </a:gridCol>
                <a:gridCol w="1183463">
                  <a:extLst>
                    <a:ext uri="{9D8B030D-6E8A-4147-A177-3AD203B41FA5}">
                      <a16:colId xmlns:a16="http://schemas.microsoft.com/office/drawing/2014/main" val="3427282000"/>
                    </a:ext>
                  </a:extLst>
                </a:gridCol>
              </a:tblGrid>
              <a:tr h="316843">
                <a:tc>
                  <a:txBody>
                    <a:bodyPr/>
                    <a:lstStyle/>
                    <a:p>
                      <a:endParaRPr lang="en-GB" sz="105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877B"/>
                    </a:solidFill>
                  </a:tcPr>
                </a:tc>
                <a:tc>
                  <a:txBody>
                    <a:bodyPr/>
                    <a:lstStyle/>
                    <a:p>
                      <a:pPr algn="ctr"/>
                      <a:r>
                        <a:rPr lang="en-GB" sz="1050" noProof="0">
                          <a:solidFill>
                            <a:schemeClr val="bg1"/>
                          </a:solidFill>
                          <a:latin typeface="Univers" panose="020B0503020202020204" pitchFamily="34" charset="0"/>
                        </a:rPr>
                        <a:t>KEYTRUDA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KEYTRUDA (n=784)</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a:txBody>
                    <a:bodyPr/>
                    <a:lstStyle/>
                    <a:p>
                      <a:pPr algn="ctr"/>
                      <a:r>
                        <a:rPr lang="en-GB" sz="1050" noProof="0">
                          <a:solidFill>
                            <a:schemeClr val="bg1"/>
                          </a:solidFill>
                          <a:latin typeface="Univers" panose="020B0503020202020204" pitchFamily="34" charset="0"/>
                        </a:rPr>
                        <a:t>Placebo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placebo (n=390)</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671468373"/>
                  </a:ext>
                </a:extLst>
              </a:tr>
              <a:tr h="242184">
                <a:tc>
                  <a:txBody>
                    <a:bodyPr/>
                    <a:lstStyle/>
                    <a:p>
                      <a:r>
                        <a:rPr lang="en-GB" sz="1050" b="1" noProof="0">
                          <a:latin typeface="Univers" panose="020B0503020202020204" pitchFamily="34" charset="0"/>
                          <a:cs typeface="Calibri" panose="020F0502020204030204" pitchFamily="34" charset="0"/>
                        </a:rPr>
                        <a:t>Patients with event, %</a:t>
                      </a:r>
                    </a:p>
                  </a:txBody>
                  <a:tcPr marL="36000" marR="36000" marT="36000" marB="36000" anchor="ctr">
                    <a:lnT w="12700" cmpd="sng">
                      <a:noFill/>
                    </a:lnT>
                  </a:tcPr>
                </a:tc>
                <a:tc>
                  <a:txBody>
                    <a:bodyPr/>
                    <a:lstStyle/>
                    <a:p>
                      <a:pPr algn="ctr"/>
                      <a:r>
                        <a:rPr lang="en-GB" sz="1050" noProof="0">
                          <a:latin typeface="Univers" panose="020B0503020202020204" pitchFamily="34" charset="0"/>
                        </a:rPr>
                        <a:t>20.3</a:t>
                      </a:r>
                    </a:p>
                  </a:txBody>
                  <a:tcPr marL="36000" marR="36000" marT="36000" marB="36000" anchor="ctr">
                    <a:lnT>
                      <a:noFill/>
                    </a:lnT>
                  </a:tcPr>
                </a:tc>
                <a:tc>
                  <a:txBody>
                    <a:bodyPr/>
                    <a:lstStyle/>
                    <a:p>
                      <a:pPr algn="ctr"/>
                      <a:r>
                        <a:rPr lang="en-GB" sz="1050" noProof="0">
                          <a:latin typeface="Univers" panose="020B0503020202020204" pitchFamily="34" charset="0"/>
                        </a:rPr>
                        <a:t>29.2</a:t>
                      </a:r>
                    </a:p>
                  </a:txBody>
                  <a:tcPr marL="36000" marR="36000" marT="36000" marB="36000" anchor="ctr">
                    <a:lnT>
                      <a:noFill/>
                    </a:lnT>
                  </a:tcPr>
                </a:tc>
                <a:extLst>
                  <a:ext uri="{0D108BD9-81ED-4DB2-BD59-A6C34878D82A}">
                    <a16:rowId xmlns:a16="http://schemas.microsoft.com/office/drawing/2014/main" val="1906827500"/>
                  </a:ext>
                </a:extLst>
              </a:tr>
            </a:tbl>
          </a:graphicData>
        </a:graphic>
      </p:graphicFrame>
      <p:sp>
        <p:nvSpPr>
          <p:cNvPr id="5" name="TextBox 4">
            <a:extLst>
              <a:ext uri="{FF2B5EF4-FFF2-40B4-BE49-F238E27FC236}">
                <a16:creationId xmlns:a16="http://schemas.microsoft.com/office/drawing/2014/main" id="{74458170-2A39-66E2-D2C7-57E5B5C1B06A}"/>
              </a:ext>
            </a:extLst>
          </p:cNvPr>
          <p:cNvSpPr txBox="1"/>
          <p:nvPr/>
        </p:nvSpPr>
        <p:spPr>
          <a:xfrm>
            <a:off x="8507370" y="5136730"/>
            <a:ext cx="3135763" cy="600164"/>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pic>
        <p:nvPicPr>
          <p:cNvPr id="23" name="Content Placeholder 22" descr="A screenshot of a computer&#10;&#10;Description automatically generated">
            <a:extLst>
              <a:ext uri="{FF2B5EF4-FFF2-40B4-BE49-F238E27FC236}">
                <a16:creationId xmlns:a16="http://schemas.microsoft.com/office/drawing/2014/main" id="{4077A7BC-FD3F-61C9-4BB8-B23EB6D36A82}"/>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19057" r="26266" b="11667"/>
          <a:stretch/>
        </p:blipFill>
        <p:spPr>
          <a:xfrm>
            <a:off x="158841" y="1501541"/>
            <a:ext cx="8773406" cy="4652657"/>
          </a:xfrm>
        </p:spPr>
      </p:pic>
      <p:sp>
        <p:nvSpPr>
          <p:cNvPr id="6" name="TextBox 5">
            <a:extLst>
              <a:ext uri="{FF2B5EF4-FFF2-40B4-BE49-F238E27FC236}">
                <a16:creationId xmlns:a16="http://schemas.microsoft.com/office/drawing/2014/main" id="{243BB05E-AF66-F7F4-E0CE-6E0C597AC6D4}"/>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2110395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51D81F-2CE2-43A8-980C-56F89A8BE5F2}"/>
              </a:ext>
            </a:extLst>
          </p:cNvPr>
          <p:cNvGrpSpPr/>
          <p:nvPr/>
        </p:nvGrpSpPr>
        <p:grpSpPr>
          <a:xfrm>
            <a:off x="11314871" y="6087887"/>
            <a:ext cx="656605" cy="656603"/>
            <a:chOff x="8680178" y="917741"/>
            <a:chExt cx="352645" cy="350678"/>
          </a:xfrm>
        </p:grpSpPr>
        <p:sp>
          <p:nvSpPr>
            <p:cNvPr id="9" name="Oval 8">
              <a:extLst>
                <a:ext uri="{FF2B5EF4-FFF2-40B4-BE49-F238E27FC236}">
                  <a16:creationId xmlns:a16="http://schemas.microsoft.com/office/drawing/2014/main" id="{D87CBB5E-3B87-4F39-A7B9-959C5C7E87D9}"/>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0" name="Graphic 9" descr="Home">
              <a:hlinkClick r:id="rId3" action="ppaction://hlinksldjump"/>
              <a:extLst>
                <a:ext uri="{FF2B5EF4-FFF2-40B4-BE49-F238E27FC236}">
                  <a16:creationId xmlns:a16="http://schemas.microsoft.com/office/drawing/2014/main" id="{8F0B422D-FE7B-4B44-BD89-F3D29CAA1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1" name="Title 5">
            <a:extLst>
              <a:ext uri="{FF2B5EF4-FFF2-40B4-BE49-F238E27FC236}">
                <a16:creationId xmlns:a16="http://schemas.microsoft.com/office/drawing/2014/main" id="{A36042D6-19DA-4F72-A297-CBDA912B96DC}"/>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EFS in key subgroups at primary analysis</a:t>
            </a:r>
            <a:endParaRPr lang="en-GB" sz="2800" baseline="30000">
              <a:solidFill>
                <a:schemeClr val="bg1"/>
              </a:solidFill>
              <a:latin typeface="Univers" panose="020B0503020202020204" pitchFamily="34" charset="0"/>
            </a:endParaRPr>
          </a:p>
        </p:txBody>
      </p:sp>
      <p:sp>
        <p:nvSpPr>
          <p:cNvPr id="12" name="Text Placeholder 7">
            <a:extLst>
              <a:ext uri="{FF2B5EF4-FFF2-40B4-BE49-F238E27FC236}">
                <a16:creationId xmlns:a16="http://schemas.microsoft.com/office/drawing/2014/main" id="{9231E740-CD93-4CC3-A1FA-33E93E4BB9DF}"/>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2021.</a:t>
            </a:r>
            <a:br>
              <a:rPr lang="en-GB" sz="800" b="1">
                <a:latin typeface="Univers" panose="020B0503020202020204" pitchFamily="34" charset="0"/>
              </a:rPr>
            </a:br>
            <a:r>
              <a:rPr lang="en-GB" sz="800" b="1">
                <a:latin typeface="Univers" panose="020B0503020202020204" pitchFamily="34" charset="0"/>
              </a:rPr>
              <a:t>The HR and CI were analysed with the use of a Cox regression model, with treatment as a covariate and stratified according to the randomisation stratification factors of nodal status (+ or −), </a:t>
            </a:r>
            <a:br>
              <a:rPr lang="en-GB" sz="800" b="1">
                <a:latin typeface="Univers" panose="020B0503020202020204" pitchFamily="34" charset="0"/>
              </a:rPr>
            </a:br>
            <a:r>
              <a:rPr lang="en-GB" sz="800" b="1">
                <a:latin typeface="Univers" panose="020B0503020202020204" pitchFamily="34" charset="0"/>
              </a:rPr>
              <a:t>tumour size (T1/T2 or T3/T4) and frequency of carboplatin administration (QW or Q3W).</a:t>
            </a:r>
            <a:br>
              <a:rPr lang="en-GB" sz="800" b="1">
                <a:latin typeface="Univers" panose="020B0503020202020204" pitchFamily="34" charset="0"/>
              </a:rPr>
            </a:br>
            <a:r>
              <a:rPr lang="en-GB" sz="800">
                <a:latin typeface="Univers" panose="020B0503020202020204" pitchFamily="34" charset="0"/>
              </a:rPr>
              <a:t>CI, confidence interval; ECOG PS, Eastern Cooperative Oncology Group performance status; EFS, event-free survival; HR, hazard ratio; ITT, intention-to-treat; pCR, pathologic complete response; </a:t>
            </a:r>
            <a:br>
              <a:rPr lang="en-GB" sz="800">
                <a:latin typeface="Univers" panose="020B0503020202020204" pitchFamily="34" charset="0"/>
              </a:rPr>
            </a:br>
            <a:r>
              <a:rPr lang="en-GB" sz="800">
                <a:latin typeface="Univers" panose="020B0503020202020204" pitchFamily="34" charset="0"/>
              </a:rPr>
              <a:t>PD-L1, programmed death ligand-1; QW, every week; Q3W, every 3 weeks; Yr, years.</a:t>
            </a:r>
          </a:p>
          <a:p>
            <a:pPr marL="0" indent="0">
              <a:spcBef>
                <a:spcPts val="0"/>
              </a:spcBef>
              <a:buNone/>
            </a:pPr>
            <a:r>
              <a:rPr lang="en-GB" sz="800">
                <a:latin typeface="Univers" panose="020B0503020202020204" pitchFamily="34" charset="0"/>
              </a:rPr>
              <a:t>Schmid P et al. </a:t>
            </a:r>
            <a:r>
              <a:rPr lang="en-GB" sz="800" i="1">
                <a:latin typeface="Univers" panose="020B0503020202020204" pitchFamily="34" charset="0"/>
              </a:rPr>
              <a:t>N Engl J Med </a:t>
            </a:r>
            <a:r>
              <a:rPr lang="en-GB" sz="800">
                <a:latin typeface="Univers" panose="020B0503020202020204" pitchFamily="34" charset="0"/>
              </a:rPr>
              <a:t>2022;386:556–567 (plus supplementary appendix).</a:t>
            </a:r>
          </a:p>
        </p:txBody>
      </p:sp>
      <p:sp>
        <p:nvSpPr>
          <p:cNvPr id="7" name="TextBox 6">
            <a:extLst>
              <a:ext uri="{FF2B5EF4-FFF2-40B4-BE49-F238E27FC236}">
                <a16:creationId xmlns:a16="http://schemas.microsoft.com/office/drawing/2014/main" id="{2C2F1449-3024-6F19-793A-3641F3E326C6}"/>
              </a:ext>
            </a:extLst>
          </p:cNvPr>
          <p:cNvSpPr txBox="1"/>
          <p:nvPr/>
        </p:nvSpPr>
        <p:spPr>
          <a:xfrm>
            <a:off x="9227051" y="2888874"/>
            <a:ext cx="2620862" cy="1754326"/>
          </a:xfrm>
          <a:prstGeom prst="rect">
            <a:avLst/>
          </a:prstGeom>
          <a:noFill/>
        </p:spPr>
        <p:txBody>
          <a:bodyPr wrap="square">
            <a:spAutoFit/>
          </a:bodyPr>
          <a:lstStyle/>
          <a:p>
            <a:pPr algn="ctr"/>
            <a:r>
              <a:rPr lang="en-GB" sz="1200" b="1">
                <a:solidFill>
                  <a:srgbClr val="000000"/>
                </a:solidFill>
                <a:latin typeface="Univers" panose="020B0503020202020204" pitchFamily="34" charset="0"/>
              </a:rPr>
              <a:t>KEYNOTE-522 was not powered to detect differences in treatment effect between these subgroups. Results from exploratory analyses should be interpreted with caution due to modest patient numbers and potential imbalances in baseline characteristics</a:t>
            </a:r>
            <a:endParaRPr lang="en-GB" sz="1200" b="1">
              <a:solidFill>
                <a:prstClr val="black"/>
              </a:solidFill>
              <a:latin typeface="Univers" panose="020B0503020202020204" pitchFamily="34" charset="0"/>
            </a:endParaRPr>
          </a:p>
        </p:txBody>
      </p:sp>
      <p:sp>
        <p:nvSpPr>
          <p:cNvPr id="3" name="TextBox 2">
            <a:extLst>
              <a:ext uri="{FF2B5EF4-FFF2-40B4-BE49-F238E27FC236}">
                <a16:creationId xmlns:a16="http://schemas.microsoft.com/office/drawing/2014/main" id="{DED9DBE7-1E4A-C3D3-EB7B-CBE60EC21C51}"/>
              </a:ext>
            </a:extLst>
          </p:cNvPr>
          <p:cNvSpPr txBox="1"/>
          <p:nvPr/>
        </p:nvSpPr>
        <p:spPr>
          <a:xfrm>
            <a:off x="7881826" y="5655266"/>
            <a:ext cx="2620862" cy="24622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2022.</a:t>
            </a:r>
          </a:p>
        </p:txBody>
      </p:sp>
      <p:grpSp>
        <p:nvGrpSpPr>
          <p:cNvPr id="2" name="Group 1">
            <a:extLst>
              <a:ext uri="{FF2B5EF4-FFF2-40B4-BE49-F238E27FC236}">
                <a16:creationId xmlns:a16="http://schemas.microsoft.com/office/drawing/2014/main" id="{B8C81D3D-CD40-DEC9-669A-7B9A675B7420}"/>
              </a:ext>
            </a:extLst>
          </p:cNvPr>
          <p:cNvGrpSpPr/>
          <p:nvPr/>
        </p:nvGrpSpPr>
        <p:grpSpPr>
          <a:xfrm>
            <a:off x="831773" y="1371603"/>
            <a:ext cx="8395278" cy="4679134"/>
            <a:chOff x="831773" y="1263315"/>
            <a:chExt cx="8395278" cy="4679134"/>
          </a:xfrm>
        </p:grpSpPr>
        <p:pic>
          <p:nvPicPr>
            <p:cNvPr id="4" name="Picture 3" descr="A picture containing text&#10;&#10;Description automatically generated">
              <a:extLst>
                <a:ext uri="{FF2B5EF4-FFF2-40B4-BE49-F238E27FC236}">
                  <a16:creationId xmlns:a16="http://schemas.microsoft.com/office/drawing/2014/main" id="{57C1402F-55F9-BE18-F145-1D7A4E9DCD53}"/>
                </a:ext>
              </a:extLst>
            </p:cNvPr>
            <p:cNvPicPr>
              <a:picLocks noChangeAspect="1"/>
            </p:cNvPicPr>
            <p:nvPr/>
          </p:nvPicPr>
          <p:blipFill rotWithShape="1">
            <a:blip r:embed="rId6">
              <a:extLst>
                <a:ext uri="{28A0092B-C50C-407E-A947-70E740481C1C}">
                  <a14:useLocalDpi xmlns:a14="http://schemas.microsoft.com/office/drawing/2010/main" val="0"/>
                </a:ext>
              </a:extLst>
            </a:blip>
            <a:srcRect l="16288" t="19358" r="17812" b="13544"/>
            <a:stretch/>
          </p:blipFill>
          <p:spPr>
            <a:xfrm>
              <a:off x="831773" y="1263315"/>
              <a:ext cx="8395278" cy="4679134"/>
            </a:xfrm>
            <a:prstGeom prst="rect">
              <a:avLst/>
            </a:prstGeom>
          </p:spPr>
        </p:pic>
        <p:sp>
          <p:nvSpPr>
            <p:cNvPr id="6" name="TextBox 5">
              <a:extLst>
                <a:ext uri="{FF2B5EF4-FFF2-40B4-BE49-F238E27FC236}">
                  <a16:creationId xmlns:a16="http://schemas.microsoft.com/office/drawing/2014/main" id="{6ED60360-1CD6-86CD-2935-1C540D5530CF}"/>
                </a:ext>
              </a:extLst>
            </p:cNvPr>
            <p:cNvSpPr txBox="1"/>
            <p:nvPr/>
          </p:nvSpPr>
          <p:spPr>
            <a:xfrm>
              <a:off x="5420433" y="5386489"/>
              <a:ext cx="1066800" cy="507831"/>
            </a:xfrm>
            <a:prstGeom prst="rect">
              <a:avLst/>
            </a:prstGeom>
            <a:solidFill>
              <a:schemeClr val="bg1"/>
            </a:solidFill>
          </p:spPr>
          <p:txBody>
            <a:bodyPr wrap="square" rtlCol="0">
              <a:spAutoFit/>
            </a:bodyPr>
            <a:lstStyle/>
            <a:p>
              <a:pPr algn="r"/>
              <a:r>
                <a:rPr lang="en-GB" sz="900" b="1">
                  <a:solidFill>
                    <a:srgbClr val="68BF45"/>
                  </a:solidFill>
                  <a:latin typeface="Univers" panose="020B0503020202020204" pitchFamily="34" charset="0"/>
                  <a:cs typeface="Arial" panose="020B0604020202020204" pitchFamily="34" charset="0"/>
                </a:rPr>
                <a:t>KEYTRUDA + chemotherapy better</a:t>
              </a:r>
            </a:p>
          </p:txBody>
        </p:sp>
        <p:sp>
          <p:nvSpPr>
            <p:cNvPr id="13" name="TextBox 12">
              <a:extLst>
                <a:ext uri="{FF2B5EF4-FFF2-40B4-BE49-F238E27FC236}">
                  <a16:creationId xmlns:a16="http://schemas.microsoft.com/office/drawing/2014/main" id="{762C3B3B-3368-66A8-100E-17EEC374725B}"/>
                </a:ext>
              </a:extLst>
            </p:cNvPr>
            <p:cNvSpPr txBox="1"/>
            <p:nvPr/>
          </p:nvSpPr>
          <p:spPr>
            <a:xfrm>
              <a:off x="6506303" y="5386489"/>
              <a:ext cx="1066800" cy="507831"/>
            </a:xfrm>
            <a:prstGeom prst="rect">
              <a:avLst/>
            </a:prstGeom>
            <a:solidFill>
              <a:schemeClr val="bg1"/>
            </a:solidFill>
          </p:spPr>
          <p:txBody>
            <a:bodyPr wrap="square" rtlCol="0">
              <a:spAutoFit/>
            </a:bodyPr>
            <a:lstStyle/>
            <a:p>
              <a:r>
                <a:rPr lang="en-GB" sz="900" b="1">
                  <a:solidFill>
                    <a:schemeClr val="bg1">
                      <a:lumMod val="50000"/>
                    </a:schemeClr>
                  </a:solidFill>
                  <a:latin typeface="Univers" panose="020B0503020202020204" pitchFamily="34" charset="0"/>
                  <a:cs typeface="Arial" panose="020B0604020202020204" pitchFamily="34" charset="0"/>
                </a:rPr>
                <a:t>Placebo + chemotherapy better</a:t>
              </a:r>
            </a:p>
          </p:txBody>
        </p:sp>
      </p:grpSp>
      <p:sp>
        <p:nvSpPr>
          <p:cNvPr id="14" name="TextBox 13">
            <a:extLst>
              <a:ext uri="{FF2B5EF4-FFF2-40B4-BE49-F238E27FC236}">
                <a16:creationId xmlns:a16="http://schemas.microsoft.com/office/drawing/2014/main" id="{978D67C0-B0A8-0B80-72CE-F23217307678}"/>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588125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51D81F-2CE2-43A8-980C-56F89A8BE5F2}"/>
              </a:ext>
            </a:extLst>
          </p:cNvPr>
          <p:cNvGrpSpPr/>
          <p:nvPr/>
        </p:nvGrpSpPr>
        <p:grpSpPr>
          <a:xfrm>
            <a:off x="11314871" y="6087887"/>
            <a:ext cx="656605" cy="656603"/>
            <a:chOff x="8680178" y="917741"/>
            <a:chExt cx="352645" cy="350678"/>
          </a:xfrm>
        </p:grpSpPr>
        <p:sp>
          <p:nvSpPr>
            <p:cNvPr id="9" name="Oval 8">
              <a:extLst>
                <a:ext uri="{FF2B5EF4-FFF2-40B4-BE49-F238E27FC236}">
                  <a16:creationId xmlns:a16="http://schemas.microsoft.com/office/drawing/2014/main" id="{D87CBB5E-3B87-4F39-A7B9-959C5C7E87D9}"/>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0" name="Graphic 9" descr="Home">
              <a:hlinkClick r:id="rId3" action="ppaction://hlinksldjump"/>
              <a:extLst>
                <a:ext uri="{FF2B5EF4-FFF2-40B4-BE49-F238E27FC236}">
                  <a16:creationId xmlns:a16="http://schemas.microsoft.com/office/drawing/2014/main" id="{8F0B422D-FE7B-4B44-BD89-F3D29CAA1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1" name="Title 5">
            <a:extLst>
              <a:ext uri="{FF2B5EF4-FFF2-40B4-BE49-F238E27FC236}">
                <a16:creationId xmlns:a16="http://schemas.microsoft.com/office/drawing/2014/main" id="{A36042D6-19DA-4F72-A297-CBDA912B96DC}"/>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EFS in key subgroups at </a:t>
            </a:r>
          </a:p>
          <a:p>
            <a:pPr>
              <a:tabLst>
                <a:tab pos="6005513" algn="l"/>
              </a:tabLst>
            </a:pPr>
            <a:r>
              <a:rPr lang="en-GB" sz="2800">
                <a:solidFill>
                  <a:schemeClr val="bg1"/>
                </a:solidFill>
                <a:latin typeface="Univers" panose="020B0503020202020204" pitchFamily="34" charset="0"/>
              </a:rPr>
              <a:t>60-month follow up</a:t>
            </a:r>
            <a:endParaRPr lang="en-GB" sz="2800" baseline="30000">
              <a:solidFill>
                <a:schemeClr val="bg1"/>
              </a:solidFill>
              <a:latin typeface="Univers" panose="020B0503020202020204" pitchFamily="34" charset="0"/>
            </a:endParaRPr>
          </a:p>
        </p:txBody>
      </p:sp>
      <p:sp>
        <p:nvSpPr>
          <p:cNvPr id="12" name="Text Placeholder 7">
            <a:extLst>
              <a:ext uri="{FF2B5EF4-FFF2-40B4-BE49-F238E27FC236}">
                <a16:creationId xmlns:a16="http://schemas.microsoft.com/office/drawing/2014/main" id="{9231E740-CD93-4CC3-A1FA-33E93E4BB9DF}"/>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2023.</a:t>
            </a:r>
            <a:br>
              <a:rPr lang="en-GB" sz="800" b="1">
                <a:latin typeface="Univers" panose="020B0503020202020204" pitchFamily="34" charset="0"/>
              </a:rPr>
            </a:br>
            <a:r>
              <a:rPr lang="en-GB" sz="800" b="1">
                <a:latin typeface="Univers" panose="020B0503020202020204" pitchFamily="34" charset="0"/>
              </a:rPr>
              <a:t>For the overall population and PD-L1 subgroups, analyses were based on a Cox regression model with Efron’s method of tie handling, with treatment as a covariate and stratification by nodal status</a:t>
            </a:r>
            <a:br>
              <a:rPr lang="en-GB" sz="800" b="1">
                <a:latin typeface="Univers" panose="020B0503020202020204" pitchFamily="34" charset="0"/>
              </a:rPr>
            </a:br>
            <a:r>
              <a:rPr lang="en-GB" sz="800" b="1">
                <a:latin typeface="Univers" panose="020B0503020202020204" pitchFamily="34" charset="0"/>
              </a:rPr>
              <a:t>(positive vs negative), tumour size (T1/T2 vs T3/T4) and frequency of carboplatin administration (QW vs Q3W); for other subgroups, analysis was based on an unstratified Cox model.</a:t>
            </a:r>
            <a:br>
              <a:rPr lang="en-GB" sz="800" b="1">
                <a:latin typeface="Univers" panose="020B0503020202020204" pitchFamily="34" charset="0"/>
              </a:rPr>
            </a:br>
            <a:r>
              <a:rPr lang="en-GB" sz="800">
                <a:latin typeface="Univers" panose="020B0503020202020204" pitchFamily="34" charset="0"/>
              </a:rPr>
              <a:t>CI, confidence interval; ECOG PS, Eastern Cooperative Oncology Group performance status; EFS, event-free survival; HR, hazard ratio; pCR, pathologic complete response; </a:t>
            </a:r>
            <a:br>
              <a:rPr lang="en-GB" sz="800">
                <a:latin typeface="Univers" panose="020B0503020202020204" pitchFamily="34" charset="0"/>
              </a:rPr>
            </a:br>
            <a:r>
              <a:rPr lang="en-GB" sz="800">
                <a:latin typeface="Univers" panose="020B0503020202020204" pitchFamily="34" charset="0"/>
              </a:rPr>
              <a:t>PD-L1, programmed death ligand-1; QW, every week; Q3W, every 3 weeks; yr, years.</a:t>
            </a:r>
          </a:p>
          <a:p>
            <a:pPr marL="0" indent="0">
              <a:spcBef>
                <a:spcPts val="0"/>
              </a:spcBef>
              <a:buNone/>
            </a:pPr>
            <a:r>
              <a:rPr lang="en-GB" sz="800">
                <a:latin typeface="Univers" panose="020B0503020202020204" pitchFamily="34" charset="0"/>
              </a:rPr>
              <a:t>Schmid P et al. Presented at the European Society of Medical Oncology Congress 2023, 20–24 September, Madrid, Spain. </a:t>
            </a:r>
          </a:p>
        </p:txBody>
      </p:sp>
      <p:sp>
        <p:nvSpPr>
          <p:cNvPr id="3" name="TextBox 2">
            <a:extLst>
              <a:ext uri="{FF2B5EF4-FFF2-40B4-BE49-F238E27FC236}">
                <a16:creationId xmlns:a16="http://schemas.microsoft.com/office/drawing/2014/main" id="{B53D65BF-F66C-C818-9B84-23CAABC54A46}"/>
              </a:ext>
            </a:extLst>
          </p:cNvPr>
          <p:cNvSpPr txBox="1"/>
          <p:nvPr/>
        </p:nvSpPr>
        <p:spPr>
          <a:xfrm>
            <a:off x="8064707" y="5886272"/>
            <a:ext cx="2974347" cy="30618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Presented at ESMO 2023.</a:t>
            </a:r>
          </a:p>
        </p:txBody>
      </p:sp>
      <p:sp>
        <p:nvSpPr>
          <p:cNvPr id="2" name="TextBox 1">
            <a:extLst>
              <a:ext uri="{FF2B5EF4-FFF2-40B4-BE49-F238E27FC236}">
                <a16:creationId xmlns:a16="http://schemas.microsoft.com/office/drawing/2014/main" id="{11489BD1-2F7C-455A-F848-24E376371061}"/>
              </a:ext>
            </a:extLst>
          </p:cNvPr>
          <p:cNvSpPr txBox="1"/>
          <p:nvPr/>
        </p:nvSpPr>
        <p:spPr>
          <a:xfrm>
            <a:off x="9227051" y="2888874"/>
            <a:ext cx="2620862" cy="1754326"/>
          </a:xfrm>
          <a:prstGeom prst="rect">
            <a:avLst/>
          </a:prstGeom>
          <a:noFill/>
        </p:spPr>
        <p:txBody>
          <a:bodyPr wrap="square">
            <a:spAutoFit/>
          </a:bodyPr>
          <a:lstStyle/>
          <a:p>
            <a:pPr algn="ctr"/>
            <a:r>
              <a:rPr lang="en-GB" sz="1200" b="1">
                <a:solidFill>
                  <a:srgbClr val="000000"/>
                </a:solidFill>
                <a:latin typeface="Univers" panose="020B0503020202020204" pitchFamily="34" charset="0"/>
              </a:rPr>
              <a:t>KEYNOTE-522 was not powered to detect differences in treatment effect between these subgroups. Results from exploratory analyses should be interpreted with caution due to modest patient numbers and potential imbalances in baseline characteristics</a:t>
            </a:r>
            <a:endParaRPr lang="en-GB" sz="1200" b="1">
              <a:solidFill>
                <a:prstClr val="black"/>
              </a:solidFill>
              <a:latin typeface="Univers" panose="020B0503020202020204" pitchFamily="34" charset="0"/>
            </a:endParaRPr>
          </a:p>
        </p:txBody>
      </p:sp>
      <p:pic>
        <p:nvPicPr>
          <p:cNvPr id="15" name="Picture 14" descr="A screenshot of a computer&#10;&#10;Description automatically generated">
            <a:extLst>
              <a:ext uri="{FF2B5EF4-FFF2-40B4-BE49-F238E27FC236}">
                <a16:creationId xmlns:a16="http://schemas.microsoft.com/office/drawing/2014/main" id="{2182EF79-B727-2232-874D-870AB47C251D}"/>
              </a:ext>
            </a:extLst>
          </p:cNvPr>
          <p:cNvPicPr>
            <a:picLocks noChangeAspect="1"/>
          </p:cNvPicPr>
          <p:nvPr/>
        </p:nvPicPr>
        <p:blipFill rotWithShape="1">
          <a:blip r:embed="rId6">
            <a:extLst>
              <a:ext uri="{28A0092B-C50C-407E-A947-70E740481C1C}">
                <a14:useLocalDpi xmlns:a14="http://schemas.microsoft.com/office/drawing/2010/main" val="0"/>
              </a:ext>
            </a:extLst>
          </a:blip>
          <a:srcRect l="24995" t="17917" r="27346" b="22083"/>
          <a:stretch/>
        </p:blipFill>
        <p:spPr>
          <a:xfrm>
            <a:off x="2267142" y="1228724"/>
            <a:ext cx="6906949" cy="4907570"/>
          </a:xfrm>
          <a:prstGeom prst="rect">
            <a:avLst/>
          </a:prstGeom>
        </p:spPr>
      </p:pic>
      <p:sp>
        <p:nvSpPr>
          <p:cNvPr id="4" name="TextBox 3">
            <a:extLst>
              <a:ext uri="{FF2B5EF4-FFF2-40B4-BE49-F238E27FC236}">
                <a16:creationId xmlns:a16="http://schemas.microsoft.com/office/drawing/2014/main" id="{3BA8143A-FF14-BC0D-4F82-6AF1CDB4348F}"/>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3320622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196BE2-E803-2F84-91BC-676913BF35C7}"/>
              </a:ext>
            </a:extLst>
          </p:cNvPr>
          <p:cNvSpPr>
            <a:spLocks noGrp="1"/>
          </p:cNvSpPr>
          <p:nvPr>
            <p:ph type="body" sz="quarter" idx="12"/>
          </p:nvPr>
        </p:nvSpPr>
        <p:spPr/>
        <p:txBody>
          <a:bodyPr/>
          <a:lstStyle/>
          <a:p>
            <a:endParaRPr lang="en-GB" sz="900">
              <a:latin typeface="Univers" panose="020B0503020202020204" pitchFamily="34" charset="0"/>
            </a:endParaRPr>
          </a:p>
        </p:txBody>
      </p:sp>
      <p:sp>
        <p:nvSpPr>
          <p:cNvPr id="14" name="Title 5">
            <a:extLst>
              <a:ext uri="{FF2B5EF4-FFF2-40B4-BE49-F238E27FC236}">
                <a16:creationId xmlns:a16="http://schemas.microsoft.com/office/drawing/2014/main" id="{DB579B3C-37D6-4C05-A09A-023C0BF5D2B6}"/>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Slide deck navigation</a:t>
            </a:r>
            <a:endParaRPr lang="en-GB" sz="2800" baseline="30000">
              <a:solidFill>
                <a:schemeClr val="bg1"/>
              </a:solidFill>
              <a:latin typeface="Univers" panose="020B0503020202020204" pitchFamily="34" charset="0"/>
            </a:endParaRPr>
          </a:p>
        </p:txBody>
      </p:sp>
      <p:sp>
        <p:nvSpPr>
          <p:cNvPr id="2" name="TextBox 1">
            <a:extLst>
              <a:ext uri="{FF2B5EF4-FFF2-40B4-BE49-F238E27FC236}">
                <a16:creationId xmlns:a16="http://schemas.microsoft.com/office/drawing/2014/main" id="{ABA5948B-7725-521C-AB40-662FFCD2E45E}"/>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3"/>
              </a:rPr>
              <a:t>UK Prescribing Information</a:t>
            </a:r>
            <a:endParaRPr lang="en-GB" sz="1000" b="1">
              <a:latin typeface="Univers" panose="020B0503020202020204" pitchFamily="34" charset="0"/>
            </a:endParaRPr>
          </a:p>
        </p:txBody>
      </p:sp>
      <p:sp>
        <p:nvSpPr>
          <p:cNvPr id="9" name="Content Placeholder 8">
            <a:extLst>
              <a:ext uri="{FF2B5EF4-FFF2-40B4-BE49-F238E27FC236}">
                <a16:creationId xmlns:a16="http://schemas.microsoft.com/office/drawing/2014/main" id="{31337B88-401D-34B3-B17B-F866F8B7AB12}"/>
              </a:ext>
            </a:extLst>
          </p:cNvPr>
          <p:cNvSpPr>
            <a:spLocks noGrp="1"/>
          </p:cNvSpPr>
          <p:nvPr>
            <p:ph idx="1"/>
          </p:nvPr>
        </p:nvSpPr>
        <p:spPr>
          <a:xfrm>
            <a:off x="837412" y="1825625"/>
            <a:ext cx="10515600" cy="4351338"/>
          </a:xfrm>
        </p:spPr>
        <p:txBody>
          <a:bodyPr/>
          <a:lstStyle/>
          <a:p>
            <a:r>
              <a:rPr lang="en-GB" sz="2000">
                <a:latin typeface="Univers" panose="020B0503020202020204" pitchFamily="34" charset="0"/>
              </a:rPr>
              <a:t>To access the navigation page, click the ‘Home’ icon</a:t>
            </a:r>
          </a:p>
          <a:p>
            <a:endParaRPr lang="en-GB" sz="2000">
              <a:latin typeface="Univers" panose="020B0503020202020204" pitchFamily="34" charset="0"/>
            </a:endParaRPr>
          </a:p>
          <a:p>
            <a:r>
              <a:rPr lang="en-GB" sz="2000">
                <a:latin typeface="Univers" panose="020B0503020202020204" pitchFamily="34" charset="0"/>
              </a:rPr>
              <a:t>In the Appendix, click the ‘Return’ icon to return to the last viewed slide </a:t>
            </a:r>
          </a:p>
          <a:p>
            <a:pPr marL="0" indent="0">
              <a:buFont typeface="Arial" panose="020B0604020202020204" pitchFamily="34" charset="0"/>
              <a:buNone/>
            </a:pPr>
            <a:endParaRPr lang="en-GB" sz="2000">
              <a:latin typeface="Univers" panose="020B0503020202020204" pitchFamily="34" charset="0"/>
            </a:endParaRPr>
          </a:p>
          <a:p>
            <a:r>
              <a:rPr lang="en-GB" sz="2000">
                <a:latin typeface="Univers" panose="020B0503020202020204" pitchFamily="34" charset="0"/>
              </a:rPr>
              <a:t>The links in this slide deck may redirect you to third-party websites. </a:t>
            </a:r>
            <a:br>
              <a:rPr lang="en-GB" sz="2000">
                <a:latin typeface="Univers" panose="020B0503020202020204" pitchFamily="34" charset="0"/>
              </a:rPr>
            </a:br>
            <a:r>
              <a:rPr lang="en-GB" sz="2000">
                <a:latin typeface="Univers" panose="020B0503020202020204" pitchFamily="34" charset="0"/>
              </a:rPr>
              <a:t>Please note that:</a:t>
            </a:r>
          </a:p>
          <a:p>
            <a:pPr lvl="1"/>
            <a:r>
              <a:rPr lang="en-GB" sz="1800">
                <a:latin typeface="Univers" panose="020B0503020202020204" pitchFamily="34" charset="0"/>
              </a:rPr>
              <a:t>MSD does not review or control the content of any third-party website</a:t>
            </a:r>
          </a:p>
          <a:p>
            <a:pPr lvl="1"/>
            <a:r>
              <a:rPr lang="en-GB" sz="1800">
                <a:latin typeface="Univers" panose="020B0503020202020204" pitchFamily="34" charset="0"/>
              </a:rPr>
              <a:t>MSD does not endorse and is not responsible for the accuracy, content, practices or standards of any third-party sources</a:t>
            </a:r>
            <a:endParaRPr lang="en-GB"/>
          </a:p>
        </p:txBody>
      </p:sp>
      <p:grpSp>
        <p:nvGrpSpPr>
          <p:cNvPr id="11" name="Group 10">
            <a:extLst>
              <a:ext uri="{FF2B5EF4-FFF2-40B4-BE49-F238E27FC236}">
                <a16:creationId xmlns:a16="http://schemas.microsoft.com/office/drawing/2014/main" id="{C7F9CAEC-32DA-B826-92DB-4752B3EC7951}"/>
              </a:ext>
            </a:extLst>
          </p:cNvPr>
          <p:cNvGrpSpPr/>
          <p:nvPr/>
        </p:nvGrpSpPr>
        <p:grpSpPr>
          <a:xfrm>
            <a:off x="8381649" y="1626347"/>
            <a:ext cx="656605" cy="656603"/>
            <a:chOff x="8680178" y="917741"/>
            <a:chExt cx="352645" cy="350678"/>
          </a:xfrm>
        </p:grpSpPr>
        <p:sp>
          <p:nvSpPr>
            <p:cNvPr id="12" name="Oval 11">
              <a:extLst>
                <a:ext uri="{FF2B5EF4-FFF2-40B4-BE49-F238E27FC236}">
                  <a16:creationId xmlns:a16="http://schemas.microsoft.com/office/drawing/2014/main" id="{DD3B760C-0D9D-0467-CB31-4E4C062AFC6D}"/>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3" name="Graphic 12" descr="Home">
              <a:hlinkClick r:id="rId4" action="ppaction://hlinksldjump"/>
              <a:extLst>
                <a:ext uri="{FF2B5EF4-FFF2-40B4-BE49-F238E27FC236}">
                  <a16:creationId xmlns:a16="http://schemas.microsoft.com/office/drawing/2014/main" id="{95072878-771C-40B1-FC93-790190937E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21147" y="943594"/>
              <a:ext cx="270664" cy="270664"/>
            </a:xfrm>
            <a:prstGeom prst="rect">
              <a:avLst/>
            </a:prstGeom>
          </p:spPr>
        </p:pic>
      </p:grpSp>
      <p:grpSp>
        <p:nvGrpSpPr>
          <p:cNvPr id="15" name="Group 14">
            <a:extLst>
              <a:ext uri="{FF2B5EF4-FFF2-40B4-BE49-F238E27FC236}">
                <a16:creationId xmlns:a16="http://schemas.microsoft.com/office/drawing/2014/main" id="{CDAD9FAB-17C2-4704-7E45-A8D4F91A03FF}"/>
              </a:ext>
            </a:extLst>
          </p:cNvPr>
          <p:cNvGrpSpPr/>
          <p:nvPr/>
        </p:nvGrpSpPr>
        <p:grpSpPr>
          <a:xfrm>
            <a:off x="9879400" y="2418728"/>
            <a:ext cx="656603" cy="656603"/>
            <a:chOff x="8243370" y="3116905"/>
            <a:chExt cx="432000" cy="432000"/>
          </a:xfrm>
        </p:grpSpPr>
        <p:sp>
          <p:nvSpPr>
            <p:cNvPr id="16" name="Oval 15">
              <a:extLst>
                <a:ext uri="{FF2B5EF4-FFF2-40B4-BE49-F238E27FC236}">
                  <a16:creationId xmlns:a16="http://schemas.microsoft.com/office/drawing/2014/main" id="{BB37693A-B12B-8856-8F11-D7F85097F44A}"/>
                </a:ext>
              </a:extLst>
            </p:cNvPr>
            <p:cNvSpPr/>
            <p:nvPr/>
          </p:nvSpPr>
          <p:spPr>
            <a:xfrm flipH="1">
              <a:off x="8243370" y="3116905"/>
              <a:ext cx="432000" cy="432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7" name="Graphic 16" descr="Refresh RTL">
              <a:extLst>
                <a:ext uri="{FF2B5EF4-FFF2-40B4-BE49-F238E27FC236}">
                  <a16:creationId xmlns:a16="http://schemas.microsoft.com/office/drawing/2014/main" id="{11A026FE-A3E0-34D9-0958-42F606DF36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35757" y="3201314"/>
              <a:ext cx="288000" cy="288000"/>
            </a:xfrm>
            <a:prstGeom prst="rect">
              <a:avLst/>
            </a:prstGeom>
          </p:spPr>
        </p:pic>
      </p:grpSp>
    </p:spTree>
    <p:extLst>
      <p:ext uri="{BB962C8B-B14F-4D97-AF65-F5344CB8AC3E}">
        <p14:creationId xmlns:p14="http://schemas.microsoft.com/office/powerpoint/2010/main" val="2173746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51D81F-2CE2-43A8-980C-56F89A8BE5F2}"/>
              </a:ext>
            </a:extLst>
          </p:cNvPr>
          <p:cNvGrpSpPr/>
          <p:nvPr/>
        </p:nvGrpSpPr>
        <p:grpSpPr>
          <a:xfrm>
            <a:off x="11314871" y="6087887"/>
            <a:ext cx="656605" cy="656603"/>
            <a:chOff x="8680178" y="917741"/>
            <a:chExt cx="352645" cy="350678"/>
          </a:xfrm>
        </p:grpSpPr>
        <p:sp>
          <p:nvSpPr>
            <p:cNvPr id="9" name="Oval 8">
              <a:extLst>
                <a:ext uri="{FF2B5EF4-FFF2-40B4-BE49-F238E27FC236}">
                  <a16:creationId xmlns:a16="http://schemas.microsoft.com/office/drawing/2014/main" id="{D87CBB5E-3B87-4F39-A7B9-959C5C7E87D9}"/>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0" name="Graphic 9" descr="Home">
              <a:hlinkClick r:id="rId3" action="ppaction://hlinksldjump"/>
              <a:extLst>
                <a:ext uri="{FF2B5EF4-FFF2-40B4-BE49-F238E27FC236}">
                  <a16:creationId xmlns:a16="http://schemas.microsoft.com/office/drawing/2014/main" id="{8F0B422D-FE7B-4B44-BD89-F3D29CAA1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1" name="Title 5">
            <a:extLst>
              <a:ext uri="{FF2B5EF4-FFF2-40B4-BE49-F238E27FC236}">
                <a16:creationId xmlns:a16="http://schemas.microsoft.com/office/drawing/2014/main" id="{A36042D6-19DA-4F72-A297-CBDA912B96DC}"/>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EFS by pCR</a:t>
            </a:r>
            <a:endParaRPr lang="en-GB" sz="2800" baseline="30000">
              <a:solidFill>
                <a:schemeClr val="bg1"/>
              </a:solidFill>
              <a:latin typeface="Univers" panose="020B0503020202020204" pitchFamily="34" charset="0"/>
            </a:endParaRPr>
          </a:p>
        </p:txBody>
      </p:sp>
      <p:sp>
        <p:nvSpPr>
          <p:cNvPr id="12" name="Text Placeholder 7">
            <a:extLst>
              <a:ext uri="{FF2B5EF4-FFF2-40B4-BE49-F238E27FC236}">
                <a16:creationId xmlns:a16="http://schemas.microsoft.com/office/drawing/2014/main" id="{9231E740-CD93-4CC3-A1FA-33E93E4BB9DF}"/>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2021 and 23 March 2023.</a:t>
            </a:r>
            <a:br>
              <a:rPr lang="en-GB" sz="800" b="1">
                <a:latin typeface="Univers" panose="020B0503020202020204" pitchFamily="34" charset="0"/>
              </a:rPr>
            </a:br>
            <a:r>
              <a:rPr lang="en-GB" sz="800">
                <a:latin typeface="Univers" panose="020B0503020202020204" pitchFamily="34" charset="0"/>
              </a:rPr>
              <a:t>CI, confidence interval; EFS, event-free survival; HR, hazard ratio; pCR, pathologic complete response.</a:t>
            </a:r>
          </a:p>
          <a:p>
            <a:pPr marL="0" indent="0">
              <a:spcBef>
                <a:spcPts val="0"/>
              </a:spcBef>
              <a:buNone/>
            </a:pPr>
            <a:r>
              <a:rPr lang="en-GB" sz="800">
                <a:latin typeface="Univers" panose="020B0503020202020204" pitchFamily="34" charset="0"/>
              </a:rPr>
              <a:t>Schmid P et al. Presented at the European Society of Medical Oncology Congress 2023, 20–24 September, Madrid, Spain.</a:t>
            </a:r>
          </a:p>
        </p:txBody>
      </p:sp>
      <p:grpSp>
        <p:nvGrpSpPr>
          <p:cNvPr id="15" name="Group 14">
            <a:extLst>
              <a:ext uri="{FF2B5EF4-FFF2-40B4-BE49-F238E27FC236}">
                <a16:creationId xmlns:a16="http://schemas.microsoft.com/office/drawing/2014/main" id="{BE1B12E9-4F90-8A80-698A-982BB3557013}"/>
              </a:ext>
            </a:extLst>
          </p:cNvPr>
          <p:cNvGrpSpPr/>
          <p:nvPr/>
        </p:nvGrpSpPr>
        <p:grpSpPr>
          <a:xfrm>
            <a:off x="0" y="2484582"/>
            <a:ext cx="11353012" cy="3621819"/>
            <a:chOff x="0" y="2484582"/>
            <a:chExt cx="11353012" cy="3621819"/>
          </a:xfrm>
        </p:grpSpPr>
        <p:sp>
          <p:nvSpPr>
            <p:cNvPr id="14" name="Rectangle 13">
              <a:extLst>
                <a:ext uri="{FF2B5EF4-FFF2-40B4-BE49-F238E27FC236}">
                  <a16:creationId xmlns:a16="http://schemas.microsoft.com/office/drawing/2014/main" id="{8AC43E75-ECB7-31A8-C4FC-9569FF7DF8B6}"/>
                </a:ext>
              </a:extLst>
            </p:cNvPr>
            <p:cNvSpPr/>
            <p:nvPr/>
          </p:nvSpPr>
          <p:spPr>
            <a:xfrm>
              <a:off x="9554497" y="5073805"/>
              <a:ext cx="959290" cy="122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5B0C419-BB60-ACE4-6A47-7FD2B7130F6A}"/>
                </a:ext>
              </a:extLst>
            </p:cNvPr>
            <p:cNvSpPr/>
            <p:nvPr/>
          </p:nvSpPr>
          <p:spPr>
            <a:xfrm>
              <a:off x="5915015" y="4962058"/>
              <a:ext cx="959290" cy="122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ED2ECA7-3E54-7401-CCD0-336E9B97E43F}"/>
                </a:ext>
              </a:extLst>
            </p:cNvPr>
            <p:cNvSpPr/>
            <p:nvPr/>
          </p:nvSpPr>
          <p:spPr>
            <a:xfrm>
              <a:off x="1595438" y="2484582"/>
              <a:ext cx="233362" cy="1261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DFF85EB-87D7-6242-D306-A4DBE54999E6}"/>
                </a:ext>
              </a:extLst>
            </p:cNvPr>
            <p:cNvSpPr/>
            <p:nvPr/>
          </p:nvSpPr>
          <p:spPr>
            <a:xfrm>
              <a:off x="0" y="4958849"/>
              <a:ext cx="766763" cy="122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47B1063-7B89-312D-ED64-4C0FE3989CD0}"/>
                </a:ext>
              </a:extLst>
            </p:cNvPr>
            <p:cNvSpPr/>
            <p:nvPr/>
          </p:nvSpPr>
          <p:spPr>
            <a:xfrm>
              <a:off x="9512523" y="5071433"/>
              <a:ext cx="959290" cy="154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88C3A470-2D3D-8021-7466-A3E36980AF20}"/>
                </a:ext>
              </a:extLst>
            </p:cNvPr>
            <p:cNvSpPr/>
            <p:nvPr/>
          </p:nvSpPr>
          <p:spPr>
            <a:xfrm>
              <a:off x="3481279" y="5106063"/>
              <a:ext cx="959290" cy="154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494EC83-7391-C264-1407-060A8097822B}"/>
                </a:ext>
              </a:extLst>
            </p:cNvPr>
            <p:cNvSpPr/>
            <p:nvPr/>
          </p:nvSpPr>
          <p:spPr>
            <a:xfrm>
              <a:off x="11036300" y="5890957"/>
              <a:ext cx="316712"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FC1B3EAC-FC79-4FF0-65A9-26C194587805}"/>
              </a:ext>
            </a:extLst>
          </p:cNvPr>
          <p:cNvSpPr txBox="1"/>
          <p:nvPr/>
        </p:nvSpPr>
        <p:spPr>
          <a:xfrm>
            <a:off x="7349277" y="5961864"/>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Presented at ESMO 2023.</a:t>
            </a:r>
          </a:p>
        </p:txBody>
      </p:sp>
      <p:sp>
        <p:nvSpPr>
          <p:cNvPr id="13" name="TextBox 12">
            <a:extLst>
              <a:ext uri="{FF2B5EF4-FFF2-40B4-BE49-F238E27FC236}">
                <a16:creationId xmlns:a16="http://schemas.microsoft.com/office/drawing/2014/main" id="{18BC50C0-018D-A698-580C-C084A4EF1FD3}"/>
              </a:ext>
            </a:extLst>
          </p:cNvPr>
          <p:cNvSpPr txBox="1"/>
          <p:nvPr/>
        </p:nvSpPr>
        <p:spPr>
          <a:xfrm>
            <a:off x="2283199" y="6182899"/>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sp>
        <p:nvSpPr>
          <p:cNvPr id="28" name="Rectangle 27">
            <a:extLst>
              <a:ext uri="{FF2B5EF4-FFF2-40B4-BE49-F238E27FC236}">
                <a16:creationId xmlns:a16="http://schemas.microsoft.com/office/drawing/2014/main" id="{86BBEFA9-4EBF-6D7B-C71E-88DB4F4C7E45}"/>
              </a:ext>
            </a:extLst>
          </p:cNvPr>
          <p:cNvSpPr/>
          <p:nvPr/>
        </p:nvSpPr>
        <p:spPr>
          <a:xfrm>
            <a:off x="4935382" y="5106063"/>
            <a:ext cx="2442769" cy="554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C6A981A-D59B-3D8C-5730-160F07F1BF3C}"/>
              </a:ext>
            </a:extLst>
          </p:cNvPr>
          <p:cNvSpPr txBox="1"/>
          <p:nvPr/>
        </p:nvSpPr>
        <p:spPr>
          <a:xfrm>
            <a:off x="2321470" y="1341325"/>
            <a:ext cx="1633781" cy="276999"/>
          </a:xfrm>
          <a:prstGeom prst="rect">
            <a:avLst/>
          </a:prstGeom>
          <a:noFill/>
        </p:spPr>
        <p:txBody>
          <a:bodyPr wrap="none" rtlCol="0">
            <a:spAutoFit/>
          </a:bodyPr>
          <a:lstStyle/>
          <a:p>
            <a:r>
              <a:rPr lang="en-GB" sz="1200" b="1">
                <a:solidFill>
                  <a:schemeClr val="tx1">
                    <a:lumMod val="75000"/>
                    <a:lumOff val="25000"/>
                  </a:schemeClr>
                </a:solidFill>
                <a:latin typeface="Univers" panose="020B0503020202020204" pitchFamily="34" charset="0"/>
              </a:rPr>
              <a:t>36-month follow up</a:t>
            </a:r>
          </a:p>
        </p:txBody>
      </p:sp>
      <p:sp>
        <p:nvSpPr>
          <p:cNvPr id="21" name="TextBox 20">
            <a:extLst>
              <a:ext uri="{FF2B5EF4-FFF2-40B4-BE49-F238E27FC236}">
                <a16:creationId xmlns:a16="http://schemas.microsoft.com/office/drawing/2014/main" id="{5AC7DED8-DE92-7B6E-F5CC-94EF5A2FC099}"/>
              </a:ext>
            </a:extLst>
          </p:cNvPr>
          <p:cNvSpPr txBox="1"/>
          <p:nvPr/>
        </p:nvSpPr>
        <p:spPr>
          <a:xfrm>
            <a:off x="8459680" y="1341325"/>
            <a:ext cx="1633781" cy="276999"/>
          </a:xfrm>
          <a:prstGeom prst="rect">
            <a:avLst/>
          </a:prstGeom>
          <a:noFill/>
        </p:spPr>
        <p:txBody>
          <a:bodyPr wrap="none" rtlCol="0">
            <a:spAutoFit/>
          </a:bodyPr>
          <a:lstStyle/>
          <a:p>
            <a:pPr algn="ctr"/>
            <a:r>
              <a:rPr lang="en-GB" sz="1200" b="1">
                <a:solidFill>
                  <a:schemeClr val="tx1">
                    <a:lumMod val="75000"/>
                    <a:lumOff val="25000"/>
                  </a:schemeClr>
                </a:solidFill>
                <a:latin typeface="Univers" panose="020B0503020202020204" pitchFamily="34" charset="0"/>
              </a:rPr>
              <a:t>60-month follow up</a:t>
            </a:r>
          </a:p>
        </p:txBody>
      </p:sp>
      <p:pic>
        <p:nvPicPr>
          <p:cNvPr id="33" name="Picture 32" descr="A screenshot of a computer screen&#10;&#10;Description automatically generated">
            <a:extLst>
              <a:ext uri="{FF2B5EF4-FFF2-40B4-BE49-F238E27FC236}">
                <a16:creationId xmlns:a16="http://schemas.microsoft.com/office/drawing/2014/main" id="{542D70AC-37A6-E10F-F913-2F8A7DCDF7E0}"/>
              </a:ext>
            </a:extLst>
          </p:cNvPr>
          <p:cNvPicPr>
            <a:picLocks noChangeAspect="1"/>
          </p:cNvPicPr>
          <p:nvPr/>
        </p:nvPicPr>
        <p:blipFill rotWithShape="1">
          <a:blip r:embed="rId6">
            <a:extLst>
              <a:ext uri="{28A0092B-C50C-407E-A947-70E740481C1C}">
                <a14:useLocalDpi xmlns:a14="http://schemas.microsoft.com/office/drawing/2010/main" val="0"/>
              </a:ext>
            </a:extLst>
          </a:blip>
          <a:srcRect l="9255" t="25825" r="50654" b="22383"/>
          <a:stretch/>
        </p:blipFill>
        <p:spPr>
          <a:xfrm>
            <a:off x="-13560" y="1430867"/>
            <a:ext cx="6303841" cy="4596423"/>
          </a:xfrm>
          <a:prstGeom prst="rect">
            <a:avLst/>
          </a:prstGeom>
        </p:spPr>
      </p:pic>
      <p:pic>
        <p:nvPicPr>
          <p:cNvPr id="34" name="Picture 33" descr="A screenshot of a computer screen&#10;&#10;Description automatically generated">
            <a:extLst>
              <a:ext uri="{FF2B5EF4-FFF2-40B4-BE49-F238E27FC236}">
                <a16:creationId xmlns:a16="http://schemas.microsoft.com/office/drawing/2014/main" id="{323F1185-2789-9BB8-8937-C26318BFE7CB}"/>
              </a:ext>
            </a:extLst>
          </p:cNvPr>
          <p:cNvPicPr>
            <a:picLocks noChangeAspect="1"/>
          </p:cNvPicPr>
          <p:nvPr/>
        </p:nvPicPr>
        <p:blipFill rotWithShape="1">
          <a:blip r:embed="rId6">
            <a:extLst>
              <a:ext uri="{28A0092B-C50C-407E-A947-70E740481C1C}">
                <a14:useLocalDpi xmlns:a14="http://schemas.microsoft.com/office/drawing/2010/main" val="0"/>
              </a:ext>
            </a:extLst>
          </a:blip>
          <a:srcRect l="49682" t="25825" r="16292" b="22383"/>
          <a:stretch/>
        </p:blipFill>
        <p:spPr>
          <a:xfrm>
            <a:off x="6596100" y="1429007"/>
            <a:ext cx="5360941" cy="4605877"/>
          </a:xfrm>
          <a:prstGeom prst="rect">
            <a:avLst/>
          </a:prstGeom>
        </p:spPr>
      </p:pic>
      <p:sp>
        <p:nvSpPr>
          <p:cNvPr id="2" name="TextBox 1">
            <a:extLst>
              <a:ext uri="{FF2B5EF4-FFF2-40B4-BE49-F238E27FC236}">
                <a16:creationId xmlns:a16="http://schemas.microsoft.com/office/drawing/2014/main" id="{9AA8D9C3-5EDD-5A47-0496-5F08DA7F555F}"/>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2219638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51D81F-2CE2-43A8-980C-56F89A8BE5F2}"/>
              </a:ext>
            </a:extLst>
          </p:cNvPr>
          <p:cNvGrpSpPr/>
          <p:nvPr/>
        </p:nvGrpSpPr>
        <p:grpSpPr>
          <a:xfrm>
            <a:off x="11314871" y="6087887"/>
            <a:ext cx="656605" cy="656603"/>
            <a:chOff x="8680178" y="917741"/>
            <a:chExt cx="352645" cy="350678"/>
          </a:xfrm>
        </p:grpSpPr>
        <p:sp>
          <p:nvSpPr>
            <p:cNvPr id="9" name="Oval 8">
              <a:extLst>
                <a:ext uri="{FF2B5EF4-FFF2-40B4-BE49-F238E27FC236}">
                  <a16:creationId xmlns:a16="http://schemas.microsoft.com/office/drawing/2014/main" id="{D87CBB5E-3B87-4F39-A7B9-959C5C7E87D9}"/>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0" name="Graphic 9" descr="Home">
              <a:hlinkClick r:id="rId3" action="ppaction://hlinksldjump"/>
              <a:extLst>
                <a:ext uri="{FF2B5EF4-FFF2-40B4-BE49-F238E27FC236}">
                  <a16:creationId xmlns:a16="http://schemas.microsoft.com/office/drawing/2014/main" id="{8F0B422D-FE7B-4B44-BD89-F3D29CAA1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1" name="Title 5">
            <a:extLst>
              <a:ext uri="{FF2B5EF4-FFF2-40B4-BE49-F238E27FC236}">
                <a16:creationId xmlns:a16="http://schemas.microsoft.com/office/drawing/2014/main" id="{A36042D6-19DA-4F72-A297-CBDA912B96DC}"/>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EFS by disease stage at</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60-month follow up</a:t>
            </a:r>
            <a:endParaRPr lang="en-GB" sz="2800" baseline="30000">
              <a:solidFill>
                <a:schemeClr val="bg1"/>
              </a:solidFill>
              <a:latin typeface="Univers" panose="020B0503020202020204" pitchFamily="34" charset="0"/>
            </a:endParaRPr>
          </a:p>
        </p:txBody>
      </p:sp>
      <p:sp>
        <p:nvSpPr>
          <p:cNvPr id="12" name="Text Placeholder 7">
            <a:extLst>
              <a:ext uri="{FF2B5EF4-FFF2-40B4-BE49-F238E27FC236}">
                <a16:creationId xmlns:a16="http://schemas.microsoft.com/office/drawing/2014/main" id="{9231E740-CD93-4CC3-A1FA-33E93E4BB9DF}"/>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2023.</a:t>
            </a:r>
            <a:br>
              <a:rPr lang="en-GB" sz="800" b="1">
                <a:latin typeface="Univers" panose="020B0503020202020204" pitchFamily="34" charset="0"/>
              </a:rPr>
            </a:br>
            <a:r>
              <a:rPr lang="en-GB" sz="800">
                <a:latin typeface="Univers" panose="020B0503020202020204" pitchFamily="34" charset="0"/>
              </a:rPr>
              <a:t>CI, confidence interval; EFS, event-free survival; HR, hazard ratio.</a:t>
            </a:r>
          </a:p>
          <a:p>
            <a:pPr marL="0" indent="0">
              <a:spcBef>
                <a:spcPts val="0"/>
              </a:spcBef>
              <a:buNone/>
            </a:pPr>
            <a:r>
              <a:rPr lang="en-GB" sz="800">
                <a:latin typeface="Univers" panose="020B0503020202020204" pitchFamily="34" charset="0"/>
              </a:rPr>
              <a:t>Schmid P et al. Presented at the San Antonio Breast Cancer Symposium Congress 2023, 5–9 December, San Antonio, USA.</a:t>
            </a:r>
          </a:p>
        </p:txBody>
      </p:sp>
      <p:sp>
        <p:nvSpPr>
          <p:cNvPr id="15" name="Rectangle 14">
            <a:extLst>
              <a:ext uri="{FF2B5EF4-FFF2-40B4-BE49-F238E27FC236}">
                <a16:creationId xmlns:a16="http://schemas.microsoft.com/office/drawing/2014/main" id="{1749EA24-93A5-4218-2AC7-EB164663E2FB}"/>
              </a:ext>
            </a:extLst>
          </p:cNvPr>
          <p:cNvSpPr/>
          <p:nvPr/>
        </p:nvSpPr>
        <p:spPr>
          <a:xfrm>
            <a:off x="849745" y="2253673"/>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BB384FC-A795-46E0-E074-4978A39808F9}"/>
              </a:ext>
            </a:extLst>
          </p:cNvPr>
          <p:cNvSpPr/>
          <p:nvPr/>
        </p:nvSpPr>
        <p:spPr>
          <a:xfrm>
            <a:off x="280702" y="2199400"/>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BEEEE7A-2FEE-EEAB-D1C8-3F0E74C10E75}"/>
              </a:ext>
            </a:extLst>
          </p:cNvPr>
          <p:cNvSpPr/>
          <p:nvPr/>
        </p:nvSpPr>
        <p:spPr>
          <a:xfrm>
            <a:off x="849745" y="2199400"/>
            <a:ext cx="443346"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268E124-9F02-626B-7543-FF0C545B4377}"/>
              </a:ext>
            </a:extLst>
          </p:cNvPr>
          <p:cNvSpPr/>
          <p:nvPr/>
        </p:nvSpPr>
        <p:spPr>
          <a:xfrm>
            <a:off x="1042988" y="2253673"/>
            <a:ext cx="250103"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EB58D4-44CC-D713-B89B-2C0220FB01E6}"/>
              </a:ext>
            </a:extLst>
          </p:cNvPr>
          <p:cNvSpPr/>
          <p:nvPr/>
        </p:nvSpPr>
        <p:spPr>
          <a:xfrm>
            <a:off x="982663" y="2374900"/>
            <a:ext cx="310428"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screenshot of a computer screen&#10;&#10;Description automatically generated">
            <a:extLst>
              <a:ext uri="{FF2B5EF4-FFF2-40B4-BE49-F238E27FC236}">
                <a16:creationId xmlns:a16="http://schemas.microsoft.com/office/drawing/2014/main" id="{5FD83E38-A407-DF77-88F8-ABA565A7D06C}"/>
              </a:ext>
            </a:extLst>
          </p:cNvPr>
          <p:cNvPicPr>
            <a:picLocks noChangeAspect="1"/>
          </p:cNvPicPr>
          <p:nvPr/>
        </p:nvPicPr>
        <p:blipFill rotWithShape="1">
          <a:blip r:embed="rId6">
            <a:extLst>
              <a:ext uri="{28A0092B-C50C-407E-A947-70E740481C1C}">
                <a14:useLocalDpi xmlns:a14="http://schemas.microsoft.com/office/drawing/2010/main" val="0"/>
              </a:ext>
            </a:extLst>
          </a:blip>
          <a:srcRect t="20601" b="10125"/>
          <a:stretch/>
        </p:blipFill>
        <p:spPr>
          <a:xfrm>
            <a:off x="21006" y="1268413"/>
            <a:ext cx="12149988" cy="4750824"/>
          </a:xfrm>
          <a:prstGeom prst="rect">
            <a:avLst/>
          </a:prstGeom>
        </p:spPr>
      </p:pic>
      <p:sp>
        <p:nvSpPr>
          <p:cNvPr id="2" name="TextBox 1">
            <a:extLst>
              <a:ext uri="{FF2B5EF4-FFF2-40B4-BE49-F238E27FC236}">
                <a16:creationId xmlns:a16="http://schemas.microsoft.com/office/drawing/2014/main" id="{A4BDEE69-42A1-559C-B93D-61B4382B62A1}"/>
              </a:ext>
            </a:extLst>
          </p:cNvPr>
          <p:cNvSpPr txBox="1"/>
          <p:nvPr/>
        </p:nvSpPr>
        <p:spPr>
          <a:xfrm>
            <a:off x="7349276" y="5961864"/>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SABCS 2023.</a:t>
            </a:r>
          </a:p>
        </p:txBody>
      </p:sp>
      <p:sp>
        <p:nvSpPr>
          <p:cNvPr id="3" name="TextBox 2">
            <a:extLst>
              <a:ext uri="{FF2B5EF4-FFF2-40B4-BE49-F238E27FC236}">
                <a16:creationId xmlns:a16="http://schemas.microsoft.com/office/drawing/2014/main" id="{BCDE70C5-C2F4-F607-0A72-3B8E7365738E}"/>
              </a:ext>
            </a:extLst>
          </p:cNvPr>
          <p:cNvSpPr txBox="1"/>
          <p:nvPr/>
        </p:nvSpPr>
        <p:spPr>
          <a:xfrm>
            <a:off x="2283199" y="6182899"/>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sp>
        <p:nvSpPr>
          <p:cNvPr id="4" name="TextBox 3">
            <a:extLst>
              <a:ext uri="{FF2B5EF4-FFF2-40B4-BE49-F238E27FC236}">
                <a16:creationId xmlns:a16="http://schemas.microsoft.com/office/drawing/2014/main" id="{42E909E3-DA72-5D8F-C9E4-DAF326286BF1}"/>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4140836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51D81F-2CE2-43A8-980C-56F89A8BE5F2}"/>
              </a:ext>
            </a:extLst>
          </p:cNvPr>
          <p:cNvGrpSpPr/>
          <p:nvPr/>
        </p:nvGrpSpPr>
        <p:grpSpPr>
          <a:xfrm>
            <a:off x="11314871" y="6087887"/>
            <a:ext cx="656605" cy="656603"/>
            <a:chOff x="8680178" y="917741"/>
            <a:chExt cx="352645" cy="350678"/>
          </a:xfrm>
        </p:grpSpPr>
        <p:sp>
          <p:nvSpPr>
            <p:cNvPr id="9" name="Oval 8">
              <a:extLst>
                <a:ext uri="{FF2B5EF4-FFF2-40B4-BE49-F238E27FC236}">
                  <a16:creationId xmlns:a16="http://schemas.microsoft.com/office/drawing/2014/main" id="{D87CBB5E-3B87-4F39-A7B9-959C5C7E87D9}"/>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0" name="Graphic 9" descr="Home">
              <a:hlinkClick r:id="rId3" action="ppaction://hlinksldjump"/>
              <a:extLst>
                <a:ext uri="{FF2B5EF4-FFF2-40B4-BE49-F238E27FC236}">
                  <a16:creationId xmlns:a16="http://schemas.microsoft.com/office/drawing/2014/main" id="{8F0B422D-FE7B-4B44-BD89-F3D29CAA1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1" name="Title 5">
            <a:extLst>
              <a:ext uri="{FF2B5EF4-FFF2-40B4-BE49-F238E27FC236}">
                <a16:creationId xmlns:a16="http://schemas.microsoft.com/office/drawing/2014/main" id="{A36042D6-19DA-4F72-A297-CBDA912B96DC}"/>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EFS by nodal status at</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60-month follow up</a:t>
            </a:r>
            <a:endParaRPr lang="en-GB" sz="2800" baseline="30000">
              <a:solidFill>
                <a:schemeClr val="bg1"/>
              </a:solidFill>
              <a:latin typeface="Univers" panose="020B0503020202020204" pitchFamily="34" charset="0"/>
            </a:endParaRPr>
          </a:p>
        </p:txBody>
      </p:sp>
      <p:sp>
        <p:nvSpPr>
          <p:cNvPr id="12" name="Text Placeholder 7">
            <a:extLst>
              <a:ext uri="{FF2B5EF4-FFF2-40B4-BE49-F238E27FC236}">
                <a16:creationId xmlns:a16="http://schemas.microsoft.com/office/drawing/2014/main" id="{9231E740-CD93-4CC3-A1FA-33E93E4BB9DF}"/>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2023.</a:t>
            </a:r>
            <a:br>
              <a:rPr lang="en-GB" sz="800" b="1">
                <a:latin typeface="Univers" panose="020B0503020202020204" pitchFamily="34" charset="0"/>
              </a:rPr>
            </a:br>
            <a:r>
              <a:rPr lang="en-GB" sz="800">
                <a:latin typeface="Univers" panose="020B0503020202020204" pitchFamily="34" charset="0"/>
              </a:rPr>
              <a:t>CI, confidence interval; EFS, event-free survival; HR, hazard ratio.</a:t>
            </a:r>
          </a:p>
          <a:p>
            <a:pPr marL="0" indent="0">
              <a:spcBef>
                <a:spcPts val="0"/>
              </a:spcBef>
              <a:buNone/>
            </a:pPr>
            <a:r>
              <a:rPr lang="en-GB" sz="800">
                <a:latin typeface="Univers" panose="020B0503020202020204" pitchFamily="34" charset="0"/>
              </a:rPr>
              <a:t>Schmid P et al. Presented at the San Antonio Breast Cancer Symposium Congress 2023, 5–9 December, San Antonio, USA.</a:t>
            </a:r>
          </a:p>
        </p:txBody>
      </p:sp>
      <p:sp>
        <p:nvSpPr>
          <p:cNvPr id="15" name="Rectangle 14">
            <a:extLst>
              <a:ext uri="{FF2B5EF4-FFF2-40B4-BE49-F238E27FC236}">
                <a16:creationId xmlns:a16="http://schemas.microsoft.com/office/drawing/2014/main" id="{1749EA24-93A5-4218-2AC7-EB164663E2FB}"/>
              </a:ext>
            </a:extLst>
          </p:cNvPr>
          <p:cNvSpPr/>
          <p:nvPr/>
        </p:nvSpPr>
        <p:spPr>
          <a:xfrm>
            <a:off x="849745" y="2253673"/>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BB384FC-A795-46E0-E074-4978A39808F9}"/>
              </a:ext>
            </a:extLst>
          </p:cNvPr>
          <p:cNvSpPr/>
          <p:nvPr/>
        </p:nvSpPr>
        <p:spPr>
          <a:xfrm>
            <a:off x="280702" y="2199400"/>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BEEEE7A-2FEE-EEAB-D1C8-3F0E74C10E75}"/>
              </a:ext>
            </a:extLst>
          </p:cNvPr>
          <p:cNvSpPr/>
          <p:nvPr/>
        </p:nvSpPr>
        <p:spPr>
          <a:xfrm>
            <a:off x="849745" y="2199400"/>
            <a:ext cx="443346"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268E124-9F02-626B-7543-FF0C545B4377}"/>
              </a:ext>
            </a:extLst>
          </p:cNvPr>
          <p:cNvSpPr/>
          <p:nvPr/>
        </p:nvSpPr>
        <p:spPr>
          <a:xfrm>
            <a:off x="1042988" y="2253673"/>
            <a:ext cx="250103"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EB58D4-44CC-D713-B89B-2C0220FB01E6}"/>
              </a:ext>
            </a:extLst>
          </p:cNvPr>
          <p:cNvSpPr/>
          <p:nvPr/>
        </p:nvSpPr>
        <p:spPr>
          <a:xfrm>
            <a:off x="982663" y="2374900"/>
            <a:ext cx="310428"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screenshot of a computer screen&#10;&#10;Description automatically generated">
            <a:extLst>
              <a:ext uri="{FF2B5EF4-FFF2-40B4-BE49-F238E27FC236}">
                <a16:creationId xmlns:a16="http://schemas.microsoft.com/office/drawing/2014/main" id="{4A689735-998C-A888-186F-5A352F2AA846}"/>
              </a:ext>
            </a:extLst>
          </p:cNvPr>
          <p:cNvPicPr>
            <a:picLocks noChangeAspect="1"/>
          </p:cNvPicPr>
          <p:nvPr/>
        </p:nvPicPr>
        <p:blipFill rotWithShape="1">
          <a:blip r:embed="rId6">
            <a:extLst>
              <a:ext uri="{28A0092B-C50C-407E-A947-70E740481C1C}">
                <a14:useLocalDpi xmlns:a14="http://schemas.microsoft.com/office/drawing/2010/main" val="0"/>
              </a:ext>
            </a:extLst>
          </a:blip>
          <a:srcRect t="20772" b="10324"/>
          <a:stretch/>
        </p:blipFill>
        <p:spPr>
          <a:xfrm>
            <a:off x="14400" y="1280160"/>
            <a:ext cx="12149988" cy="4725471"/>
          </a:xfrm>
          <a:prstGeom prst="rect">
            <a:avLst/>
          </a:prstGeom>
        </p:spPr>
      </p:pic>
      <p:sp>
        <p:nvSpPr>
          <p:cNvPr id="20" name="TextBox 19">
            <a:extLst>
              <a:ext uri="{FF2B5EF4-FFF2-40B4-BE49-F238E27FC236}">
                <a16:creationId xmlns:a16="http://schemas.microsoft.com/office/drawing/2014/main" id="{563A105D-0F6D-3E95-C4A8-4D601FD9ACF2}"/>
              </a:ext>
            </a:extLst>
          </p:cNvPr>
          <p:cNvSpPr txBox="1"/>
          <p:nvPr/>
        </p:nvSpPr>
        <p:spPr>
          <a:xfrm>
            <a:off x="7349276" y="5961864"/>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SABCS 2023.</a:t>
            </a:r>
          </a:p>
        </p:txBody>
      </p:sp>
      <p:sp>
        <p:nvSpPr>
          <p:cNvPr id="2" name="TextBox 1">
            <a:extLst>
              <a:ext uri="{FF2B5EF4-FFF2-40B4-BE49-F238E27FC236}">
                <a16:creationId xmlns:a16="http://schemas.microsoft.com/office/drawing/2014/main" id="{CA1EABAF-6DEF-A45B-6F2E-933D4855B329}"/>
              </a:ext>
            </a:extLst>
          </p:cNvPr>
          <p:cNvSpPr txBox="1"/>
          <p:nvPr/>
        </p:nvSpPr>
        <p:spPr>
          <a:xfrm>
            <a:off x="2283199" y="6182899"/>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sp>
        <p:nvSpPr>
          <p:cNvPr id="3" name="TextBox 2">
            <a:extLst>
              <a:ext uri="{FF2B5EF4-FFF2-40B4-BE49-F238E27FC236}">
                <a16:creationId xmlns:a16="http://schemas.microsoft.com/office/drawing/2014/main" id="{43D60385-329B-54DE-759E-23453F9ED310}"/>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3189819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51D81F-2CE2-43A8-980C-56F89A8BE5F2}"/>
              </a:ext>
            </a:extLst>
          </p:cNvPr>
          <p:cNvGrpSpPr/>
          <p:nvPr/>
        </p:nvGrpSpPr>
        <p:grpSpPr>
          <a:xfrm>
            <a:off x="11314871" y="6087887"/>
            <a:ext cx="656605" cy="656603"/>
            <a:chOff x="8680178" y="917741"/>
            <a:chExt cx="352645" cy="350678"/>
          </a:xfrm>
        </p:grpSpPr>
        <p:sp>
          <p:nvSpPr>
            <p:cNvPr id="9" name="Oval 8">
              <a:extLst>
                <a:ext uri="{FF2B5EF4-FFF2-40B4-BE49-F238E27FC236}">
                  <a16:creationId xmlns:a16="http://schemas.microsoft.com/office/drawing/2014/main" id="{D87CBB5E-3B87-4F39-A7B9-959C5C7E87D9}"/>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0" name="Graphic 9" descr="Home">
              <a:hlinkClick r:id="rId3" action="ppaction://hlinksldjump"/>
              <a:extLst>
                <a:ext uri="{FF2B5EF4-FFF2-40B4-BE49-F238E27FC236}">
                  <a16:creationId xmlns:a16="http://schemas.microsoft.com/office/drawing/2014/main" id="{8F0B422D-FE7B-4B44-BD89-F3D29CAA1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1" name="Title 5">
            <a:extLst>
              <a:ext uri="{FF2B5EF4-FFF2-40B4-BE49-F238E27FC236}">
                <a16:creationId xmlns:a16="http://schemas.microsoft.com/office/drawing/2014/main" id="{A36042D6-19DA-4F72-A297-CBDA912B96DC}"/>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EFS by disease stage in patients with and without pCR at 60-month follow up</a:t>
            </a:r>
            <a:endParaRPr lang="en-GB" sz="2800" baseline="30000">
              <a:solidFill>
                <a:schemeClr val="bg1"/>
              </a:solidFill>
              <a:latin typeface="Univers" panose="020B0503020202020204" pitchFamily="34" charset="0"/>
            </a:endParaRPr>
          </a:p>
        </p:txBody>
      </p:sp>
      <p:sp>
        <p:nvSpPr>
          <p:cNvPr id="12" name="Text Placeholder 7">
            <a:extLst>
              <a:ext uri="{FF2B5EF4-FFF2-40B4-BE49-F238E27FC236}">
                <a16:creationId xmlns:a16="http://schemas.microsoft.com/office/drawing/2014/main" id="{9231E740-CD93-4CC3-A1FA-33E93E4BB9DF}"/>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2023.</a:t>
            </a:r>
            <a:br>
              <a:rPr lang="en-GB" sz="800" b="1">
                <a:latin typeface="Univers" panose="020B0503020202020204" pitchFamily="34" charset="0"/>
              </a:rPr>
            </a:br>
            <a:r>
              <a:rPr lang="en-GB" sz="800">
                <a:latin typeface="Univers" panose="020B0503020202020204" pitchFamily="34" charset="0"/>
              </a:rPr>
              <a:t>CI, confidence interval; EFS, event-free survival; HR, hazard ratio; pCR, pathologic complete response. </a:t>
            </a:r>
          </a:p>
          <a:p>
            <a:pPr marL="0" indent="0">
              <a:spcBef>
                <a:spcPts val="0"/>
              </a:spcBef>
              <a:buNone/>
            </a:pPr>
            <a:r>
              <a:rPr lang="en-GB" sz="800">
                <a:latin typeface="Univers" panose="020B0503020202020204" pitchFamily="34" charset="0"/>
              </a:rPr>
              <a:t>Schmid P et al. Presented at the San Antonio Breast Cancer Symposium Congress 2023, 5–9 December, San Antonio, USA.</a:t>
            </a:r>
          </a:p>
        </p:txBody>
      </p:sp>
      <p:sp>
        <p:nvSpPr>
          <p:cNvPr id="15" name="Rectangle 14">
            <a:extLst>
              <a:ext uri="{FF2B5EF4-FFF2-40B4-BE49-F238E27FC236}">
                <a16:creationId xmlns:a16="http://schemas.microsoft.com/office/drawing/2014/main" id="{1749EA24-93A5-4218-2AC7-EB164663E2FB}"/>
              </a:ext>
            </a:extLst>
          </p:cNvPr>
          <p:cNvSpPr/>
          <p:nvPr/>
        </p:nvSpPr>
        <p:spPr>
          <a:xfrm>
            <a:off x="849745" y="2253673"/>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BEEEE7A-2FEE-EEAB-D1C8-3F0E74C10E75}"/>
              </a:ext>
            </a:extLst>
          </p:cNvPr>
          <p:cNvSpPr/>
          <p:nvPr/>
        </p:nvSpPr>
        <p:spPr>
          <a:xfrm>
            <a:off x="849745" y="2199400"/>
            <a:ext cx="443346"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268E124-9F02-626B-7543-FF0C545B4377}"/>
              </a:ext>
            </a:extLst>
          </p:cNvPr>
          <p:cNvSpPr/>
          <p:nvPr/>
        </p:nvSpPr>
        <p:spPr>
          <a:xfrm>
            <a:off x="1042988" y="2253673"/>
            <a:ext cx="250103"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EB58D4-44CC-D713-B89B-2C0220FB01E6}"/>
              </a:ext>
            </a:extLst>
          </p:cNvPr>
          <p:cNvSpPr/>
          <p:nvPr/>
        </p:nvSpPr>
        <p:spPr>
          <a:xfrm>
            <a:off x="982663" y="2374900"/>
            <a:ext cx="310428"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computer screen&#10;&#10;Description automatically generated">
            <a:extLst>
              <a:ext uri="{FF2B5EF4-FFF2-40B4-BE49-F238E27FC236}">
                <a16:creationId xmlns:a16="http://schemas.microsoft.com/office/drawing/2014/main" id="{64F59E3E-5FDA-99F5-CFF8-19EA30B6A3EA}"/>
              </a:ext>
            </a:extLst>
          </p:cNvPr>
          <p:cNvPicPr>
            <a:picLocks noChangeAspect="1"/>
          </p:cNvPicPr>
          <p:nvPr/>
        </p:nvPicPr>
        <p:blipFill rotWithShape="1">
          <a:blip r:embed="rId6">
            <a:extLst>
              <a:ext uri="{28A0092B-C50C-407E-A947-70E740481C1C}">
                <a14:useLocalDpi xmlns:a14="http://schemas.microsoft.com/office/drawing/2010/main" val="0"/>
              </a:ext>
            </a:extLst>
          </a:blip>
          <a:srcRect t="21474" b="3134"/>
          <a:stretch/>
        </p:blipFill>
        <p:spPr>
          <a:xfrm>
            <a:off x="458815" y="1259626"/>
            <a:ext cx="11274371" cy="4797797"/>
          </a:xfrm>
          <a:prstGeom prst="rect">
            <a:avLst/>
          </a:prstGeom>
        </p:spPr>
      </p:pic>
      <p:sp>
        <p:nvSpPr>
          <p:cNvPr id="7" name="TextBox 6">
            <a:extLst>
              <a:ext uri="{FF2B5EF4-FFF2-40B4-BE49-F238E27FC236}">
                <a16:creationId xmlns:a16="http://schemas.microsoft.com/office/drawing/2014/main" id="{BD60759B-9BAF-7D3D-7FC3-18F5E875DB7E}"/>
              </a:ext>
            </a:extLst>
          </p:cNvPr>
          <p:cNvSpPr txBox="1"/>
          <p:nvPr/>
        </p:nvSpPr>
        <p:spPr>
          <a:xfrm>
            <a:off x="7613271" y="60474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SABCS 2023.</a:t>
            </a:r>
          </a:p>
        </p:txBody>
      </p:sp>
      <p:sp>
        <p:nvSpPr>
          <p:cNvPr id="20" name="TextBox 19">
            <a:extLst>
              <a:ext uri="{FF2B5EF4-FFF2-40B4-BE49-F238E27FC236}">
                <a16:creationId xmlns:a16="http://schemas.microsoft.com/office/drawing/2014/main" id="{18848AC7-68D6-CD20-3E51-1F21587717EC}"/>
              </a:ext>
            </a:extLst>
          </p:cNvPr>
          <p:cNvSpPr txBox="1"/>
          <p:nvPr/>
        </p:nvSpPr>
        <p:spPr>
          <a:xfrm>
            <a:off x="2283199" y="6182899"/>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sp>
        <p:nvSpPr>
          <p:cNvPr id="2" name="TextBox 1">
            <a:extLst>
              <a:ext uri="{FF2B5EF4-FFF2-40B4-BE49-F238E27FC236}">
                <a16:creationId xmlns:a16="http://schemas.microsoft.com/office/drawing/2014/main" id="{2EB9A1B6-3A60-396C-4DD1-FD1244076790}"/>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313618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51D81F-2CE2-43A8-980C-56F89A8BE5F2}"/>
              </a:ext>
            </a:extLst>
          </p:cNvPr>
          <p:cNvGrpSpPr/>
          <p:nvPr/>
        </p:nvGrpSpPr>
        <p:grpSpPr>
          <a:xfrm>
            <a:off x="11314871" y="6087887"/>
            <a:ext cx="656605" cy="656603"/>
            <a:chOff x="8680178" y="917741"/>
            <a:chExt cx="352645" cy="350678"/>
          </a:xfrm>
        </p:grpSpPr>
        <p:sp>
          <p:nvSpPr>
            <p:cNvPr id="9" name="Oval 8">
              <a:extLst>
                <a:ext uri="{FF2B5EF4-FFF2-40B4-BE49-F238E27FC236}">
                  <a16:creationId xmlns:a16="http://schemas.microsoft.com/office/drawing/2014/main" id="{D87CBB5E-3B87-4F39-A7B9-959C5C7E87D9}"/>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0" name="Graphic 9" descr="Home">
              <a:hlinkClick r:id="rId3" action="ppaction://hlinksldjump"/>
              <a:extLst>
                <a:ext uri="{FF2B5EF4-FFF2-40B4-BE49-F238E27FC236}">
                  <a16:creationId xmlns:a16="http://schemas.microsoft.com/office/drawing/2014/main" id="{8F0B422D-FE7B-4B44-BD89-F3D29CAA1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1" name="Title 5">
            <a:extLst>
              <a:ext uri="{FF2B5EF4-FFF2-40B4-BE49-F238E27FC236}">
                <a16:creationId xmlns:a16="http://schemas.microsoft.com/office/drawing/2014/main" id="{A36042D6-19DA-4F72-A297-CBDA912B96DC}"/>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EFS by nodal status in patients with and without pCR at 60-month follow up</a:t>
            </a:r>
            <a:endParaRPr lang="en-GB" sz="2800" baseline="30000">
              <a:solidFill>
                <a:schemeClr val="bg1"/>
              </a:solidFill>
              <a:latin typeface="Univers" panose="020B0503020202020204" pitchFamily="34" charset="0"/>
            </a:endParaRPr>
          </a:p>
        </p:txBody>
      </p:sp>
      <p:sp>
        <p:nvSpPr>
          <p:cNvPr id="12" name="Text Placeholder 7">
            <a:extLst>
              <a:ext uri="{FF2B5EF4-FFF2-40B4-BE49-F238E27FC236}">
                <a16:creationId xmlns:a16="http://schemas.microsoft.com/office/drawing/2014/main" id="{9231E740-CD93-4CC3-A1FA-33E93E4BB9DF}"/>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2023.</a:t>
            </a:r>
            <a:br>
              <a:rPr lang="en-GB" sz="800" b="1">
                <a:latin typeface="Univers" panose="020B0503020202020204" pitchFamily="34" charset="0"/>
              </a:rPr>
            </a:br>
            <a:r>
              <a:rPr lang="en-GB" sz="800">
                <a:latin typeface="Univers" panose="020B0503020202020204" pitchFamily="34" charset="0"/>
              </a:rPr>
              <a:t>CI, confidence interval; EFS, event-free survival; HR, hazard ratio; pCR, pathologic complete response. </a:t>
            </a:r>
          </a:p>
          <a:p>
            <a:pPr marL="0" indent="0">
              <a:spcBef>
                <a:spcPts val="0"/>
              </a:spcBef>
              <a:buNone/>
            </a:pPr>
            <a:r>
              <a:rPr lang="en-GB" sz="800">
                <a:latin typeface="Univers" panose="020B0503020202020204" pitchFamily="34" charset="0"/>
              </a:rPr>
              <a:t>Schmid P et al. Presented at the San Antonio Breast Cancer Symposium Congress 2023, 5–9 December, San Antonio, USA.</a:t>
            </a:r>
          </a:p>
        </p:txBody>
      </p:sp>
      <p:sp>
        <p:nvSpPr>
          <p:cNvPr id="15" name="Rectangle 14">
            <a:extLst>
              <a:ext uri="{FF2B5EF4-FFF2-40B4-BE49-F238E27FC236}">
                <a16:creationId xmlns:a16="http://schemas.microsoft.com/office/drawing/2014/main" id="{1749EA24-93A5-4218-2AC7-EB164663E2FB}"/>
              </a:ext>
            </a:extLst>
          </p:cNvPr>
          <p:cNvSpPr/>
          <p:nvPr/>
        </p:nvSpPr>
        <p:spPr>
          <a:xfrm>
            <a:off x="849745" y="2253673"/>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BB384FC-A795-46E0-E074-4978A39808F9}"/>
              </a:ext>
            </a:extLst>
          </p:cNvPr>
          <p:cNvSpPr/>
          <p:nvPr/>
        </p:nvSpPr>
        <p:spPr>
          <a:xfrm>
            <a:off x="280702" y="2199400"/>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BEEEE7A-2FEE-EEAB-D1C8-3F0E74C10E75}"/>
              </a:ext>
            </a:extLst>
          </p:cNvPr>
          <p:cNvSpPr/>
          <p:nvPr/>
        </p:nvSpPr>
        <p:spPr>
          <a:xfrm>
            <a:off x="849745" y="2199400"/>
            <a:ext cx="443346"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268E124-9F02-626B-7543-FF0C545B4377}"/>
              </a:ext>
            </a:extLst>
          </p:cNvPr>
          <p:cNvSpPr/>
          <p:nvPr/>
        </p:nvSpPr>
        <p:spPr>
          <a:xfrm>
            <a:off x="1042988" y="2253673"/>
            <a:ext cx="250103"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EB58D4-44CC-D713-B89B-2C0220FB01E6}"/>
              </a:ext>
            </a:extLst>
          </p:cNvPr>
          <p:cNvSpPr/>
          <p:nvPr/>
        </p:nvSpPr>
        <p:spPr>
          <a:xfrm>
            <a:off x="982663" y="2374900"/>
            <a:ext cx="310428"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3F5980D-9260-1CFB-7883-59CDA6ECF876}"/>
              </a:ext>
            </a:extLst>
          </p:cNvPr>
          <p:cNvSpPr txBox="1"/>
          <p:nvPr/>
        </p:nvSpPr>
        <p:spPr>
          <a:xfrm>
            <a:off x="7613271" y="60474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SABCS 2023.</a:t>
            </a:r>
          </a:p>
        </p:txBody>
      </p:sp>
      <p:pic>
        <p:nvPicPr>
          <p:cNvPr id="2" name="Picture 1" descr="A screenshot of a computer screen&#10;&#10;Description automatically generated">
            <a:extLst>
              <a:ext uri="{FF2B5EF4-FFF2-40B4-BE49-F238E27FC236}">
                <a16:creationId xmlns:a16="http://schemas.microsoft.com/office/drawing/2014/main" id="{D159E72D-CB31-8AF1-5610-EAE626912C1F}"/>
              </a:ext>
            </a:extLst>
          </p:cNvPr>
          <p:cNvPicPr>
            <a:picLocks noChangeAspect="1"/>
          </p:cNvPicPr>
          <p:nvPr/>
        </p:nvPicPr>
        <p:blipFill rotWithShape="1">
          <a:blip r:embed="rId6">
            <a:extLst>
              <a:ext uri="{28A0092B-C50C-407E-A947-70E740481C1C}">
                <a14:useLocalDpi xmlns:a14="http://schemas.microsoft.com/office/drawing/2010/main" val="0"/>
              </a:ext>
            </a:extLst>
          </a:blip>
          <a:srcRect t="21333" b="3134"/>
          <a:stretch/>
        </p:blipFill>
        <p:spPr>
          <a:xfrm>
            <a:off x="469289" y="1249163"/>
            <a:ext cx="11253423" cy="4797797"/>
          </a:xfrm>
          <a:prstGeom prst="rect">
            <a:avLst/>
          </a:prstGeom>
        </p:spPr>
      </p:pic>
      <p:sp>
        <p:nvSpPr>
          <p:cNvPr id="14" name="TextBox 13">
            <a:extLst>
              <a:ext uri="{FF2B5EF4-FFF2-40B4-BE49-F238E27FC236}">
                <a16:creationId xmlns:a16="http://schemas.microsoft.com/office/drawing/2014/main" id="{10D4DF0E-D164-0486-D53D-921D383F0733}"/>
              </a:ext>
            </a:extLst>
          </p:cNvPr>
          <p:cNvSpPr txBox="1"/>
          <p:nvPr/>
        </p:nvSpPr>
        <p:spPr>
          <a:xfrm>
            <a:off x="2283199" y="6182899"/>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sp>
        <p:nvSpPr>
          <p:cNvPr id="3" name="TextBox 2">
            <a:extLst>
              <a:ext uri="{FF2B5EF4-FFF2-40B4-BE49-F238E27FC236}">
                <a16:creationId xmlns:a16="http://schemas.microsoft.com/office/drawing/2014/main" id="{338E5D51-5499-11F4-66DA-3FC02C83FC4D}"/>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904534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51D81F-2CE2-43A8-980C-56F89A8BE5F2}"/>
              </a:ext>
            </a:extLst>
          </p:cNvPr>
          <p:cNvGrpSpPr/>
          <p:nvPr/>
        </p:nvGrpSpPr>
        <p:grpSpPr>
          <a:xfrm>
            <a:off x="11314871" y="6087887"/>
            <a:ext cx="656605" cy="656603"/>
            <a:chOff x="8680178" y="917741"/>
            <a:chExt cx="352645" cy="350678"/>
          </a:xfrm>
        </p:grpSpPr>
        <p:sp>
          <p:nvSpPr>
            <p:cNvPr id="9" name="Oval 8">
              <a:extLst>
                <a:ext uri="{FF2B5EF4-FFF2-40B4-BE49-F238E27FC236}">
                  <a16:creationId xmlns:a16="http://schemas.microsoft.com/office/drawing/2014/main" id="{D87CBB5E-3B87-4F39-A7B9-959C5C7E87D9}"/>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0" name="Graphic 9" descr="Home">
              <a:hlinkClick r:id="rId3" action="ppaction://hlinksldjump"/>
              <a:extLst>
                <a:ext uri="{FF2B5EF4-FFF2-40B4-BE49-F238E27FC236}">
                  <a16:creationId xmlns:a16="http://schemas.microsoft.com/office/drawing/2014/main" id="{8F0B422D-FE7B-4B44-BD89-F3D29CAA1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1" name="Title 5">
            <a:extLst>
              <a:ext uri="{FF2B5EF4-FFF2-40B4-BE49-F238E27FC236}">
                <a16:creationId xmlns:a16="http://schemas.microsoft.com/office/drawing/2014/main" id="{A36042D6-19DA-4F72-A297-CBDA912B96DC}"/>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EFS in patients with baseline T2N0 disease at 60-month follow up</a:t>
            </a:r>
            <a:endParaRPr lang="en-GB" sz="2800" baseline="30000">
              <a:solidFill>
                <a:schemeClr val="bg1"/>
              </a:solidFill>
              <a:latin typeface="Univers" panose="020B0503020202020204" pitchFamily="34" charset="0"/>
            </a:endParaRPr>
          </a:p>
        </p:txBody>
      </p:sp>
      <p:sp>
        <p:nvSpPr>
          <p:cNvPr id="12" name="Text Placeholder 7">
            <a:extLst>
              <a:ext uri="{FF2B5EF4-FFF2-40B4-BE49-F238E27FC236}">
                <a16:creationId xmlns:a16="http://schemas.microsoft.com/office/drawing/2014/main" id="{9231E740-CD93-4CC3-A1FA-33E93E4BB9DF}"/>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2023.</a:t>
            </a:r>
            <a:br>
              <a:rPr lang="en-GB" sz="800" b="1">
                <a:latin typeface="Univers" panose="020B0503020202020204" pitchFamily="34" charset="0"/>
              </a:rPr>
            </a:br>
            <a:r>
              <a:rPr lang="en-GB" sz="800">
                <a:latin typeface="Univers" panose="020B0503020202020204" pitchFamily="34" charset="0"/>
              </a:rPr>
              <a:t>CI, confidence interval; EFS, event-free survival; HR, hazard ratio.</a:t>
            </a:r>
            <a:br>
              <a:rPr lang="en-GB" sz="800">
                <a:latin typeface="Univers" panose="020B0503020202020204" pitchFamily="34" charset="0"/>
              </a:rPr>
            </a:br>
            <a:r>
              <a:rPr lang="en-GB" sz="800">
                <a:latin typeface="Univers" panose="020B0503020202020204" pitchFamily="34" charset="0"/>
              </a:rPr>
              <a:t>Schmid P et al. Presented at the San Antonio Breast Cancer Symposium Congress 2023, 5–9 December, San Antonio, USA.</a:t>
            </a:r>
          </a:p>
        </p:txBody>
      </p:sp>
      <p:sp>
        <p:nvSpPr>
          <p:cNvPr id="15" name="Rectangle 14">
            <a:extLst>
              <a:ext uri="{FF2B5EF4-FFF2-40B4-BE49-F238E27FC236}">
                <a16:creationId xmlns:a16="http://schemas.microsoft.com/office/drawing/2014/main" id="{1749EA24-93A5-4218-2AC7-EB164663E2FB}"/>
              </a:ext>
            </a:extLst>
          </p:cNvPr>
          <p:cNvSpPr/>
          <p:nvPr/>
        </p:nvSpPr>
        <p:spPr>
          <a:xfrm>
            <a:off x="849745" y="2253673"/>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BB384FC-A795-46E0-E074-4978A39808F9}"/>
              </a:ext>
            </a:extLst>
          </p:cNvPr>
          <p:cNvSpPr/>
          <p:nvPr/>
        </p:nvSpPr>
        <p:spPr>
          <a:xfrm>
            <a:off x="280702" y="2199400"/>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BEEEE7A-2FEE-EEAB-D1C8-3F0E74C10E75}"/>
              </a:ext>
            </a:extLst>
          </p:cNvPr>
          <p:cNvSpPr/>
          <p:nvPr/>
        </p:nvSpPr>
        <p:spPr>
          <a:xfrm>
            <a:off x="849745" y="2199400"/>
            <a:ext cx="443346"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268E124-9F02-626B-7543-FF0C545B4377}"/>
              </a:ext>
            </a:extLst>
          </p:cNvPr>
          <p:cNvSpPr/>
          <p:nvPr/>
        </p:nvSpPr>
        <p:spPr>
          <a:xfrm>
            <a:off x="1042988" y="2253673"/>
            <a:ext cx="250103"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EB58D4-44CC-D713-B89B-2C0220FB01E6}"/>
              </a:ext>
            </a:extLst>
          </p:cNvPr>
          <p:cNvSpPr/>
          <p:nvPr/>
        </p:nvSpPr>
        <p:spPr>
          <a:xfrm>
            <a:off x="982663" y="2374900"/>
            <a:ext cx="310428"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screenshot of a computer&#10;&#10;Description automatically generated">
            <a:extLst>
              <a:ext uri="{FF2B5EF4-FFF2-40B4-BE49-F238E27FC236}">
                <a16:creationId xmlns:a16="http://schemas.microsoft.com/office/drawing/2014/main" id="{E70D850F-5AA8-30FC-D425-A06F08DF477B}"/>
              </a:ext>
            </a:extLst>
          </p:cNvPr>
          <p:cNvPicPr>
            <a:picLocks noChangeAspect="1"/>
          </p:cNvPicPr>
          <p:nvPr/>
        </p:nvPicPr>
        <p:blipFill rotWithShape="1">
          <a:blip r:embed="rId6">
            <a:extLst>
              <a:ext uri="{28A0092B-C50C-407E-A947-70E740481C1C}">
                <a14:useLocalDpi xmlns:a14="http://schemas.microsoft.com/office/drawing/2010/main" val="0"/>
              </a:ext>
            </a:extLst>
          </a:blip>
          <a:srcRect l="12840" t="22708" r="15715" b="8997"/>
          <a:stretch/>
        </p:blipFill>
        <p:spPr>
          <a:xfrm>
            <a:off x="1448867" y="1134759"/>
            <a:ext cx="9294267" cy="5014854"/>
          </a:xfrm>
          <a:prstGeom prst="rect">
            <a:avLst/>
          </a:prstGeom>
        </p:spPr>
      </p:pic>
      <p:sp>
        <p:nvSpPr>
          <p:cNvPr id="2" name="TextBox 1">
            <a:extLst>
              <a:ext uri="{FF2B5EF4-FFF2-40B4-BE49-F238E27FC236}">
                <a16:creationId xmlns:a16="http://schemas.microsoft.com/office/drawing/2014/main" id="{F491911C-D079-CC9C-185E-28EDC1266CA4}"/>
              </a:ext>
            </a:extLst>
          </p:cNvPr>
          <p:cNvSpPr txBox="1"/>
          <p:nvPr/>
        </p:nvSpPr>
        <p:spPr>
          <a:xfrm>
            <a:off x="7613271" y="60474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SABCS 2023.</a:t>
            </a:r>
          </a:p>
        </p:txBody>
      </p:sp>
      <p:sp>
        <p:nvSpPr>
          <p:cNvPr id="7" name="TextBox 6">
            <a:extLst>
              <a:ext uri="{FF2B5EF4-FFF2-40B4-BE49-F238E27FC236}">
                <a16:creationId xmlns:a16="http://schemas.microsoft.com/office/drawing/2014/main" id="{96BB87A6-3CD7-1566-6FDF-043B5AE459E6}"/>
              </a:ext>
            </a:extLst>
          </p:cNvPr>
          <p:cNvSpPr txBox="1"/>
          <p:nvPr/>
        </p:nvSpPr>
        <p:spPr>
          <a:xfrm>
            <a:off x="2283199" y="6182899"/>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sp>
        <p:nvSpPr>
          <p:cNvPr id="3" name="TextBox 2">
            <a:extLst>
              <a:ext uri="{FF2B5EF4-FFF2-40B4-BE49-F238E27FC236}">
                <a16:creationId xmlns:a16="http://schemas.microsoft.com/office/drawing/2014/main" id="{F7B3CFBC-607E-39EE-0C11-4F628B0C0C4D}"/>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254680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51D81F-2CE2-43A8-980C-56F89A8BE5F2}"/>
              </a:ext>
            </a:extLst>
          </p:cNvPr>
          <p:cNvGrpSpPr/>
          <p:nvPr/>
        </p:nvGrpSpPr>
        <p:grpSpPr>
          <a:xfrm>
            <a:off x="11314871" y="6087887"/>
            <a:ext cx="656605" cy="656603"/>
            <a:chOff x="8680178" y="917741"/>
            <a:chExt cx="352645" cy="350678"/>
          </a:xfrm>
        </p:grpSpPr>
        <p:sp>
          <p:nvSpPr>
            <p:cNvPr id="9" name="Oval 8">
              <a:extLst>
                <a:ext uri="{FF2B5EF4-FFF2-40B4-BE49-F238E27FC236}">
                  <a16:creationId xmlns:a16="http://schemas.microsoft.com/office/drawing/2014/main" id="{D87CBB5E-3B87-4F39-A7B9-959C5C7E87D9}"/>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0" name="Graphic 9" descr="Home">
              <a:hlinkClick r:id="rId3" action="ppaction://hlinksldjump"/>
              <a:extLst>
                <a:ext uri="{FF2B5EF4-FFF2-40B4-BE49-F238E27FC236}">
                  <a16:creationId xmlns:a16="http://schemas.microsoft.com/office/drawing/2014/main" id="{8F0B422D-FE7B-4B44-BD89-F3D29CAA1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1" name="Title 5">
            <a:extLst>
              <a:ext uri="{FF2B5EF4-FFF2-40B4-BE49-F238E27FC236}">
                <a16:creationId xmlns:a16="http://schemas.microsoft.com/office/drawing/2014/main" id="{A36042D6-19DA-4F72-A297-CBDA912B96DC}"/>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Distant recurrence as first</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EFS event at 60-month follow up</a:t>
            </a:r>
            <a:endParaRPr lang="en-GB" sz="2800" baseline="30000">
              <a:solidFill>
                <a:schemeClr val="bg1"/>
              </a:solidFill>
              <a:latin typeface="Univers" panose="020B0503020202020204" pitchFamily="34" charset="0"/>
            </a:endParaRPr>
          </a:p>
        </p:txBody>
      </p:sp>
      <p:sp>
        <p:nvSpPr>
          <p:cNvPr id="12" name="Text Placeholder 7">
            <a:extLst>
              <a:ext uri="{FF2B5EF4-FFF2-40B4-BE49-F238E27FC236}">
                <a16:creationId xmlns:a16="http://schemas.microsoft.com/office/drawing/2014/main" id="{9231E740-CD93-4CC3-A1FA-33E93E4BB9DF}"/>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2023.</a:t>
            </a:r>
            <a:br>
              <a:rPr lang="en-GB" sz="800" b="1">
                <a:latin typeface="Univers" panose="020B0503020202020204" pitchFamily="34" charset="0"/>
              </a:rPr>
            </a:br>
            <a:r>
              <a:rPr lang="en-GB" sz="800" b="1" baseline="30000">
                <a:latin typeface="Univers" panose="020B0503020202020204" pitchFamily="34" charset="0"/>
              </a:rPr>
              <a:t>a</a:t>
            </a:r>
            <a:r>
              <a:rPr lang="en-GB" sz="800" b="1">
                <a:latin typeface="Univers" panose="020B0503020202020204" pitchFamily="34" charset="0"/>
              </a:rPr>
              <a:t>Other refers to non-brain distant recurrence sites, which were classified per clinical identification.</a:t>
            </a:r>
            <a:br>
              <a:rPr lang="en-GB" sz="800" b="1">
                <a:latin typeface="Univers" panose="020B0503020202020204" pitchFamily="34" charset="0"/>
              </a:rPr>
            </a:br>
            <a:r>
              <a:rPr lang="en-GB" sz="800">
                <a:latin typeface="Univers" panose="020B0503020202020204" pitchFamily="34" charset="0"/>
              </a:rPr>
              <a:t>CI, confidence interval; EFS, event-free survival; HR, hazard ratio.</a:t>
            </a:r>
            <a:br>
              <a:rPr lang="en-GB" sz="800">
                <a:latin typeface="Univers" panose="020B0503020202020204" pitchFamily="34" charset="0"/>
              </a:rPr>
            </a:br>
            <a:r>
              <a:rPr lang="en-GB" sz="800">
                <a:latin typeface="Univers" panose="020B0503020202020204" pitchFamily="34" charset="0"/>
              </a:rPr>
              <a:t>Schmid P et al. Presented at the San Antonio Breast Cancer Symposium Congress 2023, 5–9 December, San Antonio, USA.</a:t>
            </a:r>
          </a:p>
        </p:txBody>
      </p:sp>
      <p:sp>
        <p:nvSpPr>
          <p:cNvPr id="15" name="Rectangle 14">
            <a:extLst>
              <a:ext uri="{FF2B5EF4-FFF2-40B4-BE49-F238E27FC236}">
                <a16:creationId xmlns:a16="http://schemas.microsoft.com/office/drawing/2014/main" id="{1749EA24-93A5-4218-2AC7-EB164663E2FB}"/>
              </a:ext>
            </a:extLst>
          </p:cNvPr>
          <p:cNvSpPr/>
          <p:nvPr/>
        </p:nvSpPr>
        <p:spPr>
          <a:xfrm>
            <a:off x="849745" y="2253673"/>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BB384FC-A795-46E0-E074-4978A39808F9}"/>
              </a:ext>
            </a:extLst>
          </p:cNvPr>
          <p:cNvSpPr/>
          <p:nvPr/>
        </p:nvSpPr>
        <p:spPr>
          <a:xfrm>
            <a:off x="280702" y="2199400"/>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BEEEE7A-2FEE-EEAB-D1C8-3F0E74C10E75}"/>
              </a:ext>
            </a:extLst>
          </p:cNvPr>
          <p:cNvSpPr/>
          <p:nvPr/>
        </p:nvSpPr>
        <p:spPr>
          <a:xfrm>
            <a:off x="849745" y="2199400"/>
            <a:ext cx="443346"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268E124-9F02-626B-7543-FF0C545B4377}"/>
              </a:ext>
            </a:extLst>
          </p:cNvPr>
          <p:cNvSpPr/>
          <p:nvPr/>
        </p:nvSpPr>
        <p:spPr>
          <a:xfrm>
            <a:off x="1042988" y="2253673"/>
            <a:ext cx="250103"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EB58D4-44CC-D713-B89B-2C0220FB01E6}"/>
              </a:ext>
            </a:extLst>
          </p:cNvPr>
          <p:cNvSpPr/>
          <p:nvPr/>
        </p:nvSpPr>
        <p:spPr>
          <a:xfrm>
            <a:off x="982663" y="2374900"/>
            <a:ext cx="310428"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aph of green and grey squares&#10;&#10;Description automatically generated">
            <a:extLst>
              <a:ext uri="{FF2B5EF4-FFF2-40B4-BE49-F238E27FC236}">
                <a16:creationId xmlns:a16="http://schemas.microsoft.com/office/drawing/2014/main" id="{F9A21383-A6C5-B8D6-5DB2-AC0C7903E578}"/>
              </a:ext>
            </a:extLst>
          </p:cNvPr>
          <p:cNvPicPr>
            <a:picLocks noChangeAspect="1"/>
          </p:cNvPicPr>
          <p:nvPr/>
        </p:nvPicPr>
        <p:blipFill rotWithShape="1">
          <a:blip r:embed="rId6">
            <a:extLst>
              <a:ext uri="{28A0092B-C50C-407E-A947-70E740481C1C}">
                <a14:useLocalDpi xmlns:a14="http://schemas.microsoft.com/office/drawing/2010/main" val="0"/>
              </a:ext>
            </a:extLst>
          </a:blip>
          <a:srcRect l="7916" t="23217" r="8411" b="31111"/>
          <a:stretch/>
        </p:blipFill>
        <p:spPr>
          <a:xfrm>
            <a:off x="1012825" y="1862931"/>
            <a:ext cx="10166350" cy="3132138"/>
          </a:xfrm>
          <a:prstGeom prst="rect">
            <a:avLst/>
          </a:prstGeom>
        </p:spPr>
      </p:pic>
      <p:sp>
        <p:nvSpPr>
          <p:cNvPr id="2" name="TextBox 1">
            <a:extLst>
              <a:ext uri="{FF2B5EF4-FFF2-40B4-BE49-F238E27FC236}">
                <a16:creationId xmlns:a16="http://schemas.microsoft.com/office/drawing/2014/main" id="{B74F5979-C027-8C14-79F9-714EE65CBA01}"/>
              </a:ext>
            </a:extLst>
          </p:cNvPr>
          <p:cNvSpPr txBox="1"/>
          <p:nvPr/>
        </p:nvSpPr>
        <p:spPr>
          <a:xfrm>
            <a:off x="7613271" y="5588323"/>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SABCS 2023.</a:t>
            </a:r>
          </a:p>
        </p:txBody>
      </p:sp>
      <p:sp>
        <p:nvSpPr>
          <p:cNvPr id="20" name="TextBox 19">
            <a:extLst>
              <a:ext uri="{FF2B5EF4-FFF2-40B4-BE49-F238E27FC236}">
                <a16:creationId xmlns:a16="http://schemas.microsoft.com/office/drawing/2014/main" id="{FE817FD4-6BDA-4900-64BC-A96ABD07AB1D}"/>
              </a:ext>
            </a:extLst>
          </p:cNvPr>
          <p:cNvSpPr txBox="1"/>
          <p:nvPr/>
        </p:nvSpPr>
        <p:spPr>
          <a:xfrm>
            <a:off x="2283198" y="6005489"/>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sp>
        <p:nvSpPr>
          <p:cNvPr id="3" name="TextBox 2">
            <a:extLst>
              <a:ext uri="{FF2B5EF4-FFF2-40B4-BE49-F238E27FC236}">
                <a16:creationId xmlns:a16="http://schemas.microsoft.com/office/drawing/2014/main" id="{34D82E8A-0585-85F0-4D64-969CD486CFAD}"/>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469662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51D81F-2CE2-43A8-980C-56F89A8BE5F2}"/>
              </a:ext>
            </a:extLst>
          </p:cNvPr>
          <p:cNvGrpSpPr/>
          <p:nvPr/>
        </p:nvGrpSpPr>
        <p:grpSpPr>
          <a:xfrm>
            <a:off x="11314871" y="6087887"/>
            <a:ext cx="656605" cy="656603"/>
            <a:chOff x="8680178" y="917741"/>
            <a:chExt cx="352645" cy="350678"/>
          </a:xfrm>
        </p:grpSpPr>
        <p:sp>
          <p:nvSpPr>
            <p:cNvPr id="9" name="Oval 8">
              <a:extLst>
                <a:ext uri="{FF2B5EF4-FFF2-40B4-BE49-F238E27FC236}">
                  <a16:creationId xmlns:a16="http://schemas.microsoft.com/office/drawing/2014/main" id="{D87CBB5E-3B87-4F39-A7B9-959C5C7E87D9}"/>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0" name="Graphic 9" descr="Home">
              <a:hlinkClick r:id="rId3" action="ppaction://hlinksldjump"/>
              <a:extLst>
                <a:ext uri="{FF2B5EF4-FFF2-40B4-BE49-F238E27FC236}">
                  <a16:creationId xmlns:a16="http://schemas.microsoft.com/office/drawing/2014/main" id="{8F0B422D-FE7B-4B44-BD89-F3D29CAA1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1" name="Title 5">
            <a:extLst>
              <a:ext uri="{FF2B5EF4-FFF2-40B4-BE49-F238E27FC236}">
                <a16:creationId xmlns:a16="http://schemas.microsoft.com/office/drawing/2014/main" id="{A36042D6-19DA-4F72-A297-CBDA912B96DC}"/>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Distant recurrence as first</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EFS event by pCR (ypT0/Tis ypN0) at 60-month follow up</a:t>
            </a:r>
            <a:endParaRPr lang="en-GB" sz="2800" baseline="30000">
              <a:solidFill>
                <a:schemeClr val="bg1"/>
              </a:solidFill>
              <a:latin typeface="Univers" panose="020B0503020202020204" pitchFamily="34" charset="0"/>
            </a:endParaRPr>
          </a:p>
        </p:txBody>
      </p:sp>
      <p:sp>
        <p:nvSpPr>
          <p:cNvPr id="12" name="Text Placeholder 7">
            <a:extLst>
              <a:ext uri="{FF2B5EF4-FFF2-40B4-BE49-F238E27FC236}">
                <a16:creationId xmlns:a16="http://schemas.microsoft.com/office/drawing/2014/main" id="{9231E740-CD93-4CC3-A1FA-33E93E4BB9DF}"/>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2023.</a:t>
            </a:r>
            <a:br>
              <a:rPr lang="en-GB" sz="800" b="1">
                <a:latin typeface="Univers" panose="020B0503020202020204" pitchFamily="34" charset="0"/>
              </a:rPr>
            </a:br>
            <a:r>
              <a:rPr lang="en-GB" sz="800" b="1" baseline="30000">
                <a:latin typeface="Univers" panose="020B0503020202020204" pitchFamily="34" charset="0"/>
              </a:rPr>
              <a:t>a</a:t>
            </a:r>
            <a:r>
              <a:rPr lang="en-GB" sz="800" b="1">
                <a:latin typeface="Univers" panose="020B0503020202020204" pitchFamily="34" charset="0"/>
              </a:rPr>
              <a:t>Other refers to non-brain distant recurrence sites, which were classified per clinical identification.</a:t>
            </a:r>
            <a:br>
              <a:rPr lang="en-GB" sz="800" b="1">
                <a:latin typeface="Univers" panose="020B0503020202020204" pitchFamily="34" charset="0"/>
              </a:rPr>
            </a:br>
            <a:r>
              <a:rPr lang="en-GB" sz="800">
                <a:latin typeface="Univers" panose="020B0503020202020204" pitchFamily="34" charset="0"/>
              </a:rPr>
              <a:t>CI, confidence interval; EFS, event-free survival; HR, hazard ratio; pCR, pathologic complete response.</a:t>
            </a:r>
            <a:br>
              <a:rPr lang="en-GB" sz="800">
                <a:latin typeface="Univers" panose="020B0503020202020204" pitchFamily="34" charset="0"/>
              </a:rPr>
            </a:br>
            <a:r>
              <a:rPr lang="en-GB" sz="800">
                <a:latin typeface="Univers" panose="020B0503020202020204" pitchFamily="34" charset="0"/>
              </a:rPr>
              <a:t>Schmid P et al. Presented at the San Antonio Breast Cancer Symposium Congress 2023, 5–9 December, San Antonio, USA.</a:t>
            </a:r>
          </a:p>
        </p:txBody>
      </p:sp>
      <p:sp>
        <p:nvSpPr>
          <p:cNvPr id="15" name="Rectangle 14">
            <a:extLst>
              <a:ext uri="{FF2B5EF4-FFF2-40B4-BE49-F238E27FC236}">
                <a16:creationId xmlns:a16="http://schemas.microsoft.com/office/drawing/2014/main" id="{1749EA24-93A5-4218-2AC7-EB164663E2FB}"/>
              </a:ext>
            </a:extLst>
          </p:cNvPr>
          <p:cNvSpPr/>
          <p:nvPr/>
        </p:nvSpPr>
        <p:spPr>
          <a:xfrm>
            <a:off x="849745" y="2253673"/>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BB384FC-A795-46E0-E074-4978A39808F9}"/>
              </a:ext>
            </a:extLst>
          </p:cNvPr>
          <p:cNvSpPr/>
          <p:nvPr/>
        </p:nvSpPr>
        <p:spPr>
          <a:xfrm>
            <a:off x="280702" y="2199400"/>
            <a:ext cx="443346"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BEEEE7A-2FEE-EEAB-D1C8-3F0E74C10E75}"/>
              </a:ext>
            </a:extLst>
          </p:cNvPr>
          <p:cNvSpPr/>
          <p:nvPr/>
        </p:nvSpPr>
        <p:spPr>
          <a:xfrm>
            <a:off x="849745" y="2199400"/>
            <a:ext cx="443346"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268E124-9F02-626B-7543-FF0C545B4377}"/>
              </a:ext>
            </a:extLst>
          </p:cNvPr>
          <p:cNvSpPr/>
          <p:nvPr/>
        </p:nvSpPr>
        <p:spPr>
          <a:xfrm>
            <a:off x="1042988" y="2253673"/>
            <a:ext cx="250103" cy="1374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EB58D4-44CC-D713-B89B-2C0220FB01E6}"/>
              </a:ext>
            </a:extLst>
          </p:cNvPr>
          <p:cNvSpPr/>
          <p:nvPr/>
        </p:nvSpPr>
        <p:spPr>
          <a:xfrm>
            <a:off x="982663" y="2374900"/>
            <a:ext cx="310428" cy="1492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screenshot of a computer&#10;&#10;Description automatically generated">
            <a:extLst>
              <a:ext uri="{FF2B5EF4-FFF2-40B4-BE49-F238E27FC236}">
                <a16:creationId xmlns:a16="http://schemas.microsoft.com/office/drawing/2014/main" id="{29F1B7E0-C0A2-3827-882C-92AEFA7D7C7A}"/>
              </a:ext>
            </a:extLst>
          </p:cNvPr>
          <p:cNvPicPr>
            <a:picLocks noChangeAspect="1"/>
          </p:cNvPicPr>
          <p:nvPr/>
        </p:nvPicPr>
        <p:blipFill rotWithShape="1">
          <a:blip r:embed="rId6">
            <a:extLst>
              <a:ext uri="{28A0092B-C50C-407E-A947-70E740481C1C}">
                <a14:useLocalDpi xmlns:a14="http://schemas.microsoft.com/office/drawing/2010/main" val="0"/>
              </a:ext>
            </a:extLst>
          </a:blip>
          <a:srcRect l="9096" t="18495" r="8411" b="8651"/>
          <a:stretch/>
        </p:blipFill>
        <p:spPr>
          <a:xfrm>
            <a:off x="1294969" y="1263248"/>
            <a:ext cx="9602062" cy="4786541"/>
          </a:xfrm>
          <a:prstGeom prst="rect">
            <a:avLst/>
          </a:prstGeom>
        </p:spPr>
      </p:pic>
      <p:sp>
        <p:nvSpPr>
          <p:cNvPr id="3" name="TextBox 2">
            <a:extLst>
              <a:ext uri="{FF2B5EF4-FFF2-40B4-BE49-F238E27FC236}">
                <a16:creationId xmlns:a16="http://schemas.microsoft.com/office/drawing/2014/main" id="{3DE16F75-B6CA-1559-1132-CC8EC0889FA4}"/>
              </a:ext>
            </a:extLst>
          </p:cNvPr>
          <p:cNvSpPr txBox="1"/>
          <p:nvPr/>
        </p:nvSpPr>
        <p:spPr>
          <a:xfrm>
            <a:off x="7454006" y="6039202"/>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SABCS 2023.</a:t>
            </a:r>
          </a:p>
        </p:txBody>
      </p:sp>
      <p:sp>
        <p:nvSpPr>
          <p:cNvPr id="4" name="TextBox 3">
            <a:extLst>
              <a:ext uri="{FF2B5EF4-FFF2-40B4-BE49-F238E27FC236}">
                <a16:creationId xmlns:a16="http://schemas.microsoft.com/office/drawing/2014/main" id="{0F510244-CB09-893B-E04B-3F5889B71660}"/>
              </a:ext>
            </a:extLst>
          </p:cNvPr>
          <p:cNvSpPr txBox="1"/>
          <p:nvPr/>
        </p:nvSpPr>
        <p:spPr>
          <a:xfrm>
            <a:off x="2283198" y="6169119"/>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sp>
        <p:nvSpPr>
          <p:cNvPr id="2" name="TextBox 1">
            <a:extLst>
              <a:ext uri="{FF2B5EF4-FFF2-40B4-BE49-F238E27FC236}">
                <a16:creationId xmlns:a16="http://schemas.microsoft.com/office/drawing/2014/main" id="{69C2E404-38F0-3F3D-8FDB-786A489369E6}"/>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865232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1AAFB820-FDA9-15D1-5FA9-4E94DD19BBB2}"/>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Key secondary endpoint – OS in the ITT population at 75-month follow up</a:t>
            </a:r>
            <a:endParaRPr lang="en-GB" sz="2800" baseline="30000">
              <a:solidFill>
                <a:schemeClr val="bg1"/>
              </a:solidFill>
              <a:latin typeface="Univers" panose="020B0503020202020204" pitchFamily="34" charset="0"/>
            </a:endParaRPr>
          </a:p>
        </p:txBody>
      </p:sp>
      <p:sp>
        <p:nvSpPr>
          <p:cNvPr id="9" name="Text Placeholder 8">
            <a:extLst>
              <a:ext uri="{FF2B5EF4-FFF2-40B4-BE49-F238E27FC236}">
                <a16:creationId xmlns:a16="http://schemas.microsoft.com/office/drawing/2014/main" id="{31331635-5A09-5B43-ECC0-CEEBF9FB7C14}"/>
              </a:ext>
            </a:extLst>
          </p:cNvPr>
          <p:cNvSpPr>
            <a:spLocks noGrp="1"/>
          </p:cNvSpPr>
          <p:nvPr>
            <p:ph type="body" sz="quarter" idx="12"/>
          </p:nvPr>
        </p:nvSpPr>
        <p:spPr/>
        <p:txBody>
          <a:bodyPr/>
          <a:lstStyle/>
          <a:p>
            <a:r>
              <a:rPr lang="en-GB" b="1"/>
              <a:t>Data cut-off: 22 March 2024.</a:t>
            </a:r>
          </a:p>
          <a:p>
            <a:r>
              <a:rPr lang="en-GB" b="1" baseline="30000"/>
              <a:t>a</a:t>
            </a:r>
            <a:r>
              <a:rPr lang="en-GB" b="1"/>
              <a:t>The unstratified piecewise HR was 0.87 (95% CI, 0.57–1.32) before the 2-year follow up and 0.51 (95% CI, 0.35–0.75) afterwards. The weighted average HR with weights of number of events before and after</a:t>
            </a:r>
            <a:br>
              <a:rPr lang="en-GB" b="1"/>
            </a:br>
            <a:r>
              <a:rPr lang="en-GB" b="1"/>
              <a:t>2-year follow up was 0.66; </a:t>
            </a:r>
            <a:r>
              <a:rPr lang="en-GB" b="1" baseline="30000"/>
              <a:t>b</a:t>
            </a:r>
            <a:r>
              <a:rPr lang="en-GB" b="1"/>
              <a:t>With 200 events (67.3% information fraction), the observed p</a:t>
            </a:r>
            <a:r>
              <a:rPr lang="en-GB" b="1" i="1"/>
              <a:t>-</a:t>
            </a:r>
            <a:r>
              <a:rPr lang="en-GB" b="1"/>
              <a:t>value crossed the prespecified nominal boundary of 0.00503 (one-sided) at this interim analysis.</a:t>
            </a:r>
          </a:p>
          <a:p>
            <a:r>
              <a:rPr lang="en-GB"/>
              <a:t>CI, confidence interval; HR, hazard ratio; ITT, intention-to-treat; OS, overall survival. </a:t>
            </a:r>
          </a:p>
          <a:p>
            <a:r>
              <a:rPr lang="en-GB"/>
              <a:t>Schmid P et al. Presented at the European Society of Medical Oncology Congress 2024, 13–17 September, Barcelona, Spain.</a:t>
            </a:r>
          </a:p>
        </p:txBody>
      </p:sp>
      <p:grpSp>
        <p:nvGrpSpPr>
          <p:cNvPr id="10" name="Group 9">
            <a:extLst>
              <a:ext uri="{FF2B5EF4-FFF2-40B4-BE49-F238E27FC236}">
                <a16:creationId xmlns:a16="http://schemas.microsoft.com/office/drawing/2014/main" id="{8E526385-3571-BDF0-2D04-16F04A9D9569}"/>
              </a:ext>
            </a:extLst>
          </p:cNvPr>
          <p:cNvGrpSpPr/>
          <p:nvPr/>
        </p:nvGrpSpPr>
        <p:grpSpPr>
          <a:xfrm>
            <a:off x="11314871" y="6087887"/>
            <a:ext cx="656605" cy="656603"/>
            <a:chOff x="8680178" y="917741"/>
            <a:chExt cx="352645" cy="350678"/>
          </a:xfrm>
        </p:grpSpPr>
        <p:sp>
          <p:nvSpPr>
            <p:cNvPr id="11" name="Oval 10">
              <a:extLst>
                <a:ext uri="{FF2B5EF4-FFF2-40B4-BE49-F238E27FC236}">
                  <a16:creationId xmlns:a16="http://schemas.microsoft.com/office/drawing/2014/main" id="{E87662D6-2F76-F5F5-A670-BBAE39E3D7FC}"/>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2" name="Graphic 11" descr="Home">
              <a:hlinkClick r:id="rId3" action="ppaction://hlinksldjump"/>
              <a:extLst>
                <a:ext uri="{FF2B5EF4-FFF2-40B4-BE49-F238E27FC236}">
                  <a16:creationId xmlns:a16="http://schemas.microsoft.com/office/drawing/2014/main" id="{21619BAD-67B8-AF62-AA3A-B3470520AB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aphicFrame>
        <p:nvGraphicFramePr>
          <p:cNvPr id="6" name="Table 5">
            <a:extLst>
              <a:ext uri="{FF2B5EF4-FFF2-40B4-BE49-F238E27FC236}">
                <a16:creationId xmlns:a16="http://schemas.microsoft.com/office/drawing/2014/main" id="{2CCD8945-9ADB-2CEB-A969-278CC8E4BCE0}"/>
              </a:ext>
            </a:extLst>
          </p:cNvPr>
          <p:cNvGraphicFramePr>
            <a:graphicFrameLocks noGrp="1"/>
          </p:cNvGraphicFramePr>
          <p:nvPr>
            <p:extLst>
              <p:ext uri="{D42A27DB-BD31-4B8C-83A1-F6EECF244321}">
                <p14:modId xmlns:p14="http://schemas.microsoft.com/office/powerpoint/2010/main" val="2439989680"/>
              </p:ext>
            </p:extLst>
          </p:nvPr>
        </p:nvGraphicFramePr>
        <p:xfrm>
          <a:off x="8122153" y="3020569"/>
          <a:ext cx="3889234" cy="954264"/>
        </p:xfrm>
        <a:graphic>
          <a:graphicData uri="http://schemas.openxmlformats.org/drawingml/2006/table">
            <a:tbl>
              <a:tblPr firstRow="1" bandRow="1">
                <a:tableStyleId>{3B4B98B0-60AC-42C2-AFA5-B58CD77FA1E5}</a:tableStyleId>
              </a:tblPr>
              <a:tblGrid>
                <a:gridCol w="1546086">
                  <a:extLst>
                    <a:ext uri="{9D8B030D-6E8A-4147-A177-3AD203B41FA5}">
                      <a16:colId xmlns:a16="http://schemas.microsoft.com/office/drawing/2014/main" val="2427301028"/>
                    </a:ext>
                  </a:extLst>
                </a:gridCol>
                <a:gridCol w="1171574">
                  <a:extLst>
                    <a:ext uri="{9D8B030D-6E8A-4147-A177-3AD203B41FA5}">
                      <a16:colId xmlns:a16="http://schemas.microsoft.com/office/drawing/2014/main" val="660390019"/>
                    </a:ext>
                  </a:extLst>
                </a:gridCol>
                <a:gridCol w="1171574">
                  <a:extLst>
                    <a:ext uri="{9D8B030D-6E8A-4147-A177-3AD203B41FA5}">
                      <a16:colId xmlns:a16="http://schemas.microsoft.com/office/drawing/2014/main" val="3427282000"/>
                    </a:ext>
                  </a:extLst>
                </a:gridCol>
              </a:tblGrid>
              <a:tr h="316843">
                <a:tc>
                  <a:txBody>
                    <a:bodyPr/>
                    <a:lstStyle/>
                    <a:p>
                      <a:endParaRPr lang="en-GB" sz="105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877B"/>
                    </a:solidFill>
                  </a:tcPr>
                </a:tc>
                <a:tc>
                  <a:txBody>
                    <a:bodyPr/>
                    <a:lstStyle/>
                    <a:p>
                      <a:pPr algn="ctr"/>
                      <a:r>
                        <a:rPr lang="en-GB" sz="1050" noProof="0">
                          <a:solidFill>
                            <a:schemeClr val="bg1"/>
                          </a:solidFill>
                          <a:latin typeface="Univers" panose="020B0503020202020204" pitchFamily="34" charset="0"/>
                        </a:rPr>
                        <a:t>KEYTRUDA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KEYTRUDA (n=784)</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a:txBody>
                    <a:bodyPr/>
                    <a:lstStyle/>
                    <a:p>
                      <a:pPr algn="ctr"/>
                      <a:r>
                        <a:rPr lang="en-GB" sz="1050" noProof="0">
                          <a:solidFill>
                            <a:schemeClr val="bg1"/>
                          </a:solidFill>
                          <a:latin typeface="Univers" panose="020B0503020202020204" pitchFamily="34" charset="0"/>
                        </a:rPr>
                        <a:t>Placebo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placebo (n=390)</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671468373"/>
                  </a:ext>
                </a:extLst>
              </a:tr>
              <a:tr h="242184">
                <a:tc>
                  <a:txBody>
                    <a:bodyPr/>
                    <a:lstStyle/>
                    <a:p>
                      <a:r>
                        <a:rPr lang="en-GB" sz="1050" b="1" noProof="0">
                          <a:latin typeface="Univers" panose="020B0503020202020204" pitchFamily="34" charset="0"/>
                          <a:cs typeface="Calibri" panose="020F0502020204030204" pitchFamily="34" charset="0"/>
                        </a:rPr>
                        <a:t>Patients with event, %</a:t>
                      </a:r>
                    </a:p>
                  </a:txBody>
                  <a:tcPr marL="36000" marR="36000" marT="36000" marB="36000" anchor="ctr">
                    <a:lnT w="12700" cmpd="sng">
                      <a:noFill/>
                    </a:lnT>
                  </a:tcPr>
                </a:tc>
                <a:tc>
                  <a:txBody>
                    <a:bodyPr/>
                    <a:lstStyle/>
                    <a:p>
                      <a:pPr algn="ctr"/>
                      <a:r>
                        <a:rPr lang="en-GB" sz="1050" noProof="0">
                          <a:latin typeface="Univers" panose="020B0503020202020204" pitchFamily="34" charset="0"/>
                        </a:rPr>
                        <a:t>14.7</a:t>
                      </a:r>
                    </a:p>
                  </a:txBody>
                  <a:tcPr marL="36000" marR="36000" marT="36000" marB="36000" anchor="ctr">
                    <a:lnT>
                      <a:noFill/>
                    </a:lnT>
                  </a:tcPr>
                </a:tc>
                <a:tc>
                  <a:txBody>
                    <a:bodyPr/>
                    <a:lstStyle/>
                    <a:p>
                      <a:pPr algn="ctr"/>
                      <a:r>
                        <a:rPr lang="en-GB" sz="1050" noProof="0">
                          <a:latin typeface="Univers" panose="020B0503020202020204" pitchFamily="34" charset="0"/>
                        </a:rPr>
                        <a:t>21.8</a:t>
                      </a:r>
                    </a:p>
                  </a:txBody>
                  <a:tcPr marL="36000" marR="36000" marT="36000" marB="36000" anchor="ctr">
                    <a:lnT>
                      <a:noFill/>
                    </a:lnT>
                  </a:tcPr>
                </a:tc>
                <a:extLst>
                  <a:ext uri="{0D108BD9-81ED-4DB2-BD59-A6C34878D82A}">
                    <a16:rowId xmlns:a16="http://schemas.microsoft.com/office/drawing/2014/main" val="1906827500"/>
                  </a:ext>
                </a:extLst>
              </a:tr>
            </a:tbl>
          </a:graphicData>
        </a:graphic>
      </p:graphicFrame>
      <p:pic>
        <p:nvPicPr>
          <p:cNvPr id="17" name="Content Placeholder 16" descr="A screen shot of a computer&#10;&#10;Description automatically generated">
            <a:extLst>
              <a:ext uri="{FF2B5EF4-FFF2-40B4-BE49-F238E27FC236}">
                <a16:creationId xmlns:a16="http://schemas.microsoft.com/office/drawing/2014/main" id="{86028961-0643-0CCD-B9A4-B4AA5FD059C1}"/>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17803" r="27965" b="11492"/>
          <a:stretch/>
        </p:blipFill>
        <p:spPr>
          <a:xfrm>
            <a:off x="127319" y="1253156"/>
            <a:ext cx="8698861" cy="4819371"/>
          </a:xfrm>
        </p:spPr>
      </p:pic>
      <p:sp>
        <p:nvSpPr>
          <p:cNvPr id="3" name="TextBox 2">
            <a:extLst>
              <a:ext uri="{FF2B5EF4-FFF2-40B4-BE49-F238E27FC236}">
                <a16:creationId xmlns:a16="http://schemas.microsoft.com/office/drawing/2014/main" id="{E8C73FCD-B9E6-C4FF-3E72-1451C35EEE04}"/>
              </a:ext>
            </a:extLst>
          </p:cNvPr>
          <p:cNvSpPr txBox="1"/>
          <p:nvPr/>
        </p:nvSpPr>
        <p:spPr>
          <a:xfrm>
            <a:off x="4890624" y="5261326"/>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ESMO 2024.</a:t>
            </a:r>
          </a:p>
        </p:txBody>
      </p:sp>
      <p:sp>
        <p:nvSpPr>
          <p:cNvPr id="4" name="TextBox 3">
            <a:extLst>
              <a:ext uri="{FF2B5EF4-FFF2-40B4-BE49-F238E27FC236}">
                <a16:creationId xmlns:a16="http://schemas.microsoft.com/office/drawing/2014/main" id="{18663BD5-8287-0923-D39F-AF602CD97B4B}"/>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353036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1AAFB820-FDA9-15D1-5FA9-4E94DD19BBB2}"/>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OS in key patient subgroups at 75-month follow up</a:t>
            </a:r>
            <a:endParaRPr lang="en-GB" sz="2800" baseline="30000">
              <a:solidFill>
                <a:schemeClr val="bg1"/>
              </a:solidFill>
              <a:latin typeface="Univers" panose="020B0503020202020204" pitchFamily="34" charset="0"/>
            </a:endParaRPr>
          </a:p>
        </p:txBody>
      </p:sp>
      <p:sp>
        <p:nvSpPr>
          <p:cNvPr id="9" name="Text Placeholder 8">
            <a:extLst>
              <a:ext uri="{FF2B5EF4-FFF2-40B4-BE49-F238E27FC236}">
                <a16:creationId xmlns:a16="http://schemas.microsoft.com/office/drawing/2014/main" id="{31331635-5A09-5B43-ECC0-CEEBF9FB7C14}"/>
              </a:ext>
            </a:extLst>
          </p:cNvPr>
          <p:cNvSpPr>
            <a:spLocks noGrp="1"/>
          </p:cNvSpPr>
          <p:nvPr>
            <p:ph type="body" sz="quarter" idx="12"/>
          </p:nvPr>
        </p:nvSpPr>
        <p:spPr/>
        <p:txBody>
          <a:bodyPr/>
          <a:lstStyle/>
          <a:p>
            <a:r>
              <a:rPr lang="en-GB" b="1"/>
              <a:t>Data cut-off: 22 March 2024.</a:t>
            </a:r>
          </a:p>
          <a:p>
            <a:r>
              <a:rPr lang="en-GB" b="1" baseline="30000"/>
              <a:t>a</a:t>
            </a:r>
            <a:r>
              <a:rPr lang="en-GB" b="1"/>
              <a:t>Based on the small sample size and few events, results should be interpreted with caution. For overall population and PD-L1 subgroups, analyses were based on Cox regression model with Efron's method of tie handling, with treatment as a covariate and stratified by nodal status (positive vs negative), tumour size (T1/T2 vs T3/T4), and frequency of carboplatin (Q3W vs QW); for other subgroups, analysis was based on an unstratified Cox model. </a:t>
            </a:r>
          </a:p>
          <a:p>
            <a:r>
              <a:rPr lang="en-GB"/>
              <a:t>CI, confidence interval; CPS, combined positive score; HR, hazard ratio; OS, overall survival; PD-L1, programmed death ligand-1; Q3W, once every three weeks; QW, once weekly; yr, years.</a:t>
            </a:r>
          </a:p>
          <a:p>
            <a:r>
              <a:rPr lang="en-GB"/>
              <a:t>Schmid P et al. Presented at the European Society of Medical Oncology Congress 2024, 13–17 September, Barcelona, Spain.</a:t>
            </a:r>
          </a:p>
        </p:txBody>
      </p:sp>
      <p:grpSp>
        <p:nvGrpSpPr>
          <p:cNvPr id="10" name="Group 9">
            <a:extLst>
              <a:ext uri="{FF2B5EF4-FFF2-40B4-BE49-F238E27FC236}">
                <a16:creationId xmlns:a16="http://schemas.microsoft.com/office/drawing/2014/main" id="{8E526385-3571-BDF0-2D04-16F04A9D9569}"/>
              </a:ext>
            </a:extLst>
          </p:cNvPr>
          <p:cNvGrpSpPr/>
          <p:nvPr/>
        </p:nvGrpSpPr>
        <p:grpSpPr>
          <a:xfrm>
            <a:off x="11314871" y="6087887"/>
            <a:ext cx="656605" cy="656603"/>
            <a:chOff x="8680178" y="917741"/>
            <a:chExt cx="352645" cy="350678"/>
          </a:xfrm>
        </p:grpSpPr>
        <p:sp>
          <p:nvSpPr>
            <p:cNvPr id="11" name="Oval 10">
              <a:extLst>
                <a:ext uri="{FF2B5EF4-FFF2-40B4-BE49-F238E27FC236}">
                  <a16:creationId xmlns:a16="http://schemas.microsoft.com/office/drawing/2014/main" id="{E87662D6-2F76-F5F5-A670-BBAE39E3D7FC}"/>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2" name="Graphic 11" descr="Home">
              <a:hlinkClick r:id="rId3" action="ppaction://hlinksldjump"/>
              <a:extLst>
                <a:ext uri="{FF2B5EF4-FFF2-40B4-BE49-F238E27FC236}">
                  <a16:creationId xmlns:a16="http://schemas.microsoft.com/office/drawing/2014/main" id="{21619BAD-67B8-AF62-AA3A-B3470520AB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3" name="TextBox 2">
            <a:extLst>
              <a:ext uri="{FF2B5EF4-FFF2-40B4-BE49-F238E27FC236}">
                <a16:creationId xmlns:a16="http://schemas.microsoft.com/office/drawing/2014/main" id="{4A091109-9385-A5A5-7912-BAEDA698B708}"/>
              </a:ext>
            </a:extLst>
          </p:cNvPr>
          <p:cNvSpPr txBox="1"/>
          <p:nvPr/>
        </p:nvSpPr>
        <p:spPr>
          <a:xfrm>
            <a:off x="8005881" y="5552111"/>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ESMO 2024.</a:t>
            </a:r>
          </a:p>
        </p:txBody>
      </p:sp>
      <p:sp>
        <p:nvSpPr>
          <p:cNvPr id="4" name="TextBox 3">
            <a:extLst>
              <a:ext uri="{FF2B5EF4-FFF2-40B4-BE49-F238E27FC236}">
                <a16:creationId xmlns:a16="http://schemas.microsoft.com/office/drawing/2014/main" id="{945875B6-3C53-12E5-18C6-56C0DFF2C5D9}"/>
              </a:ext>
            </a:extLst>
          </p:cNvPr>
          <p:cNvSpPr txBox="1"/>
          <p:nvPr/>
        </p:nvSpPr>
        <p:spPr>
          <a:xfrm>
            <a:off x="2283199" y="5799331"/>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pic>
        <p:nvPicPr>
          <p:cNvPr id="6" name="Picture 5" descr="A screenshot of a computer&#10;&#10;Description automatically generated">
            <a:extLst>
              <a:ext uri="{FF2B5EF4-FFF2-40B4-BE49-F238E27FC236}">
                <a16:creationId xmlns:a16="http://schemas.microsoft.com/office/drawing/2014/main" id="{E1C528E8-BA1B-C61F-0820-EAF78F4D2499}"/>
              </a:ext>
            </a:extLst>
          </p:cNvPr>
          <p:cNvPicPr>
            <a:picLocks noChangeAspect="1"/>
          </p:cNvPicPr>
          <p:nvPr/>
        </p:nvPicPr>
        <p:blipFill rotWithShape="1">
          <a:blip r:embed="rId6">
            <a:extLst>
              <a:ext uri="{28A0092B-C50C-407E-A947-70E740481C1C}">
                <a14:useLocalDpi xmlns:a14="http://schemas.microsoft.com/office/drawing/2010/main" val="0"/>
              </a:ext>
            </a:extLst>
          </a:blip>
          <a:srcRect l="25311" t="18601" r="27820" b="26864"/>
          <a:stretch/>
        </p:blipFill>
        <p:spPr>
          <a:xfrm>
            <a:off x="2573210" y="1275656"/>
            <a:ext cx="7045580" cy="4627203"/>
          </a:xfrm>
          <a:prstGeom prst="rect">
            <a:avLst/>
          </a:prstGeom>
        </p:spPr>
      </p:pic>
      <p:sp>
        <p:nvSpPr>
          <p:cNvPr id="5" name="TextBox 4">
            <a:extLst>
              <a:ext uri="{FF2B5EF4-FFF2-40B4-BE49-F238E27FC236}">
                <a16:creationId xmlns:a16="http://schemas.microsoft.com/office/drawing/2014/main" id="{B12A9D74-3A8D-8B66-885A-0E7E04E9ABD2}"/>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3875049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965C00-A0FE-4ED5-8ECC-55BD99E1FA95}"/>
              </a:ext>
            </a:extLst>
          </p:cNvPr>
          <p:cNvSpPr txBox="1"/>
          <p:nvPr/>
        </p:nvSpPr>
        <p:spPr>
          <a:xfrm>
            <a:off x="2506863" y="1577669"/>
            <a:ext cx="7069564" cy="400110"/>
          </a:xfrm>
          <a:prstGeom prst="rect">
            <a:avLst/>
          </a:prstGeom>
          <a:noFill/>
        </p:spPr>
        <p:txBody>
          <a:bodyPr wrap="none" rtlCol="0">
            <a:spAutoFit/>
          </a:bodyPr>
          <a:lstStyle/>
          <a:p>
            <a:pPr algn="ctr"/>
            <a:r>
              <a:rPr lang="en-GB" sz="2000">
                <a:latin typeface="Univers" panose="020B0503020202020204" pitchFamily="34" charset="0"/>
                <a:cs typeface="Arial" panose="020B0604020202020204" pitchFamily="34" charset="0"/>
              </a:rPr>
              <a:t>Click the links below to navigate to the section of interest</a:t>
            </a:r>
          </a:p>
        </p:txBody>
      </p:sp>
      <p:pic>
        <p:nvPicPr>
          <p:cNvPr id="8" name="Graphic 7">
            <a:extLst>
              <a:ext uri="{FF2B5EF4-FFF2-40B4-BE49-F238E27FC236}">
                <a16:creationId xmlns:a16="http://schemas.microsoft.com/office/drawing/2014/main" id="{46977080-4AE9-4723-B0BB-6D96D18B96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2866" y="1465850"/>
            <a:ext cx="563997" cy="563997"/>
          </a:xfrm>
          <a:prstGeom prst="rect">
            <a:avLst/>
          </a:prstGeom>
        </p:spPr>
      </p:pic>
      <p:sp>
        <p:nvSpPr>
          <p:cNvPr id="9" name="Rectangle: Single Corner Snipped 8">
            <a:hlinkClick r:id="rId5" action="ppaction://hlinksldjump"/>
            <a:extLst>
              <a:ext uri="{FF2B5EF4-FFF2-40B4-BE49-F238E27FC236}">
                <a16:creationId xmlns:a16="http://schemas.microsoft.com/office/drawing/2014/main" id="{2D08969D-C607-4375-AA05-8803E424DB35}"/>
              </a:ext>
            </a:extLst>
          </p:cNvPr>
          <p:cNvSpPr/>
          <p:nvPr/>
        </p:nvSpPr>
        <p:spPr>
          <a:xfrm>
            <a:off x="1973577" y="2545202"/>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200" b="1">
                <a:solidFill>
                  <a:schemeClr val="tx1"/>
                </a:solidFill>
                <a:latin typeface="Univers" panose="020B0503020202020204" pitchFamily="34" charset="0"/>
              </a:rPr>
              <a:t>Heritage of KEYTRUDA and MoA with chemotherapy</a:t>
            </a:r>
          </a:p>
        </p:txBody>
      </p:sp>
      <p:sp>
        <p:nvSpPr>
          <p:cNvPr id="10" name="Rectangle: Single Corner Snipped 9">
            <a:hlinkClick r:id="rId6" action="ppaction://hlinksldjump"/>
            <a:extLst>
              <a:ext uri="{FF2B5EF4-FFF2-40B4-BE49-F238E27FC236}">
                <a16:creationId xmlns:a16="http://schemas.microsoft.com/office/drawing/2014/main" id="{1E11C4F5-C8EC-48F8-8489-70886FA7001F}"/>
              </a:ext>
            </a:extLst>
          </p:cNvPr>
          <p:cNvSpPr/>
          <p:nvPr/>
        </p:nvSpPr>
        <p:spPr>
          <a:xfrm>
            <a:off x="4034789" y="2545202"/>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200" b="1">
                <a:solidFill>
                  <a:schemeClr val="tx1"/>
                </a:solidFill>
                <a:latin typeface="Univers" panose="020B0503020202020204" pitchFamily="34" charset="0"/>
              </a:rPr>
              <a:t>KEYNOTE-522: Study overview</a:t>
            </a:r>
          </a:p>
        </p:txBody>
      </p:sp>
      <p:sp>
        <p:nvSpPr>
          <p:cNvPr id="11" name="Rectangle: Single Corner Snipped 10">
            <a:hlinkClick r:id="rId7" action="ppaction://hlinksldjump"/>
            <a:extLst>
              <a:ext uri="{FF2B5EF4-FFF2-40B4-BE49-F238E27FC236}">
                <a16:creationId xmlns:a16="http://schemas.microsoft.com/office/drawing/2014/main" id="{96A61901-C367-4B53-B4C9-B2F3C9CD6A2A}"/>
              </a:ext>
            </a:extLst>
          </p:cNvPr>
          <p:cNvSpPr/>
          <p:nvPr/>
        </p:nvSpPr>
        <p:spPr>
          <a:xfrm>
            <a:off x="6096001" y="2545202"/>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200" b="1">
                <a:solidFill>
                  <a:schemeClr val="tx1"/>
                </a:solidFill>
                <a:latin typeface="Univers" panose="020B0503020202020204" pitchFamily="34" charset="0"/>
              </a:rPr>
              <a:t>KEYNOTE-522: </a:t>
            </a:r>
            <a:br>
              <a:rPr lang="en-GB" sz="1200" b="1">
                <a:solidFill>
                  <a:schemeClr val="tx1"/>
                </a:solidFill>
                <a:latin typeface="Univers" panose="020B0503020202020204" pitchFamily="34" charset="0"/>
              </a:rPr>
            </a:br>
            <a:r>
              <a:rPr lang="en-GB" sz="1200" b="1">
                <a:solidFill>
                  <a:schemeClr val="tx1"/>
                </a:solidFill>
                <a:latin typeface="Univers" panose="020B0503020202020204" pitchFamily="34" charset="0"/>
              </a:rPr>
              <a:t>Results – Efficacy</a:t>
            </a:r>
          </a:p>
        </p:txBody>
      </p:sp>
      <p:sp>
        <p:nvSpPr>
          <p:cNvPr id="12" name="Rectangle: Single Corner Snipped 11">
            <a:hlinkClick r:id="rId8" action="ppaction://hlinksldjump"/>
            <a:extLst>
              <a:ext uri="{FF2B5EF4-FFF2-40B4-BE49-F238E27FC236}">
                <a16:creationId xmlns:a16="http://schemas.microsoft.com/office/drawing/2014/main" id="{2426F4EF-831B-4517-BAB5-11D6B4A81DC1}"/>
              </a:ext>
            </a:extLst>
          </p:cNvPr>
          <p:cNvSpPr/>
          <p:nvPr/>
        </p:nvSpPr>
        <p:spPr>
          <a:xfrm>
            <a:off x="1973577" y="3654494"/>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200" b="1">
                <a:solidFill>
                  <a:schemeClr val="tx1"/>
                </a:solidFill>
                <a:latin typeface="Univers" panose="020B0503020202020204" pitchFamily="34" charset="0"/>
              </a:rPr>
              <a:t>Implementing KEYTRUDA + chemotherapy for early-stage TNBC</a:t>
            </a:r>
          </a:p>
        </p:txBody>
      </p:sp>
      <p:sp>
        <p:nvSpPr>
          <p:cNvPr id="13" name="Rectangle: Single Corner Snipped 12">
            <a:hlinkClick r:id="rId9" action="ppaction://hlinksldjump"/>
            <a:extLst>
              <a:ext uri="{FF2B5EF4-FFF2-40B4-BE49-F238E27FC236}">
                <a16:creationId xmlns:a16="http://schemas.microsoft.com/office/drawing/2014/main" id="{94D2CBF6-871F-46C9-B437-D3D9D53BAB64}"/>
              </a:ext>
            </a:extLst>
          </p:cNvPr>
          <p:cNvSpPr/>
          <p:nvPr/>
        </p:nvSpPr>
        <p:spPr>
          <a:xfrm>
            <a:off x="4034789" y="3654494"/>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200" b="1">
                <a:solidFill>
                  <a:schemeClr val="tx1"/>
                </a:solidFill>
                <a:latin typeface="Univers" panose="020B0503020202020204" pitchFamily="34" charset="0"/>
              </a:rPr>
              <a:t>KEYNOTE-522:</a:t>
            </a:r>
            <a:br>
              <a:rPr lang="en-GB" sz="1200" b="1">
                <a:solidFill>
                  <a:schemeClr val="tx1"/>
                </a:solidFill>
                <a:latin typeface="Univers" panose="020B0503020202020204" pitchFamily="34" charset="0"/>
              </a:rPr>
            </a:br>
            <a:r>
              <a:rPr lang="en-GB" sz="1200" b="1">
                <a:solidFill>
                  <a:schemeClr val="tx1"/>
                </a:solidFill>
                <a:latin typeface="Univers" panose="020B0503020202020204" pitchFamily="34" charset="0"/>
              </a:rPr>
              <a:t>Summary</a:t>
            </a:r>
          </a:p>
        </p:txBody>
      </p:sp>
      <p:sp>
        <p:nvSpPr>
          <p:cNvPr id="14" name="Rectangle: Single Corner Snipped 13">
            <a:hlinkClick r:id="rId10" action="ppaction://hlinksldjump"/>
            <a:extLst>
              <a:ext uri="{FF2B5EF4-FFF2-40B4-BE49-F238E27FC236}">
                <a16:creationId xmlns:a16="http://schemas.microsoft.com/office/drawing/2014/main" id="{8B1A1739-5BFD-498F-8940-5A463D82B092}"/>
              </a:ext>
            </a:extLst>
          </p:cNvPr>
          <p:cNvSpPr/>
          <p:nvPr/>
        </p:nvSpPr>
        <p:spPr>
          <a:xfrm>
            <a:off x="6096000" y="3654494"/>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200" b="1">
                <a:solidFill>
                  <a:schemeClr val="tx1"/>
                </a:solidFill>
                <a:latin typeface="Univers" panose="020B0503020202020204" pitchFamily="34" charset="0"/>
              </a:rPr>
              <a:t>Appendix</a:t>
            </a:r>
          </a:p>
        </p:txBody>
      </p:sp>
      <p:sp>
        <p:nvSpPr>
          <p:cNvPr id="15" name="Title 5">
            <a:extLst>
              <a:ext uri="{FF2B5EF4-FFF2-40B4-BE49-F238E27FC236}">
                <a16:creationId xmlns:a16="http://schemas.microsoft.com/office/drawing/2014/main" id="{E008F752-F33D-4C7B-A449-98401F22CCBE}"/>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Contents</a:t>
            </a:r>
            <a:endParaRPr lang="en-GB" sz="2800" baseline="30000">
              <a:solidFill>
                <a:schemeClr val="bg1"/>
              </a:solidFill>
              <a:latin typeface="Univers" panose="020B0503020202020204" pitchFamily="34" charset="0"/>
            </a:endParaRPr>
          </a:p>
        </p:txBody>
      </p:sp>
      <p:sp>
        <p:nvSpPr>
          <p:cNvPr id="16" name="Text Placeholder 7">
            <a:extLst>
              <a:ext uri="{FF2B5EF4-FFF2-40B4-BE49-F238E27FC236}">
                <a16:creationId xmlns:a16="http://schemas.microsoft.com/office/drawing/2014/main" id="{0028DF37-5014-4BD4-94E0-DDDA5CAA7F36}"/>
              </a:ext>
            </a:extLst>
          </p:cNvPr>
          <p:cNvSpPr txBox="1">
            <a:spLocks/>
          </p:cNvSpPr>
          <p:nvPr/>
        </p:nvSpPr>
        <p:spPr>
          <a:xfrm>
            <a:off x="78883" y="6011985"/>
            <a:ext cx="12007096"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a:latin typeface="Univers" panose="020B0503020202020204" pitchFamily="34" charset="0"/>
              </a:rPr>
              <a:t>MoA, mechanism of action; TNBC, triple-negative breast cancer.</a:t>
            </a:r>
          </a:p>
        </p:txBody>
      </p:sp>
      <p:sp>
        <p:nvSpPr>
          <p:cNvPr id="3" name="Rectangle: Single Corner Snipped 2">
            <a:hlinkClick r:id="rId11" action="ppaction://hlinksldjump"/>
            <a:extLst>
              <a:ext uri="{FF2B5EF4-FFF2-40B4-BE49-F238E27FC236}">
                <a16:creationId xmlns:a16="http://schemas.microsoft.com/office/drawing/2014/main" id="{7FF3D9D9-01A4-B906-6BF9-381100A0E595}"/>
              </a:ext>
            </a:extLst>
          </p:cNvPr>
          <p:cNvSpPr/>
          <p:nvPr/>
        </p:nvSpPr>
        <p:spPr>
          <a:xfrm>
            <a:off x="8157213" y="2545202"/>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200" b="1">
                <a:solidFill>
                  <a:schemeClr val="tx1"/>
                </a:solidFill>
                <a:latin typeface="Univers" panose="020B0503020202020204" pitchFamily="34" charset="0"/>
              </a:rPr>
              <a:t>KEYNOTE-522: </a:t>
            </a:r>
            <a:br>
              <a:rPr lang="en-GB" sz="1200" b="1">
                <a:solidFill>
                  <a:schemeClr val="tx1"/>
                </a:solidFill>
                <a:latin typeface="Univers" panose="020B0503020202020204" pitchFamily="34" charset="0"/>
              </a:rPr>
            </a:br>
            <a:r>
              <a:rPr lang="en-GB" sz="1200" b="1">
                <a:solidFill>
                  <a:schemeClr val="tx1"/>
                </a:solidFill>
                <a:latin typeface="Univers" panose="020B0503020202020204" pitchFamily="34" charset="0"/>
              </a:rPr>
              <a:t>Results – Safety</a:t>
            </a:r>
          </a:p>
        </p:txBody>
      </p:sp>
      <p:sp>
        <p:nvSpPr>
          <p:cNvPr id="4" name="TextBox 3">
            <a:extLst>
              <a:ext uri="{FF2B5EF4-FFF2-40B4-BE49-F238E27FC236}">
                <a16:creationId xmlns:a16="http://schemas.microsoft.com/office/drawing/2014/main" id="{CEB365E3-31F5-6362-16B4-2861D4579AAC}"/>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12"/>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3012911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1AAFB820-FDA9-15D1-5FA9-4E94DD19BBB2}"/>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OS by pCR</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(pathological stage ypT0/Tis ypN0) at 75-month follow up</a:t>
            </a:r>
            <a:endParaRPr lang="en-GB" sz="2800" baseline="30000">
              <a:solidFill>
                <a:schemeClr val="bg1"/>
              </a:solidFill>
              <a:latin typeface="Univers" panose="020B0503020202020204" pitchFamily="34" charset="0"/>
            </a:endParaRPr>
          </a:p>
        </p:txBody>
      </p:sp>
      <p:sp>
        <p:nvSpPr>
          <p:cNvPr id="9" name="Text Placeholder 8">
            <a:extLst>
              <a:ext uri="{FF2B5EF4-FFF2-40B4-BE49-F238E27FC236}">
                <a16:creationId xmlns:a16="http://schemas.microsoft.com/office/drawing/2014/main" id="{31331635-5A09-5B43-ECC0-CEEBF9FB7C14}"/>
              </a:ext>
            </a:extLst>
          </p:cNvPr>
          <p:cNvSpPr>
            <a:spLocks noGrp="1"/>
          </p:cNvSpPr>
          <p:nvPr>
            <p:ph type="body" sz="quarter" idx="12"/>
          </p:nvPr>
        </p:nvSpPr>
        <p:spPr/>
        <p:txBody>
          <a:bodyPr/>
          <a:lstStyle/>
          <a:p>
            <a:r>
              <a:rPr lang="en-GB" b="1"/>
              <a:t>Data cut-off: 22 March 2024.</a:t>
            </a:r>
          </a:p>
          <a:p>
            <a:r>
              <a:rPr lang="en-GB" b="1"/>
              <a:t>This is a non-randomised subgroup analysis based on the post-treatment outcome of pCR. HRs should therefore be interpreted with caution.</a:t>
            </a:r>
          </a:p>
          <a:p>
            <a:r>
              <a:rPr lang="en-GB"/>
              <a:t>CI, confidence interval; HR, hazard ratio; OS, overall survival; pCR, pathologic complete response. </a:t>
            </a:r>
          </a:p>
          <a:p>
            <a:r>
              <a:rPr lang="en-GB"/>
              <a:t>Schmid P et al. Presented at the European Society of Medical Oncology Congress 2024, 13–17 September, Barcelona, Spain.</a:t>
            </a:r>
          </a:p>
        </p:txBody>
      </p:sp>
      <p:grpSp>
        <p:nvGrpSpPr>
          <p:cNvPr id="10" name="Group 9">
            <a:extLst>
              <a:ext uri="{FF2B5EF4-FFF2-40B4-BE49-F238E27FC236}">
                <a16:creationId xmlns:a16="http://schemas.microsoft.com/office/drawing/2014/main" id="{8E526385-3571-BDF0-2D04-16F04A9D9569}"/>
              </a:ext>
            </a:extLst>
          </p:cNvPr>
          <p:cNvGrpSpPr/>
          <p:nvPr/>
        </p:nvGrpSpPr>
        <p:grpSpPr>
          <a:xfrm>
            <a:off x="11314871" y="6087887"/>
            <a:ext cx="656605" cy="656603"/>
            <a:chOff x="8680178" y="917741"/>
            <a:chExt cx="352645" cy="350678"/>
          </a:xfrm>
        </p:grpSpPr>
        <p:sp>
          <p:nvSpPr>
            <p:cNvPr id="11" name="Oval 10">
              <a:extLst>
                <a:ext uri="{FF2B5EF4-FFF2-40B4-BE49-F238E27FC236}">
                  <a16:creationId xmlns:a16="http://schemas.microsoft.com/office/drawing/2014/main" id="{E87662D6-2F76-F5F5-A670-BBAE39E3D7FC}"/>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2" name="Graphic 11" descr="Home">
              <a:hlinkClick r:id="rId3" action="ppaction://hlinksldjump"/>
              <a:extLst>
                <a:ext uri="{FF2B5EF4-FFF2-40B4-BE49-F238E27FC236}">
                  <a16:creationId xmlns:a16="http://schemas.microsoft.com/office/drawing/2014/main" id="{21619BAD-67B8-AF62-AA3A-B3470520AB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3" name="TextBox 2">
            <a:extLst>
              <a:ext uri="{FF2B5EF4-FFF2-40B4-BE49-F238E27FC236}">
                <a16:creationId xmlns:a16="http://schemas.microsoft.com/office/drawing/2014/main" id="{4A08883F-DBE1-57A4-37DF-E591807FC097}"/>
              </a:ext>
            </a:extLst>
          </p:cNvPr>
          <p:cNvSpPr txBox="1"/>
          <p:nvPr/>
        </p:nvSpPr>
        <p:spPr>
          <a:xfrm>
            <a:off x="9356858" y="5670276"/>
            <a:ext cx="2086682" cy="24622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ESMO 2024.</a:t>
            </a:r>
          </a:p>
        </p:txBody>
      </p:sp>
      <p:sp>
        <p:nvSpPr>
          <p:cNvPr id="4" name="TextBox 3">
            <a:extLst>
              <a:ext uri="{FF2B5EF4-FFF2-40B4-BE49-F238E27FC236}">
                <a16:creationId xmlns:a16="http://schemas.microsoft.com/office/drawing/2014/main" id="{20AB559D-5DCD-828B-29CF-46338EFA5AD8}"/>
              </a:ext>
            </a:extLst>
          </p:cNvPr>
          <p:cNvSpPr txBox="1"/>
          <p:nvPr/>
        </p:nvSpPr>
        <p:spPr>
          <a:xfrm>
            <a:off x="2283199" y="6027931"/>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pic>
        <p:nvPicPr>
          <p:cNvPr id="6" name="Picture 5" descr="A screenshot of a computer&#10;&#10;Description automatically generated">
            <a:extLst>
              <a:ext uri="{FF2B5EF4-FFF2-40B4-BE49-F238E27FC236}">
                <a16:creationId xmlns:a16="http://schemas.microsoft.com/office/drawing/2014/main" id="{638CD9C7-AF24-0571-D878-9752CED4178D}"/>
              </a:ext>
            </a:extLst>
          </p:cNvPr>
          <p:cNvPicPr>
            <a:picLocks noChangeAspect="1"/>
          </p:cNvPicPr>
          <p:nvPr/>
        </p:nvPicPr>
        <p:blipFill rotWithShape="1">
          <a:blip r:embed="rId6">
            <a:extLst>
              <a:ext uri="{28A0092B-C50C-407E-A947-70E740481C1C}">
                <a14:useLocalDpi xmlns:a14="http://schemas.microsoft.com/office/drawing/2010/main" val="0"/>
              </a:ext>
            </a:extLst>
          </a:blip>
          <a:srcRect l="1451" t="17917" r="17156" b="6881"/>
          <a:stretch/>
        </p:blipFill>
        <p:spPr>
          <a:xfrm>
            <a:off x="1500188" y="1228725"/>
            <a:ext cx="9191625" cy="4792972"/>
          </a:xfrm>
          <a:prstGeom prst="rect">
            <a:avLst/>
          </a:prstGeom>
        </p:spPr>
      </p:pic>
      <p:sp>
        <p:nvSpPr>
          <p:cNvPr id="5" name="TextBox 4">
            <a:extLst>
              <a:ext uri="{FF2B5EF4-FFF2-40B4-BE49-F238E27FC236}">
                <a16:creationId xmlns:a16="http://schemas.microsoft.com/office/drawing/2014/main" id="{C097282C-3759-5267-0B09-DBBFAB33F9A6}"/>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3464719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F0905B23-09A9-2A63-2628-AAA6138F4DBD}"/>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endParaRPr lang="en-GB" sz="2800" baseline="30000">
              <a:solidFill>
                <a:schemeClr val="bg1"/>
              </a:solidFill>
              <a:latin typeface="Univers" panose="020B0503020202020204" pitchFamily="34" charset="0"/>
            </a:endParaRPr>
          </a:p>
        </p:txBody>
      </p:sp>
      <p:grpSp>
        <p:nvGrpSpPr>
          <p:cNvPr id="3" name="Group 2">
            <a:extLst>
              <a:ext uri="{FF2B5EF4-FFF2-40B4-BE49-F238E27FC236}">
                <a16:creationId xmlns:a16="http://schemas.microsoft.com/office/drawing/2014/main" id="{0FFAE44E-4237-8722-F8FB-975C1844674A}"/>
              </a:ext>
            </a:extLst>
          </p:cNvPr>
          <p:cNvGrpSpPr/>
          <p:nvPr/>
        </p:nvGrpSpPr>
        <p:grpSpPr>
          <a:xfrm>
            <a:off x="11314871" y="6087887"/>
            <a:ext cx="656605" cy="656603"/>
            <a:chOff x="8680178" y="917741"/>
            <a:chExt cx="352645" cy="350678"/>
          </a:xfrm>
        </p:grpSpPr>
        <p:sp>
          <p:nvSpPr>
            <p:cNvPr id="4" name="Oval 3">
              <a:extLst>
                <a:ext uri="{FF2B5EF4-FFF2-40B4-BE49-F238E27FC236}">
                  <a16:creationId xmlns:a16="http://schemas.microsoft.com/office/drawing/2014/main" id="{4409428A-C151-39FB-925A-9A935B738B9F}"/>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7" name="Graphic 6" descr="Home">
              <a:hlinkClick r:id="rId3" action="ppaction://hlinksldjump"/>
              <a:extLst>
                <a:ext uri="{FF2B5EF4-FFF2-40B4-BE49-F238E27FC236}">
                  <a16:creationId xmlns:a16="http://schemas.microsoft.com/office/drawing/2014/main" id="{18939A57-F02A-AFEA-B079-B0E401409B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8" name="TextBox 7">
            <a:extLst>
              <a:ext uri="{FF2B5EF4-FFF2-40B4-BE49-F238E27FC236}">
                <a16:creationId xmlns:a16="http://schemas.microsoft.com/office/drawing/2014/main" id="{66385B19-77D1-B4BF-589F-A90923E244B0}"/>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6"/>
              </a:rPr>
              <a:t>UK Prescribing Information</a:t>
            </a:r>
            <a:endParaRPr lang="en-GB" sz="1000" b="1">
              <a:latin typeface="Univers" panose="020B0503020202020204" pitchFamily="34" charset="0"/>
            </a:endParaRPr>
          </a:p>
        </p:txBody>
      </p:sp>
      <p:sp>
        <p:nvSpPr>
          <p:cNvPr id="11" name="Text Placeholder 7">
            <a:extLst>
              <a:ext uri="{FF2B5EF4-FFF2-40B4-BE49-F238E27FC236}">
                <a16:creationId xmlns:a16="http://schemas.microsoft.com/office/drawing/2014/main" id="{5D12DE09-BBAF-D763-E02C-681FB75E4540}"/>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22 March 2024.</a:t>
            </a:r>
            <a:br>
              <a:rPr lang="en-GB" sz="800" b="1">
                <a:highlight>
                  <a:srgbClr val="FFFF00"/>
                </a:highlight>
                <a:latin typeface="Univers" panose="020B0503020202020204" pitchFamily="34" charset="0"/>
              </a:rPr>
            </a:br>
            <a:r>
              <a:rPr lang="en-GB" sz="800" b="1" baseline="30000">
                <a:latin typeface="Univers" panose="020B0503020202020204" pitchFamily="34" charset="0"/>
              </a:rPr>
              <a:t>a</a:t>
            </a:r>
            <a:r>
              <a:rPr lang="en-GB" sz="800" b="1">
                <a:latin typeface="Univers" panose="020B0503020202020204" pitchFamily="34" charset="0"/>
              </a:rPr>
              <a:t>HR (CI) analysed based on an unstratified Cox regression model with treatment as a covariate.</a:t>
            </a:r>
            <a:br>
              <a:rPr lang="en-GB" sz="800" b="1">
                <a:highlight>
                  <a:srgbClr val="FFFF00"/>
                </a:highlight>
                <a:latin typeface="Univers" panose="020B0503020202020204" pitchFamily="34" charset="0"/>
              </a:rPr>
            </a:br>
            <a:r>
              <a:rPr lang="en-GB" sz="800">
                <a:latin typeface="Univers" panose="020B0503020202020204" pitchFamily="34" charset="0"/>
              </a:rPr>
              <a:t>CI, confidence interval; HR, hazard ratio; OS, overall survival.</a:t>
            </a:r>
            <a:br>
              <a:rPr lang="en-GB" sz="800">
                <a:highlight>
                  <a:srgbClr val="FFFF00"/>
                </a:highlight>
                <a:latin typeface="Univers" panose="020B0503020202020204" pitchFamily="34" charset="0"/>
              </a:rPr>
            </a:br>
            <a:r>
              <a:rPr lang="en-GB" sz="800">
                <a:latin typeface="Univers" panose="020B0503020202020204" pitchFamily="34" charset="0"/>
              </a:rPr>
              <a:t>Dent R et al. Presented at the San Antonio Breast Cancer Symposium 2024, 10–13 December, San Antonio, USA.</a:t>
            </a:r>
          </a:p>
        </p:txBody>
      </p:sp>
      <p:sp>
        <p:nvSpPr>
          <p:cNvPr id="13" name="Title 5">
            <a:extLst>
              <a:ext uri="{FF2B5EF4-FFF2-40B4-BE49-F238E27FC236}">
                <a16:creationId xmlns:a16="http://schemas.microsoft.com/office/drawing/2014/main" id="{15CE59E9-8B01-AF21-4F41-74FC48370E77}"/>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OS in patients with baseline T2N0 disease at 75-month follow up</a:t>
            </a:r>
            <a:endParaRPr lang="en-GB" sz="2800" baseline="30000">
              <a:solidFill>
                <a:schemeClr val="bg1"/>
              </a:solidFill>
              <a:latin typeface="Univers" panose="020B0503020202020204" pitchFamily="34" charset="0"/>
            </a:endParaRPr>
          </a:p>
        </p:txBody>
      </p:sp>
      <p:pic>
        <p:nvPicPr>
          <p:cNvPr id="15" name="Picture 14" descr="A screenshot of a computer&#10;&#10;AI-generated content may be incorrect.">
            <a:extLst>
              <a:ext uri="{FF2B5EF4-FFF2-40B4-BE49-F238E27FC236}">
                <a16:creationId xmlns:a16="http://schemas.microsoft.com/office/drawing/2014/main" id="{17D0BE1F-7B93-E400-EBB9-01460D6C7F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329" y="1497969"/>
            <a:ext cx="7878276" cy="4416545"/>
          </a:xfrm>
          <a:prstGeom prst="rect">
            <a:avLst/>
          </a:prstGeom>
        </p:spPr>
      </p:pic>
      <p:sp>
        <p:nvSpPr>
          <p:cNvPr id="16" name="TextBox 15">
            <a:extLst>
              <a:ext uri="{FF2B5EF4-FFF2-40B4-BE49-F238E27FC236}">
                <a16:creationId xmlns:a16="http://schemas.microsoft.com/office/drawing/2014/main" id="{2BFEA886-0887-FAB0-CB9E-A3321E0F72A6}"/>
              </a:ext>
            </a:extLst>
          </p:cNvPr>
          <p:cNvSpPr txBox="1"/>
          <p:nvPr/>
        </p:nvSpPr>
        <p:spPr>
          <a:xfrm>
            <a:off x="9356858" y="5670276"/>
            <a:ext cx="2086682" cy="24622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Dent R et al.</a:t>
            </a:r>
            <a:br>
              <a:rPr lang="en-GB" sz="800">
                <a:latin typeface="Univers" panose="020B0503020202020204" pitchFamily="34" charset="0"/>
              </a:rPr>
            </a:br>
            <a:r>
              <a:rPr lang="en-GB" sz="800">
                <a:latin typeface="Univers" panose="020B0503020202020204" pitchFamily="34" charset="0"/>
              </a:rPr>
              <a:t> Presented at SABCS 2024.</a:t>
            </a:r>
          </a:p>
        </p:txBody>
      </p:sp>
      <p:sp>
        <p:nvSpPr>
          <p:cNvPr id="17" name="TextBox 16">
            <a:extLst>
              <a:ext uri="{FF2B5EF4-FFF2-40B4-BE49-F238E27FC236}">
                <a16:creationId xmlns:a16="http://schemas.microsoft.com/office/drawing/2014/main" id="{F68E0819-7FAD-D9C8-F350-9FF71411B435}"/>
              </a:ext>
            </a:extLst>
          </p:cNvPr>
          <p:cNvSpPr txBox="1"/>
          <p:nvPr/>
        </p:nvSpPr>
        <p:spPr>
          <a:xfrm>
            <a:off x="2283199" y="6027931"/>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graphicFrame>
        <p:nvGraphicFramePr>
          <p:cNvPr id="2" name="Table 1">
            <a:extLst>
              <a:ext uri="{FF2B5EF4-FFF2-40B4-BE49-F238E27FC236}">
                <a16:creationId xmlns:a16="http://schemas.microsoft.com/office/drawing/2014/main" id="{D3836A36-00C5-FCE2-0BF8-80D3FEF7FDB5}"/>
              </a:ext>
            </a:extLst>
          </p:cNvPr>
          <p:cNvGraphicFramePr>
            <a:graphicFrameLocks noGrp="1"/>
          </p:cNvGraphicFramePr>
          <p:nvPr>
            <p:extLst>
              <p:ext uri="{D42A27DB-BD31-4B8C-83A1-F6EECF244321}">
                <p14:modId xmlns:p14="http://schemas.microsoft.com/office/powerpoint/2010/main" val="2238962091"/>
              </p:ext>
            </p:extLst>
          </p:nvPr>
        </p:nvGraphicFramePr>
        <p:xfrm>
          <a:off x="8122153" y="3020569"/>
          <a:ext cx="3889234" cy="954264"/>
        </p:xfrm>
        <a:graphic>
          <a:graphicData uri="http://schemas.openxmlformats.org/drawingml/2006/table">
            <a:tbl>
              <a:tblPr firstRow="1" bandRow="1">
                <a:tableStyleId>{3B4B98B0-60AC-42C2-AFA5-B58CD77FA1E5}</a:tableStyleId>
              </a:tblPr>
              <a:tblGrid>
                <a:gridCol w="1546086">
                  <a:extLst>
                    <a:ext uri="{9D8B030D-6E8A-4147-A177-3AD203B41FA5}">
                      <a16:colId xmlns:a16="http://schemas.microsoft.com/office/drawing/2014/main" val="2427301028"/>
                    </a:ext>
                  </a:extLst>
                </a:gridCol>
                <a:gridCol w="1171574">
                  <a:extLst>
                    <a:ext uri="{9D8B030D-6E8A-4147-A177-3AD203B41FA5}">
                      <a16:colId xmlns:a16="http://schemas.microsoft.com/office/drawing/2014/main" val="660390019"/>
                    </a:ext>
                  </a:extLst>
                </a:gridCol>
                <a:gridCol w="1171574">
                  <a:extLst>
                    <a:ext uri="{9D8B030D-6E8A-4147-A177-3AD203B41FA5}">
                      <a16:colId xmlns:a16="http://schemas.microsoft.com/office/drawing/2014/main" val="3427282000"/>
                    </a:ext>
                  </a:extLst>
                </a:gridCol>
              </a:tblGrid>
              <a:tr h="316843">
                <a:tc>
                  <a:txBody>
                    <a:bodyPr/>
                    <a:lstStyle/>
                    <a:p>
                      <a:endParaRPr lang="en-GB" sz="105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877B"/>
                    </a:solidFill>
                  </a:tcPr>
                </a:tc>
                <a:tc>
                  <a:txBody>
                    <a:bodyPr/>
                    <a:lstStyle/>
                    <a:p>
                      <a:pPr algn="ctr"/>
                      <a:r>
                        <a:rPr lang="en-GB" sz="1050" noProof="0">
                          <a:solidFill>
                            <a:schemeClr val="bg1"/>
                          </a:solidFill>
                          <a:latin typeface="Univers" panose="020B0503020202020204" pitchFamily="34" charset="0"/>
                        </a:rPr>
                        <a:t>KEYTRUDA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KEYTRUDA (n=315)</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a:txBody>
                    <a:bodyPr/>
                    <a:lstStyle/>
                    <a:p>
                      <a:pPr algn="ctr"/>
                      <a:r>
                        <a:rPr lang="en-GB" sz="1050" noProof="0">
                          <a:solidFill>
                            <a:schemeClr val="bg1"/>
                          </a:solidFill>
                          <a:latin typeface="Univers" panose="020B0503020202020204" pitchFamily="34" charset="0"/>
                        </a:rPr>
                        <a:t>Placebo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placebo (n=159)</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671468373"/>
                  </a:ext>
                </a:extLst>
              </a:tr>
              <a:tr h="242184">
                <a:tc>
                  <a:txBody>
                    <a:bodyPr/>
                    <a:lstStyle/>
                    <a:p>
                      <a:r>
                        <a:rPr lang="en-GB" sz="1050" b="1" noProof="0">
                          <a:latin typeface="Univers" panose="020B0503020202020204" pitchFamily="34" charset="0"/>
                          <a:cs typeface="Calibri" panose="020F0502020204030204" pitchFamily="34" charset="0"/>
                        </a:rPr>
                        <a:t>Patients with event, %</a:t>
                      </a:r>
                    </a:p>
                  </a:txBody>
                  <a:tcPr marL="36000" marR="36000" marT="36000" marB="36000" anchor="ctr">
                    <a:lnT w="12700" cmpd="sng">
                      <a:noFill/>
                    </a:lnT>
                  </a:tcPr>
                </a:tc>
                <a:tc>
                  <a:txBody>
                    <a:bodyPr/>
                    <a:lstStyle/>
                    <a:p>
                      <a:pPr algn="ctr"/>
                      <a:r>
                        <a:rPr lang="en-GB" sz="1050" noProof="0">
                          <a:latin typeface="Univers" panose="020B0503020202020204" pitchFamily="34" charset="0"/>
                        </a:rPr>
                        <a:t>7.6</a:t>
                      </a:r>
                    </a:p>
                  </a:txBody>
                  <a:tcPr marL="36000" marR="36000" marT="36000" marB="36000" anchor="ctr">
                    <a:lnT>
                      <a:noFill/>
                    </a:lnT>
                  </a:tcPr>
                </a:tc>
                <a:tc>
                  <a:txBody>
                    <a:bodyPr/>
                    <a:lstStyle/>
                    <a:p>
                      <a:pPr algn="ctr"/>
                      <a:r>
                        <a:rPr lang="en-GB" sz="1050" noProof="0">
                          <a:latin typeface="Univers" panose="020B0503020202020204" pitchFamily="34" charset="0"/>
                        </a:rPr>
                        <a:t>14.5</a:t>
                      </a:r>
                    </a:p>
                  </a:txBody>
                  <a:tcPr marL="36000" marR="36000" marT="36000" marB="36000" anchor="ctr">
                    <a:lnT>
                      <a:noFill/>
                    </a:lnT>
                  </a:tcPr>
                </a:tc>
                <a:extLst>
                  <a:ext uri="{0D108BD9-81ED-4DB2-BD59-A6C34878D82A}">
                    <a16:rowId xmlns:a16="http://schemas.microsoft.com/office/drawing/2014/main" val="1906827500"/>
                  </a:ext>
                </a:extLst>
              </a:tr>
            </a:tbl>
          </a:graphicData>
        </a:graphic>
      </p:graphicFrame>
    </p:spTree>
    <p:extLst>
      <p:ext uri="{BB962C8B-B14F-4D97-AF65-F5344CB8AC3E}">
        <p14:creationId xmlns:p14="http://schemas.microsoft.com/office/powerpoint/2010/main" val="3213603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51D81F-2CE2-43A8-980C-56F89A8BE5F2}"/>
              </a:ext>
            </a:extLst>
          </p:cNvPr>
          <p:cNvGrpSpPr/>
          <p:nvPr/>
        </p:nvGrpSpPr>
        <p:grpSpPr>
          <a:xfrm>
            <a:off x="11314871" y="6087887"/>
            <a:ext cx="656605" cy="656603"/>
            <a:chOff x="8680178" y="917741"/>
            <a:chExt cx="352645" cy="350678"/>
          </a:xfrm>
        </p:grpSpPr>
        <p:sp>
          <p:nvSpPr>
            <p:cNvPr id="9" name="Oval 8">
              <a:extLst>
                <a:ext uri="{FF2B5EF4-FFF2-40B4-BE49-F238E27FC236}">
                  <a16:creationId xmlns:a16="http://schemas.microsoft.com/office/drawing/2014/main" id="{D87CBB5E-3B87-4F39-A7B9-959C5C7E87D9}"/>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0" name="Graphic 9" descr="Home">
              <a:hlinkClick r:id="rId3" action="ppaction://hlinksldjump"/>
              <a:extLst>
                <a:ext uri="{FF2B5EF4-FFF2-40B4-BE49-F238E27FC236}">
                  <a16:creationId xmlns:a16="http://schemas.microsoft.com/office/drawing/2014/main" id="{8F0B422D-FE7B-4B44-BD89-F3D29CAA1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1" name="Title 5">
            <a:extLst>
              <a:ext uri="{FF2B5EF4-FFF2-40B4-BE49-F238E27FC236}">
                <a16:creationId xmlns:a16="http://schemas.microsoft.com/office/drawing/2014/main" id="{A36042D6-19DA-4F72-A297-CBDA912B96DC}"/>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Exploratory analysis – DPFS or DRFS at 36- and</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60-month follow up</a:t>
            </a:r>
            <a:endParaRPr lang="en-GB" sz="2800" baseline="30000">
              <a:solidFill>
                <a:schemeClr val="bg1"/>
              </a:solidFill>
              <a:latin typeface="Univers" panose="020B0503020202020204" pitchFamily="34" charset="0"/>
            </a:endParaRPr>
          </a:p>
        </p:txBody>
      </p:sp>
      <p:sp>
        <p:nvSpPr>
          <p:cNvPr id="12" name="Text Placeholder 7">
            <a:extLst>
              <a:ext uri="{FF2B5EF4-FFF2-40B4-BE49-F238E27FC236}">
                <a16:creationId xmlns:a16="http://schemas.microsoft.com/office/drawing/2014/main" id="{9231E740-CD93-4CC3-A1FA-33E93E4BB9DF}"/>
              </a:ext>
            </a:extLst>
          </p:cNvPr>
          <p:cNvSpPr txBox="1">
            <a:spLocks/>
          </p:cNvSpPr>
          <p:nvPr/>
        </p:nvSpPr>
        <p:spPr>
          <a:xfrm>
            <a:off x="80996" y="5998679"/>
            <a:ext cx="1025362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2021 and 23 March 2023.</a:t>
            </a:r>
            <a:br>
              <a:rPr lang="en-GB" sz="800" b="1">
                <a:latin typeface="Univers" panose="020B0503020202020204" pitchFamily="34" charset="0"/>
              </a:rPr>
            </a:br>
            <a:r>
              <a:rPr lang="en-GB" sz="800" b="1" baseline="30000">
                <a:latin typeface="Univers" panose="020B0503020202020204" pitchFamily="34" charset="0"/>
              </a:rPr>
              <a:t>a</a:t>
            </a:r>
            <a:r>
              <a:rPr lang="en-GB" sz="800" b="1">
                <a:latin typeface="Univers" panose="020B0503020202020204" pitchFamily="34" charset="0"/>
              </a:rPr>
              <a:t>HR (CI) analysed based on a Cox regression model with treatment as a covariate stratified by randomisation stratification factors.</a:t>
            </a:r>
            <a:br>
              <a:rPr lang="en-GB" sz="800" b="1">
                <a:latin typeface="Univers" panose="020B0503020202020204" pitchFamily="34" charset="0"/>
              </a:rPr>
            </a:br>
            <a:r>
              <a:rPr lang="en-GB" sz="800">
                <a:latin typeface="Univers" panose="020B0503020202020204" pitchFamily="34" charset="0"/>
              </a:rPr>
              <a:t>CI, confidence interval; DPFS, distant progression-free survival; DRFS, distant recurrence-free survival; HR, hazard ratio.</a:t>
            </a:r>
            <a:br>
              <a:rPr lang="en-GB" sz="800">
                <a:latin typeface="Univers" panose="020B0503020202020204" pitchFamily="34" charset="0"/>
              </a:rPr>
            </a:br>
            <a:r>
              <a:rPr lang="en-GB" sz="800">
                <a:latin typeface="Univers" panose="020B0503020202020204" pitchFamily="34" charset="0"/>
              </a:rPr>
              <a:t>Schmid P et al. Presented at the European Society of Medical Oncology Congress 2023, 20–24 September, Madrid, Spain.</a:t>
            </a:r>
          </a:p>
        </p:txBody>
      </p:sp>
      <p:sp>
        <p:nvSpPr>
          <p:cNvPr id="31" name="Rectangle 30">
            <a:extLst>
              <a:ext uri="{FF2B5EF4-FFF2-40B4-BE49-F238E27FC236}">
                <a16:creationId xmlns:a16="http://schemas.microsoft.com/office/drawing/2014/main" id="{82C366E1-2C0F-16BA-13A2-3871125C8784}"/>
              </a:ext>
            </a:extLst>
          </p:cNvPr>
          <p:cNvSpPr/>
          <p:nvPr/>
        </p:nvSpPr>
        <p:spPr>
          <a:xfrm flipH="1">
            <a:off x="2537979" y="2215199"/>
            <a:ext cx="410891" cy="2192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41" name="Rectangle 40">
            <a:extLst>
              <a:ext uri="{FF2B5EF4-FFF2-40B4-BE49-F238E27FC236}">
                <a16:creationId xmlns:a16="http://schemas.microsoft.com/office/drawing/2014/main" id="{9B6FD0EF-5F4F-2B14-C207-A708CD55919F}"/>
              </a:ext>
            </a:extLst>
          </p:cNvPr>
          <p:cNvSpPr/>
          <p:nvPr/>
        </p:nvSpPr>
        <p:spPr>
          <a:xfrm>
            <a:off x="2661804" y="2405699"/>
            <a:ext cx="314325"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screenshot of a computer screen&#10;&#10;Description automatically generated">
            <a:extLst>
              <a:ext uri="{FF2B5EF4-FFF2-40B4-BE49-F238E27FC236}">
                <a16:creationId xmlns:a16="http://schemas.microsoft.com/office/drawing/2014/main" id="{35F3E9A4-FC1E-5E4B-5E7F-CFFB4EA521C6}"/>
              </a:ext>
            </a:extLst>
          </p:cNvPr>
          <p:cNvPicPr>
            <a:picLocks noChangeAspect="1"/>
          </p:cNvPicPr>
          <p:nvPr/>
        </p:nvPicPr>
        <p:blipFill rotWithShape="1">
          <a:blip r:embed="rId6">
            <a:extLst>
              <a:ext uri="{28A0092B-C50C-407E-A947-70E740481C1C}">
                <a14:useLocalDpi xmlns:a14="http://schemas.microsoft.com/office/drawing/2010/main" val="0"/>
              </a:ext>
            </a:extLst>
          </a:blip>
          <a:srcRect l="59990" t="27879" r="2715" b="28637"/>
          <a:stretch/>
        </p:blipFill>
        <p:spPr>
          <a:xfrm>
            <a:off x="6549476" y="2085351"/>
            <a:ext cx="5630433" cy="3520798"/>
          </a:xfrm>
          <a:prstGeom prst="rect">
            <a:avLst/>
          </a:prstGeom>
        </p:spPr>
      </p:pic>
      <p:sp>
        <p:nvSpPr>
          <p:cNvPr id="3" name="TextBox 2">
            <a:extLst>
              <a:ext uri="{FF2B5EF4-FFF2-40B4-BE49-F238E27FC236}">
                <a16:creationId xmlns:a16="http://schemas.microsoft.com/office/drawing/2014/main" id="{F40B2AD8-8B96-BFF5-DE3A-07393AA3D92C}"/>
              </a:ext>
            </a:extLst>
          </p:cNvPr>
          <p:cNvSpPr txBox="1"/>
          <p:nvPr/>
        </p:nvSpPr>
        <p:spPr>
          <a:xfrm>
            <a:off x="7349276" y="5673103"/>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Presented at ESMO 2023.</a:t>
            </a:r>
          </a:p>
        </p:txBody>
      </p:sp>
      <p:sp>
        <p:nvSpPr>
          <p:cNvPr id="13" name="TextBox 12">
            <a:extLst>
              <a:ext uri="{FF2B5EF4-FFF2-40B4-BE49-F238E27FC236}">
                <a16:creationId xmlns:a16="http://schemas.microsoft.com/office/drawing/2014/main" id="{AD5335FC-32F3-559B-5AE3-D538103E2796}"/>
              </a:ext>
            </a:extLst>
          </p:cNvPr>
          <p:cNvSpPr txBox="1"/>
          <p:nvPr/>
        </p:nvSpPr>
        <p:spPr>
          <a:xfrm>
            <a:off x="2283198" y="6005489"/>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pic>
        <p:nvPicPr>
          <p:cNvPr id="2" name="Picture 1" descr="A screenshot of a computer screen&#10;&#10;Description automatically generated">
            <a:extLst>
              <a:ext uri="{FF2B5EF4-FFF2-40B4-BE49-F238E27FC236}">
                <a16:creationId xmlns:a16="http://schemas.microsoft.com/office/drawing/2014/main" id="{844A2826-5D5B-A265-E8D8-24B4F30268E5}"/>
              </a:ext>
            </a:extLst>
          </p:cNvPr>
          <p:cNvPicPr>
            <a:picLocks noChangeAspect="1"/>
          </p:cNvPicPr>
          <p:nvPr/>
        </p:nvPicPr>
        <p:blipFill rotWithShape="1">
          <a:blip r:embed="rId6">
            <a:extLst>
              <a:ext uri="{28A0092B-C50C-407E-A947-70E740481C1C}">
                <a14:useLocalDpi xmlns:a14="http://schemas.microsoft.com/office/drawing/2010/main" val="0"/>
              </a:ext>
            </a:extLst>
          </a:blip>
          <a:srcRect l="1591" t="24792" r="52045" b="27940"/>
          <a:stretch/>
        </p:blipFill>
        <p:spPr>
          <a:xfrm>
            <a:off x="1" y="1856509"/>
            <a:ext cx="6839336" cy="3787993"/>
          </a:xfrm>
          <a:prstGeom prst="rect">
            <a:avLst/>
          </a:prstGeom>
        </p:spPr>
      </p:pic>
      <p:sp>
        <p:nvSpPr>
          <p:cNvPr id="4" name="Rectangle 3">
            <a:extLst>
              <a:ext uri="{FF2B5EF4-FFF2-40B4-BE49-F238E27FC236}">
                <a16:creationId xmlns:a16="http://schemas.microsoft.com/office/drawing/2014/main" id="{4FD183D7-9EFA-5AA6-D94F-BE9FFEBF66E2}"/>
              </a:ext>
            </a:extLst>
          </p:cNvPr>
          <p:cNvSpPr/>
          <p:nvPr/>
        </p:nvSpPr>
        <p:spPr>
          <a:xfrm>
            <a:off x="6446982" y="5024582"/>
            <a:ext cx="554182" cy="45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60DBF8D-98D5-FF39-4024-0556F47F6A08}"/>
              </a:ext>
            </a:extLst>
          </p:cNvPr>
          <p:cNvSpPr txBox="1"/>
          <p:nvPr/>
        </p:nvSpPr>
        <p:spPr>
          <a:xfrm>
            <a:off x="1765005" y="1341325"/>
            <a:ext cx="4784471" cy="276999"/>
          </a:xfrm>
          <a:prstGeom prst="rect">
            <a:avLst/>
          </a:prstGeom>
          <a:noFill/>
        </p:spPr>
        <p:txBody>
          <a:bodyPr wrap="square" rtlCol="0">
            <a:spAutoFit/>
          </a:bodyPr>
          <a:lstStyle/>
          <a:p>
            <a:pPr algn="ctr"/>
            <a:r>
              <a:rPr lang="en-GB" sz="1200" b="1">
                <a:solidFill>
                  <a:schemeClr val="tx1">
                    <a:lumMod val="75000"/>
                    <a:lumOff val="25000"/>
                  </a:schemeClr>
                </a:solidFill>
                <a:latin typeface="Univers" panose="020B0503020202020204" pitchFamily="34" charset="0"/>
              </a:rPr>
              <a:t>36-month follow up</a:t>
            </a:r>
          </a:p>
        </p:txBody>
      </p:sp>
      <p:sp>
        <p:nvSpPr>
          <p:cNvPr id="18" name="TextBox 17">
            <a:extLst>
              <a:ext uri="{FF2B5EF4-FFF2-40B4-BE49-F238E27FC236}">
                <a16:creationId xmlns:a16="http://schemas.microsoft.com/office/drawing/2014/main" id="{8ECDCD83-D36E-2A0D-D973-C4E69B902A42}"/>
              </a:ext>
            </a:extLst>
          </p:cNvPr>
          <p:cNvSpPr txBox="1"/>
          <p:nvPr/>
        </p:nvSpPr>
        <p:spPr>
          <a:xfrm>
            <a:off x="6839338" y="1341325"/>
            <a:ext cx="5132138" cy="276999"/>
          </a:xfrm>
          <a:prstGeom prst="rect">
            <a:avLst/>
          </a:prstGeom>
          <a:noFill/>
        </p:spPr>
        <p:txBody>
          <a:bodyPr wrap="square" rtlCol="0">
            <a:spAutoFit/>
          </a:bodyPr>
          <a:lstStyle/>
          <a:p>
            <a:pPr algn="ctr"/>
            <a:r>
              <a:rPr lang="en-GB" sz="1200" b="1">
                <a:solidFill>
                  <a:schemeClr val="tx1">
                    <a:lumMod val="75000"/>
                    <a:lumOff val="25000"/>
                  </a:schemeClr>
                </a:solidFill>
                <a:latin typeface="Univers" panose="020B0503020202020204" pitchFamily="34" charset="0"/>
              </a:rPr>
              <a:t>60-month follow up</a:t>
            </a:r>
          </a:p>
        </p:txBody>
      </p:sp>
      <p:sp>
        <p:nvSpPr>
          <p:cNvPr id="6" name="TextBox 5">
            <a:extLst>
              <a:ext uri="{FF2B5EF4-FFF2-40B4-BE49-F238E27FC236}">
                <a16:creationId xmlns:a16="http://schemas.microsoft.com/office/drawing/2014/main" id="{E45503D4-09EF-AD7C-99F9-7D2A50E33590}"/>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922186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FFE49DD-A501-4D50-826C-F277349C56B5}"/>
              </a:ext>
            </a:extLst>
          </p:cNvPr>
          <p:cNvGrpSpPr/>
          <p:nvPr/>
        </p:nvGrpSpPr>
        <p:grpSpPr>
          <a:xfrm>
            <a:off x="11314871" y="6087887"/>
            <a:ext cx="656605" cy="656603"/>
            <a:chOff x="8680178" y="917741"/>
            <a:chExt cx="352645" cy="350678"/>
          </a:xfrm>
        </p:grpSpPr>
        <p:sp>
          <p:nvSpPr>
            <p:cNvPr id="11" name="Oval 10">
              <a:extLst>
                <a:ext uri="{FF2B5EF4-FFF2-40B4-BE49-F238E27FC236}">
                  <a16:creationId xmlns:a16="http://schemas.microsoft.com/office/drawing/2014/main" id="{3C34B333-B866-40BC-B6A2-7E751371E94D}"/>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2" name="Graphic 11" descr="Home">
              <a:hlinkClick r:id="rId3" action="ppaction://hlinksldjump"/>
              <a:extLst>
                <a:ext uri="{FF2B5EF4-FFF2-40B4-BE49-F238E27FC236}">
                  <a16:creationId xmlns:a16="http://schemas.microsoft.com/office/drawing/2014/main" id="{BD6D889A-E6F3-4D29-AC8D-0B70962E16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pic>
        <p:nvPicPr>
          <p:cNvPr id="18" name="Graphic 17">
            <a:extLst>
              <a:ext uri="{FF2B5EF4-FFF2-40B4-BE49-F238E27FC236}">
                <a16:creationId xmlns:a16="http://schemas.microsoft.com/office/drawing/2014/main" id="{42C728D4-5D4E-4E17-B82E-46A30C70E6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9302" y="1620257"/>
            <a:ext cx="395440" cy="395440"/>
          </a:xfrm>
          <a:prstGeom prst="rect">
            <a:avLst/>
          </a:prstGeom>
        </p:spPr>
      </p:pic>
      <p:sp>
        <p:nvSpPr>
          <p:cNvPr id="19" name="TextBox 18">
            <a:extLst>
              <a:ext uri="{FF2B5EF4-FFF2-40B4-BE49-F238E27FC236}">
                <a16:creationId xmlns:a16="http://schemas.microsoft.com/office/drawing/2014/main" id="{41DFD0F3-69FA-4DE0-9651-F9DDB61DF839}"/>
              </a:ext>
            </a:extLst>
          </p:cNvPr>
          <p:cNvSpPr txBox="1"/>
          <p:nvPr/>
        </p:nvSpPr>
        <p:spPr>
          <a:xfrm>
            <a:off x="1226430" y="1688207"/>
            <a:ext cx="4992072" cy="307777"/>
          </a:xfrm>
          <a:prstGeom prst="rect">
            <a:avLst/>
          </a:prstGeom>
          <a:noFill/>
        </p:spPr>
        <p:txBody>
          <a:bodyPr wrap="none" rtlCol="0">
            <a:spAutoFit/>
          </a:bodyPr>
          <a:lstStyle/>
          <a:p>
            <a:pPr algn="ctr"/>
            <a:r>
              <a:rPr lang="en-GB" sz="1400">
                <a:solidFill>
                  <a:schemeClr val="bg1"/>
                </a:solidFill>
                <a:latin typeface="Univers" panose="020B0503020202020204" pitchFamily="34" charset="0"/>
                <a:cs typeface="Arial" panose="020B0604020202020204" pitchFamily="34" charset="0"/>
              </a:rPr>
              <a:t>Click the links below to navigate to the section of interest</a:t>
            </a:r>
          </a:p>
        </p:txBody>
      </p:sp>
      <p:sp>
        <p:nvSpPr>
          <p:cNvPr id="20" name="Text Placeholder 7">
            <a:extLst>
              <a:ext uri="{FF2B5EF4-FFF2-40B4-BE49-F238E27FC236}">
                <a16:creationId xmlns:a16="http://schemas.microsoft.com/office/drawing/2014/main" id="{2BB28059-4D21-4187-9A35-7C17FCDA7279}"/>
              </a:ext>
            </a:extLst>
          </p:cNvPr>
          <p:cNvSpPr txBox="1">
            <a:spLocks/>
          </p:cNvSpPr>
          <p:nvPr/>
        </p:nvSpPr>
        <p:spPr>
          <a:xfrm>
            <a:off x="78883" y="6011985"/>
            <a:ext cx="11078428"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a:solidFill>
                  <a:schemeClr val="bg1"/>
                </a:solidFill>
                <a:latin typeface="Univers" panose="020B0503020202020204" pitchFamily="34" charset="0"/>
              </a:rPr>
              <a:t>AE, adverse event; TRAE, treatment-related adverse event.</a:t>
            </a:r>
          </a:p>
        </p:txBody>
      </p:sp>
      <p:sp>
        <p:nvSpPr>
          <p:cNvPr id="9" name="Title 1">
            <a:extLst>
              <a:ext uri="{FF2B5EF4-FFF2-40B4-BE49-F238E27FC236}">
                <a16:creationId xmlns:a16="http://schemas.microsoft.com/office/drawing/2014/main" id="{1156D266-00B8-BF82-D1C2-CB4655FC35E0}"/>
              </a:ext>
            </a:extLst>
          </p:cNvPr>
          <p:cNvSpPr txBox="1">
            <a:spLocks/>
          </p:cNvSpPr>
          <p:nvPr/>
        </p:nvSpPr>
        <p:spPr>
          <a:xfrm>
            <a:off x="838200" y="223809"/>
            <a:ext cx="9298822" cy="1390837"/>
          </a:xfrm>
          <a:prstGeom prst="rect">
            <a:avLst/>
          </a:prstGeom>
        </p:spPr>
        <p:txBody>
          <a:bodyPr vert="horz" lIns="91440" tIns="45720" rIns="91440" bIns="45720" rtlCol="0" anchor="b">
            <a:noAutofit/>
          </a:bodyPr>
          <a:lstStyle>
            <a:lvl1pPr algn="l" defTabSz="914400" rtl="0" eaLnBrk="1" latinLnBrk="0" hangingPunct="1">
              <a:lnSpc>
                <a:spcPct val="78000"/>
              </a:lnSpc>
              <a:spcBef>
                <a:spcPct val="0"/>
              </a:spcBef>
              <a:buNone/>
              <a:defRPr sz="4200" kern="1200" cap="all" spc="130">
                <a:solidFill>
                  <a:srgbClr val="FFFFFF"/>
                </a:solidFill>
                <a:latin typeface="+mj-lt"/>
                <a:ea typeface="+mj-ea"/>
                <a:cs typeface="+mj-cs"/>
              </a:defRPr>
            </a:lvl1pPr>
          </a:lstStyle>
          <a:p>
            <a:r>
              <a:rPr lang="en-GB" sz="3600" cap="none">
                <a:latin typeface="Univers" panose="020B0503020202020204" pitchFamily="34" charset="0"/>
              </a:rPr>
              <a:t>KEYNOTE-522: Results – Safety </a:t>
            </a:r>
          </a:p>
        </p:txBody>
      </p:sp>
      <p:sp>
        <p:nvSpPr>
          <p:cNvPr id="2" name="Rectangle: Single Corner Snipped 1">
            <a:hlinkClick r:id="rId8" action="ppaction://hlinksldjump"/>
            <a:extLst>
              <a:ext uri="{FF2B5EF4-FFF2-40B4-BE49-F238E27FC236}">
                <a16:creationId xmlns:a16="http://schemas.microsoft.com/office/drawing/2014/main" id="{FC7EEE71-AACB-9DAE-95DC-8D55F73E5CEE}"/>
              </a:ext>
            </a:extLst>
          </p:cNvPr>
          <p:cNvSpPr/>
          <p:nvPr/>
        </p:nvSpPr>
        <p:spPr>
          <a:xfrm>
            <a:off x="1097441" y="2217635"/>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Safety assessments</a:t>
            </a:r>
          </a:p>
        </p:txBody>
      </p:sp>
      <p:grpSp>
        <p:nvGrpSpPr>
          <p:cNvPr id="21" name="Group 20">
            <a:extLst>
              <a:ext uri="{FF2B5EF4-FFF2-40B4-BE49-F238E27FC236}">
                <a16:creationId xmlns:a16="http://schemas.microsoft.com/office/drawing/2014/main" id="{1AB2A409-878F-CE95-7A96-7887C78A5E18}"/>
              </a:ext>
            </a:extLst>
          </p:cNvPr>
          <p:cNvGrpSpPr/>
          <p:nvPr/>
        </p:nvGrpSpPr>
        <p:grpSpPr>
          <a:xfrm>
            <a:off x="3259180" y="2217635"/>
            <a:ext cx="2006187" cy="2295185"/>
            <a:chOff x="3228484" y="2249811"/>
            <a:chExt cx="2006187" cy="2295185"/>
          </a:xfrm>
        </p:grpSpPr>
        <p:sp>
          <p:nvSpPr>
            <p:cNvPr id="3" name="Rectangle: Single Corner Snipped 2">
              <a:hlinkClick r:id="rId9" action="ppaction://hlinksldjump"/>
              <a:extLst>
                <a:ext uri="{FF2B5EF4-FFF2-40B4-BE49-F238E27FC236}">
                  <a16:creationId xmlns:a16="http://schemas.microsoft.com/office/drawing/2014/main" id="{303DD2FD-873D-63B7-FB9A-421EE79D6DCD}"/>
                </a:ext>
              </a:extLst>
            </p:cNvPr>
            <p:cNvSpPr/>
            <p:nvPr/>
          </p:nvSpPr>
          <p:spPr>
            <a:xfrm>
              <a:off x="3341971" y="2716847"/>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Summary of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any-grade AEs in the</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neoadjuvant phase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(primary analysis)</a:t>
              </a:r>
            </a:p>
          </p:txBody>
        </p:sp>
        <p:sp>
          <p:nvSpPr>
            <p:cNvPr id="5" name="Rectangle: Single Corner Snipped 4">
              <a:hlinkClick r:id="rId10" action="ppaction://hlinksldjump"/>
              <a:extLst>
                <a:ext uri="{FF2B5EF4-FFF2-40B4-BE49-F238E27FC236}">
                  <a16:creationId xmlns:a16="http://schemas.microsoft.com/office/drawing/2014/main" id="{230DB2B7-985B-5971-95C8-7A5FFE48E741}"/>
                </a:ext>
              </a:extLst>
            </p:cNvPr>
            <p:cNvSpPr/>
            <p:nvPr/>
          </p:nvSpPr>
          <p:spPr>
            <a:xfrm>
              <a:off x="3341971" y="3680996"/>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AEs of interest in the neoadjuvant phase</a:t>
              </a:r>
            </a:p>
            <a:p>
              <a:pPr marL="0" lvl="1" algn="ctr" defTabSz="685800">
                <a:defRPr/>
              </a:pPr>
              <a:r>
                <a:rPr lang="en-GB" sz="1100" b="1">
                  <a:solidFill>
                    <a:schemeClr val="tx1"/>
                  </a:solidFill>
                  <a:latin typeface="Univers" panose="020B0503020202020204" pitchFamily="34" charset="0"/>
                </a:rPr>
                <a:t>(primary analysis)</a:t>
              </a:r>
            </a:p>
          </p:txBody>
        </p:sp>
        <p:sp>
          <p:nvSpPr>
            <p:cNvPr id="14" name="TextBox 13">
              <a:extLst>
                <a:ext uri="{FF2B5EF4-FFF2-40B4-BE49-F238E27FC236}">
                  <a16:creationId xmlns:a16="http://schemas.microsoft.com/office/drawing/2014/main" id="{F46D29D5-7791-247A-C062-FE744806F341}"/>
                </a:ext>
              </a:extLst>
            </p:cNvPr>
            <p:cNvSpPr txBox="1"/>
            <p:nvPr/>
          </p:nvSpPr>
          <p:spPr>
            <a:xfrm>
              <a:off x="3228484" y="2249811"/>
              <a:ext cx="2006187" cy="307777"/>
            </a:xfrm>
            <a:prstGeom prst="rect">
              <a:avLst/>
            </a:prstGeom>
            <a:solidFill>
              <a:schemeClr val="accent4"/>
            </a:solidFill>
            <a:effectLst>
              <a:outerShdw blurRad="50800" dist="38100" dir="2700000" algn="tl" rotWithShape="0">
                <a:prstClr val="black">
                  <a:alpha val="40000"/>
                </a:prstClr>
              </a:outerShdw>
            </a:effectLst>
          </p:spPr>
          <p:txBody>
            <a:bodyPr wrap="square" rtlCol="0" anchor="ctr">
              <a:spAutoFit/>
            </a:bodyPr>
            <a:lstStyle/>
            <a:p>
              <a:pPr algn="ctr"/>
              <a:r>
                <a:rPr lang="en-GB" sz="1400" b="1">
                  <a:solidFill>
                    <a:schemeClr val="bg1"/>
                  </a:solidFill>
                  <a:latin typeface="Univers" panose="020B0503020202020204" pitchFamily="34" charset="0"/>
                  <a:cs typeface="Arial" panose="020B0604020202020204" pitchFamily="34" charset="0"/>
                </a:rPr>
                <a:t>Neoadjuvant phase</a:t>
              </a:r>
            </a:p>
          </p:txBody>
        </p:sp>
      </p:grpSp>
      <p:grpSp>
        <p:nvGrpSpPr>
          <p:cNvPr id="22" name="Group 21">
            <a:extLst>
              <a:ext uri="{FF2B5EF4-FFF2-40B4-BE49-F238E27FC236}">
                <a16:creationId xmlns:a16="http://schemas.microsoft.com/office/drawing/2014/main" id="{00B02F2C-71F8-C185-5E4B-0EC17642A59D}"/>
              </a:ext>
            </a:extLst>
          </p:cNvPr>
          <p:cNvGrpSpPr/>
          <p:nvPr/>
        </p:nvGrpSpPr>
        <p:grpSpPr>
          <a:xfrm>
            <a:off x="5647893" y="2217635"/>
            <a:ext cx="2005200" cy="2295185"/>
            <a:chOff x="6450120" y="2249811"/>
            <a:chExt cx="2005200" cy="2295185"/>
          </a:xfrm>
        </p:grpSpPr>
        <p:sp>
          <p:nvSpPr>
            <p:cNvPr id="6" name="Rectangle: Single Corner Snipped 5">
              <a:hlinkClick r:id="rId11" action="ppaction://hlinksldjump"/>
              <a:extLst>
                <a:ext uri="{FF2B5EF4-FFF2-40B4-BE49-F238E27FC236}">
                  <a16:creationId xmlns:a16="http://schemas.microsoft.com/office/drawing/2014/main" id="{BAA21DE8-6F7C-A0EF-5AEA-76AC50E1C528}"/>
                </a:ext>
              </a:extLst>
            </p:cNvPr>
            <p:cNvSpPr/>
            <p:nvPr/>
          </p:nvSpPr>
          <p:spPr>
            <a:xfrm>
              <a:off x="6563114" y="2716847"/>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TRAEs in the adjuvant phase (36-month follow up)</a:t>
              </a:r>
            </a:p>
          </p:txBody>
        </p:sp>
        <p:sp>
          <p:nvSpPr>
            <p:cNvPr id="15" name="Rectangle: Single Corner Snipped 14">
              <a:hlinkClick r:id="rId12" action="ppaction://hlinksldjump"/>
              <a:extLst>
                <a:ext uri="{FF2B5EF4-FFF2-40B4-BE49-F238E27FC236}">
                  <a16:creationId xmlns:a16="http://schemas.microsoft.com/office/drawing/2014/main" id="{4AC3B1FC-0430-2096-217F-40555990457B}"/>
                </a:ext>
              </a:extLst>
            </p:cNvPr>
            <p:cNvSpPr/>
            <p:nvPr/>
          </p:nvSpPr>
          <p:spPr>
            <a:xfrm>
              <a:off x="6563114" y="3680996"/>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Immune-mediated AEs and infusion reactions in the adjuvant phase</a:t>
              </a:r>
            </a:p>
            <a:p>
              <a:pPr marL="0" lvl="1" algn="ctr" defTabSz="685800">
                <a:defRPr/>
              </a:pPr>
              <a:r>
                <a:rPr lang="en-GB" sz="1100" b="1">
                  <a:solidFill>
                    <a:schemeClr val="tx1"/>
                  </a:solidFill>
                  <a:latin typeface="Univers" panose="020B0503020202020204" pitchFamily="34" charset="0"/>
                </a:rPr>
                <a:t>(36-month follow up)</a:t>
              </a:r>
            </a:p>
          </p:txBody>
        </p:sp>
        <p:sp>
          <p:nvSpPr>
            <p:cNvPr id="16" name="TextBox 15">
              <a:extLst>
                <a:ext uri="{FF2B5EF4-FFF2-40B4-BE49-F238E27FC236}">
                  <a16:creationId xmlns:a16="http://schemas.microsoft.com/office/drawing/2014/main" id="{69272658-3857-8309-EBE3-8F7B53354152}"/>
                </a:ext>
              </a:extLst>
            </p:cNvPr>
            <p:cNvSpPr txBox="1"/>
            <p:nvPr/>
          </p:nvSpPr>
          <p:spPr>
            <a:xfrm>
              <a:off x="6450120" y="2249811"/>
              <a:ext cx="2005200" cy="307777"/>
            </a:xfrm>
            <a:prstGeom prst="rect">
              <a:avLst/>
            </a:prstGeom>
            <a:solidFill>
              <a:schemeClr val="accent4"/>
            </a:solidFill>
            <a:effectLst>
              <a:outerShdw blurRad="50800" dist="38100" dir="2700000" algn="tl" rotWithShape="0">
                <a:prstClr val="black">
                  <a:alpha val="40000"/>
                </a:prstClr>
              </a:outerShdw>
            </a:effectLst>
          </p:spPr>
          <p:txBody>
            <a:bodyPr wrap="square" rtlCol="0" anchor="ctr">
              <a:spAutoFit/>
            </a:bodyPr>
            <a:lstStyle/>
            <a:p>
              <a:pPr algn="ctr"/>
              <a:r>
                <a:rPr lang="en-GB" sz="1400" b="1">
                  <a:solidFill>
                    <a:schemeClr val="bg1"/>
                  </a:solidFill>
                  <a:latin typeface="Univers" panose="020B0503020202020204" pitchFamily="34" charset="0"/>
                  <a:cs typeface="Arial" panose="020B0604020202020204" pitchFamily="34" charset="0"/>
                </a:rPr>
                <a:t>Adjuvant phase</a:t>
              </a:r>
            </a:p>
          </p:txBody>
        </p:sp>
      </p:grpSp>
      <p:sp>
        <p:nvSpPr>
          <p:cNvPr id="7" name="Rectangle: Single Corner Snipped 6">
            <a:hlinkClick r:id="rId13" action="ppaction://hlinksldjump"/>
            <a:extLst>
              <a:ext uri="{FF2B5EF4-FFF2-40B4-BE49-F238E27FC236}">
                <a16:creationId xmlns:a16="http://schemas.microsoft.com/office/drawing/2014/main" id="{D8965924-741E-AB95-59FA-9C8F1352DDC7}"/>
              </a:ext>
            </a:extLst>
          </p:cNvPr>
          <p:cNvSpPr/>
          <p:nvPr/>
        </p:nvSpPr>
        <p:spPr>
          <a:xfrm>
            <a:off x="8148612" y="3642689"/>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0" lvl="1" algn="ctr" defTabSz="685800">
              <a:defRPr/>
            </a:pPr>
            <a:r>
              <a:rPr lang="en-GB" sz="1100" b="1">
                <a:solidFill>
                  <a:schemeClr val="tx1"/>
                </a:solidFill>
                <a:latin typeface="Univers" panose="020B0503020202020204" pitchFamily="34" charset="0"/>
              </a:rPr>
              <a:t>Summary of any grade</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TRAEs in the combined phase</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(75-month follow up)</a:t>
            </a:r>
          </a:p>
          <a:p>
            <a:pPr marL="0" lvl="1" algn="ctr" defTabSz="685800">
              <a:defRPr/>
            </a:pPr>
            <a:endParaRPr lang="en-GB" sz="1100" b="1">
              <a:solidFill>
                <a:schemeClr val="tx1"/>
              </a:solidFill>
              <a:latin typeface="Univers" panose="020B0503020202020204" pitchFamily="34" charset="0"/>
            </a:endParaRPr>
          </a:p>
        </p:txBody>
      </p:sp>
      <p:sp>
        <p:nvSpPr>
          <p:cNvPr id="8" name="Rectangle: Single Corner Snipped 7">
            <a:hlinkClick r:id="rId14" action="ppaction://hlinksldjump"/>
            <a:extLst>
              <a:ext uri="{FF2B5EF4-FFF2-40B4-BE49-F238E27FC236}">
                <a16:creationId xmlns:a16="http://schemas.microsoft.com/office/drawing/2014/main" id="{4F96C538-4621-00BB-CAC2-9A2C15E14B9B}"/>
              </a:ext>
            </a:extLst>
          </p:cNvPr>
          <p:cNvSpPr/>
          <p:nvPr/>
        </p:nvSpPr>
        <p:spPr>
          <a:xfrm>
            <a:off x="8148612" y="4577529"/>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Summary of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immune-mediated AEs in the combined phase (75-month follow up)</a:t>
            </a:r>
          </a:p>
        </p:txBody>
      </p:sp>
      <p:sp>
        <p:nvSpPr>
          <p:cNvPr id="13" name="Rectangle: Single Corner Snipped 12">
            <a:hlinkClick r:id="rId15" action="ppaction://hlinksldjump"/>
            <a:extLst>
              <a:ext uri="{FF2B5EF4-FFF2-40B4-BE49-F238E27FC236}">
                <a16:creationId xmlns:a16="http://schemas.microsoft.com/office/drawing/2014/main" id="{797F4BD0-5F8A-9F4F-DACD-8F5AF7878DEC}"/>
              </a:ext>
            </a:extLst>
          </p:cNvPr>
          <p:cNvSpPr/>
          <p:nvPr/>
        </p:nvSpPr>
        <p:spPr>
          <a:xfrm>
            <a:off x="8148612" y="2678540"/>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Summary of safety results in the combined phase</a:t>
            </a:r>
          </a:p>
          <a:p>
            <a:pPr marL="0" lvl="1" algn="ctr" defTabSz="685800">
              <a:defRPr/>
            </a:pPr>
            <a:r>
              <a:rPr lang="en-GB" sz="1100" b="1">
                <a:solidFill>
                  <a:schemeClr val="tx1"/>
                </a:solidFill>
                <a:latin typeface="Univers" panose="020B0503020202020204" pitchFamily="34" charset="0"/>
              </a:rPr>
              <a:t>(36-month follow up)</a:t>
            </a:r>
          </a:p>
        </p:txBody>
      </p:sp>
      <p:sp>
        <p:nvSpPr>
          <p:cNvPr id="17" name="TextBox 16">
            <a:extLst>
              <a:ext uri="{FF2B5EF4-FFF2-40B4-BE49-F238E27FC236}">
                <a16:creationId xmlns:a16="http://schemas.microsoft.com/office/drawing/2014/main" id="{8A94E553-399F-2C97-F3D5-A7341FF3C2DC}"/>
              </a:ext>
            </a:extLst>
          </p:cNvPr>
          <p:cNvSpPr txBox="1"/>
          <p:nvPr/>
        </p:nvSpPr>
        <p:spPr>
          <a:xfrm>
            <a:off x="8035618" y="2217635"/>
            <a:ext cx="2005200" cy="307777"/>
          </a:xfrm>
          <a:prstGeom prst="rect">
            <a:avLst/>
          </a:prstGeom>
          <a:solidFill>
            <a:schemeClr val="accent4"/>
          </a:solidFill>
          <a:effectLst>
            <a:outerShdw blurRad="50800" dist="38100" dir="2700000" algn="tl" rotWithShape="0">
              <a:prstClr val="black">
                <a:alpha val="40000"/>
              </a:prstClr>
            </a:outerShdw>
          </a:effectLst>
        </p:spPr>
        <p:txBody>
          <a:bodyPr wrap="square" rtlCol="0" anchor="ctr">
            <a:spAutoFit/>
          </a:bodyPr>
          <a:lstStyle/>
          <a:p>
            <a:pPr algn="ctr"/>
            <a:r>
              <a:rPr lang="en-GB" sz="1400" b="1">
                <a:solidFill>
                  <a:schemeClr val="bg1"/>
                </a:solidFill>
                <a:latin typeface="Univers" panose="020B0503020202020204" pitchFamily="34" charset="0"/>
                <a:cs typeface="Arial" panose="020B0604020202020204" pitchFamily="34" charset="0"/>
              </a:rPr>
              <a:t>Combined phase</a:t>
            </a:r>
          </a:p>
        </p:txBody>
      </p:sp>
      <p:sp>
        <p:nvSpPr>
          <p:cNvPr id="23" name="TextBox 22">
            <a:extLst>
              <a:ext uri="{FF2B5EF4-FFF2-40B4-BE49-F238E27FC236}">
                <a16:creationId xmlns:a16="http://schemas.microsoft.com/office/drawing/2014/main" id="{CFB19723-740C-FD45-7A86-D84792D1059E}"/>
              </a:ext>
            </a:extLst>
          </p:cNvPr>
          <p:cNvSpPr txBox="1"/>
          <p:nvPr/>
        </p:nvSpPr>
        <p:spPr>
          <a:xfrm>
            <a:off x="7762764" y="6566919"/>
            <a:ext cx="3590248" cy="246221"/>
          </a:xfrm>
          <a:prstGeom prst="rect">
            <a:avLst/>
          </a:prstGeom>
          <a:noFill/>
        </p:spPr>
        <p:txBody>
          <a:bodyPr wrap="square">
            <a:spAutoFit/>
          </a:bodyPr>
          <a:lstStyle/>
          <a:p>
            <a:pPr algn="r"/>
            <a:r>
              <a:rPr lang="en-GB" sz="1000" b="1">
                <a:solidFill>
                  <a:schemeClr val="bg1"/>
                </a:solidFill>
                <a:latin typeface="Univers" panose="020B0503020202020204" pitchFamily="34" charset="0"/>
                <a:hlinkClick r:id="rId16">
                  <a:extLst>
                    <a:ext uri="{A12FA001-AC4F-418D-AE19-62706E023703}">
                      <ahyp:hlinkClr xmlns:ahyp="http://schemas.microsoft.com/office/drawing/2018/hyperlinkcolor" val="tx"/>
                    </a:ext>
                  </a:extLst>
                </a:hlinkClick>
              </a:rPr>
              <a:t>UK Prescribing Information</a:t>
            </a:r>
            <a:endParaRPr lang="en-GB" sz="1000" b="1">
              <a:solidFill>
                <a:schemeClr val="bg1"/>
              </a:solidFill>
              <a:latin typeface="Univers" panose="020B0503020202020204" pitchFamily="34" charset="0"/>
            </a:endParaRPr>
          </a:p>
        </p:txBody>
      </p:sp>
    </p:spTree>
    <p:extLst>
      <p:ext uri="{BB962C8B-B14F-4D97-AF65-F5344CB8AC3E}">
        <p14:creationId xmlns:p14="http://schemas.microsoft.com/office/powerpoint/2010/main" val="4187216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4A977A-6360-1A88-0D3E-09E9AAA41BEF}"/>
              </a:ext>
            </a:extLst>
          </p:cNvPr>
          <p:cNvCxnSpPr>
            <a:cxnSpLocks/>
          </p:cNvCxnSpPr>
          <p:nvPr/>
        </p:nvCxnSpPr>
        <p:spPr>
          <a:xfrm>
            <a:off x="705394" y="1785181"/>
            <a:ext cx="7236823" cy="0"/>
          </a:xfrm>
          <a:prstGeom prst="line">
            <a:avLst/>
          </a:prstGeom>
          <a:ln>
            <a:solidFill>
              <a:srgbClr val="2E3D4D"/>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0A0C00E-5BA1-2FB8-7ECE-F0B96F2A0417}"/>
              </a:ext>
            </a:extLst>
          </p:cNvPr>
          <p:cNvSpPr txBox="1"/>
          <p:nvPr/>
        </p:nvSpPr>
        <p:spPr>
          <a:xfrm>
            <a:off x="3758741" y="1523571"/>
            <a:ext cx="1314784" cy="261610"/>
          </a:xfrm>
          <a:prstGeom prst="rect">
            <a:avLst/>
          </a:prstGeom>
          <a:noFill/>
        </p:spPr>
        <p:txBody>
          <a:bodyPr wrap="none" rtlCol="0">
            <a:spAutoFit/>
          </a:bodyPr>
          <a:lstStyle/>
          <a:p>
            <a:r>
              <a:rPr lang="en-GB" sz="1100" b="1">
                <a:solidFill>
                  <a:srgbClr val="2E3D4D"/>
                </a:solidFill>
                <a:latin typeface="Univers" panose="020B0503020202020204" pitchFamily="34" charset="0"/>
              </a:rPr>
              <a:t>Combined phase</a:t>
            </a:r>
          </a:p>
        </p:txBody>
      </p:sp>
      <p:sp>
        <p:nvSpPr>
          <p:cNvPr id="13" name="TextBox 12">
            <a:extLst>
              <a:ext uri="{FF2B5EF4-FFF2-40B4-BE49-F238E27FC236}">
                <a16:creationId xmlns:a16="http://schemas.microsoft.com/office/drawing/2014/main" id="{29D36D7E-1A03-52A8-0339-D9118D8A25E3}"/>
              </a:ext>
            </a:extLst>
          </p:cNvPr>
          <p:cNvSpPr txBox="1"/>
          <p:nvPr/>
        </p:nvSpPr>
        <p:spPr>
          <a:xfrm>
            <a:off x="8776520" y="3284431"/>
            <a:ext cx="2667059" cy="1077218"/>
          </a:xfrm>
          <a:prstGeom prst="rect">
            <a:avLst/>
          </a:prstGeom>
          <a:noFill/>
        </p:spPr>
        <p:txBody>
          <a:bodyPr wrap="square" rtlCol="0">
            <a:spAutoFit/>
          </a:bodyPr>
          <a:lstStyle/>
          <a:p>
            <a:pPr algn="ctr"/>
            <a:r>
              <a:rPr lang="en-GB" sz="1600" b="1">
                <a:latin typeface="Univers" panose="020B0503020202020204" pitchFamily="34" charset="0"/>
              </a:rPr>
              <a:t>AEs were assessed during each phase of the study, as well as the study as a whole</a:t>
            </a:r>
          </a:p>
        </p:txBody>
      </p:sp>
      <p:sp>
        <p:nvSpPr>
          <p:cNvPr id="16" name="Title 5">
            <a:extLst>
              <a:ext uri="{FF2B5EF4-FFF2-40B4-BE49-F238E27FC236}">
                <a16:creationId xmlns:a16="http://schemas.microsoft.com/office/drawing/2014/main" id="{D052B49E-342A-D876-100D-62F3C40B44E8}"/>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tabLst>
                <a:tab pos="6005513" algn="l"/>
              </a:tabLst>
            </a:pPr>
            <a:r>
              <a:rPr lang="en-GB" sz="2800">
                <a:solidFill>
                  <a:schemeClr val="bg1"/>
                </a:solidFill>
                <a:latin typeface="Univers" panose="020B0503020202020204" pitchFamily="34" charset="0"/>
              </a:rPr>
              <a:t>KEYNOTE-522: Safety assessments</a:t>
            </a:r>
            <a:r>
              <a:rPr lang="en-GB" sz="2800" baseline="30000">
                <a:solidFill>
                  <a:schemeClr val="bg1"/>
                </a:solidFill>
                <a:latin typeface="Univers" panose="020B0503020202020204" pitchFamily="34" charset="0"/>
              </a:rPr>
              <a:t>1,2</a:t>
            </a:r>
          </a:p>
        </p:txBody>
      </p:sp>
      <p:sp>
        <p:nvSpPr>
          <p:cNvPr id="2" name="Text Placeholder 7">
            <a:extLst>
              <a:ext uri="{FF2B5EF4-FFF2-40B4-BE49-F238E27FC236}">
                <a16:creationId xmlns:a16="http://schemas.microsoft.com/office/drawing/2014/main" id="{D511783D-E484-5EF2-2BC9-4F86F840CE82}"/>
              </a:ext>
            </a:extLst>
          </p:cNvPr>
          <p:cNvSpPr txBox="1">
            <a:spLocks/>
          </p:cNvSpPr>
          <p:nvPr/>
        </p:nvSpPr>
        <p:spPr>
          <a:xfrm>
            <a:off x="78883" y="6011985"/>
            <a:ext cx="11078428"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baseline="30000">
                <a:latin typeface="Univers" panose="020B0503020202020204" pitchFamily="34" charset="0"/>
              </a:rPr>
              <a:t>a</a:t>
            </a:r>
            <a:r>
              <a:rPr lang="en-GB" sz="800" b="1">
                <a:latin typeface="Univers" panose="020B0503020202020204" pitchFamily="34" charset="0"/>
              </a:rPr>
              <a:t>Carboplatin dose was AUC 5 Q3W or AUC 1.5 QW; </a:t>
            </a:r>
            <a:r>
              <a:rPr lang="en-GB" sz="800" b="1" baseline="30000">
                <a:latin typeface="Univers" panose="020B0503020202020204" pitchFamily="34" charset="0"/>
              </a:rPr>
              <a:t>b</a:t>
            </a:r>
            <a:r>
              <a:rPr lang="en-GB" sz="800" b="1">
                <a:latin typeface="Univers" panose="020B0503020202020204" pitchFamily="34" charset="0"/>
              </a:rPr>
              <a:t>Paclitaxel dose was 80 mg/m</a:t>
            </a:r>
            <a:r>
              <a:rPr lang="en-GB" sz="800" b="1" baseline="30000">
                <a:latin typeface="Univers" panose="020B0503020202020204" pitchFamily="34" charset="0"/>
              </a:rPr>
              <a:t>2</a:t>
            </a:r>
            <a:r>
              <a:rPr lang="en-GB" sz="800" b="1">
                <a:latin typeface="Univers" panose="020B0503020202020204" pitchFamily="34" charset="0"/>
              </a:rPr>
              <a:t> QW; </a:t>
            </a:r>
            <a:r>
              <a:rPr lang="en-GB" sz="800" b="1" baseline="30000">
                <a:latin typeface="Univers" panose="020B0503020202020204" pitchFamily="34" charset="0"/>
              </a:rPr>
              <a:t>c</a:t>
            </a:r>
            <a:r>
              <a:rPr lang="en-GB" sz="800" b="1">
                <a:latin typeface="Univers" panose="020B0503020202020204" pitchFamily="34" charset="0"/>
              </a:rPr>
              <a:t>Doxorubicin dose was 60 mg/m</a:t>
            </a:r>
            <a:r>
              <a:rPr lang="en-GB" sz="800" b="1" baseline="30000">
                <a:latin typeface="Univers" panose="020B0503020202020204" pitchFamily="34" charset="0"/>
              </a:rPr>
              <a:t>2</a:t>
            </a:r>
            <a:r>
              <a:rPr lang="en-GB" sz="800" b="1">
                <a:latin typeface="Univers" panose="020B0503020202020204" pitchFamily="34" charset="0"/>
              </a:rPr>
              <a:t> Q3W; </a:t>
            </a:r>
            <a:r>
              <a:rPr lang="en-GB" sz="800" b="1" baseline="30000">
                <a:latin typeface="Univers" panose="020B0503020202020204" pitchFamily="34" charset="0"/>
              </a:rPr>
              <a:t>d</a:t>
            </a:r>
            <a:r>
              <a:rPr lang="en-GB" sz="800" b="1">
                <a:latin typeface="Univers" panose="020B0503020202020204" pitchFamily="34" charset="0"/>
              </a:rPr>
              <a:t>Epirubicin dose was 90 mg/m</a:t>
            </a:r>
            <a:r>
              <a:rPr lang="en-GB" sz="800" b="1" baseline="30000">
                <a:latin typeface="Univers" panose="020B0503020202020204" pitchFamily="34" charset="0"/>
              </a:rPr>
              <a:t>2</a:t>
            </a:r>
            <a:r>
              <a:rPr lang="en-GB" sz="800" b="1">
                <a:latin typeface="Univers" panose="020B0503020202020204" pitchFamily="34" charset="0"/>
              </a:rPr>
              <a:t> Q3W; </a:t>
            </a:r>
            <a:r>
              <a:rPr lang="en-GB" sz="800" b="1" baseline="30000">
                <a:latin typeface="Univers" panose="020B0503020202020204" pitchFamily="34" charset="0"/>
              </a:rPr>
              <a:t>e</a:t>
            </a:r>
            <a:r>
              <a:rPr lang="en-GB" sz="800" b="1">
                <a:latin typeface="Univers" panose="020B0503020202020204" pitchFamily="34" charset="0"/>
              </a:rPr>
              <a:t>Cyclophosphamide dose was 600 mg/m</a:t>
            </a:r>
            <a:r>
              <a:rPr lang="en-GB" sz="800" b="1" baseline="30000">
                <a:latin typeface="Univers" panose="020B0503020202020204" pitchFamily="34" charset="0"/>
              </a:rPr>
              <a:t>2</a:t>
            </a:r>
            <a:r>
              <a:rPr lang="en-GB" sz="800" b="1">
                <a:latin typeface="Univers" panose="020B0503020202020204" pitchFamily="34" charset="0"/>
              </a:rPr>
              <a:t> Q3W.</a:t>
            </a:r>
            <a:br>
              <a:rPr lang="en-GB" sz="800">
                <a:latin typeface="Univers" panose="020B0503020202020204" pitchFamily="34" charset="0"/>
              </a:rPr>
            </a:br>
            <a:r>
              <a:rPr lang="en-GB" sz="800">
                <a:latin typeface="Univers" panose="020B0503020202020204" pitchFamily="34" charset="0"/>
              </a:rPr>
              <a:t>AE, adverse event; AUC, area under curve; ECOG PS, Eastern Cooperative Oncology Group performance status; EFS, event-free survival; pCR, pathologic complete response; PD-L1, programmed death ligand-1;</a:t>
            </a:r>
            <a:br>
              <a:rPr lang="en-GB" sz="800">
                <a:latin typeface="Univers" panose="020B0503020202020204" pitchFamily="34" charset="0"/>
              </a:rPr>
            </a:br>
            <a:r>
              <a:rPr lang="en-GB" sz="800">
                <a:latin typeface="Univers" panose="020B0503020202020204" pitchFamily="34" charset="0"/>
              </a:rPr>
              <a:t>QW, every week; Q3W, every 3 weeks; R, randomisation; TNBC, triple-negative breast cancer.</a:t>
            </a:r>
          </a:p>
          <a:p>
            <a:pPr marL="0" indent="0">
              <a:spcBef>
                <a:spcPts val="0"/>
              </a:spcBef>
              <a:buNone/>
            </a:pPr>
            <a:r>
              <a:rPr lang="en-GB" sz="800">
                <a:latin typeface="Univers" panose="020B0503020202020204" pitchFamily="34" charset="0"/>
              </a:rPr>
              <a:t>1. Schmid P et al</a:t>
            </a:r>
            <a:r>
              <a:rPr lang="en-GB" sz="800" i="1">
                <a:latin typeface="Univers" panose="020B0503020202020204" pitchFamily="34" charset="0"/>
              </a:rPr>
              <a:t>. N Engl J Med </a:t>
            </a:r>
            <a:r>
              <a:rPr lang="en-GB" sz="800">
                <a:latin typeface="Univers" panose="020B0503020202020204" pitchFamily="34" charset="0"/>
              </a:rPr>
              <a:t>2020;382:810–821 (plus supplementary appendix); 2. Schmid P et al. </a:t>
            </a:r>
            <a:r>
              <a:rPr lang="en-GB" sz="800" i="1">
                <a:latin typeface="Univers" panose="020B0503020202020204" pitchFamily="34" charset="0"/>
              </a:rPr>
              <a:t>N Engl J Med </a:t>
            </a:r>
            <a:r>
              <a:rPr lang="en-GB" sz="800">
                <a:latin typeface="Univers" panose="020B0503020202020204" pitchFamily="34" charset="0"/>
              </a:rPr>
              <a:t>2022;386:556–567 (plus supplementary appendix).</a:t>
            </a:r>
          </a:p>
        </p:txBody>
      </p:sp>
      <p:sp>
        <p:nvSpPr>
          <p:cNvPr id="3" name="TextBox 2">
            <a:extLst>
              <a:ext uri="{FF2B5EF4-FFF2-40B4-BE49-F238E27FC236}">
                <a16:creationId xmlns:a16="http://schemas.microsoft.com/office/drawing/2014/main" id="{92DCE5D4-EAFC-B623-ABEE-6C74BCF19443}"/>
              </a:ext>
            </a:extLst>
          </p:cNvPr>
          <p:cNvSpPr txBox="1"/>
          <p:nvPr/>
        </p:nvSpPr>
        <p:spPr>
          <a:xfrm>
            <a:off x="7848399" y="5796541"/>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2020 and Schmid P et al. 2022.</a:t>
            </a:r>
          </a:p>
        </p:txBody>
      </p:sp>
      <p:pic>
        <p:nvPicPr>
          <p:cNvPr id="4" name="Picture 3" descr="Graphical user interface, application&#10;&#10;Description automatically generated">
            <a:extLst>
              <a:ext uri="{FF2B5EF4-FFF2-40B4-BE49-F238E27FC236}">
                <a16:creationId xmlns:a16="http://schemas.microsoft.com/office/drawing/2014/main" id="{8F6D0178-03FB-A06D-1429-38846E38B9A7}"/>
              </a:ext>
            </a:extLst>
          </p:cNvPr>
          <p:cNvPicPr>
            <a:picLocks noChangeAspect="1"/>
          </p:cNvPicPr>
          <p:nvPr/>
        </p:nvPicPr>
        <p:blipFill rotWithShape="1">
          <a:blip r:embed="rId3">
            <a:extLst>
              <a:ext uri="{28A0092B-C50C-407E-A947-70E740481C1C}">
                <a14:useLocalDpi xmlns:a14="http://schemas.microsoft.com/office/drawing/2010/main" val="0"/>
              </a:ext>
            </a:extLst>
          </a:blip>
          <a:srcRect l="36068" t="21601" r="1911" b="17999"/>
          <a:stretch/>
        </p:blipFill>
        <p:spPr>
          <a:xfrm>
            <a:off x="636067" y="1869752"/>
            <a:ext cx="7560132" cy="4142232"/>
          </a:xfrm>
          <a:prstGeom prst="rect">
            <a:avLst/>
          </a:prstGeom>
        </p:spPr>
      </p:pic>
      <p:grpSp>
        <p:nvGrpSpPr>
          <p:cNvPr id="5" name="Group 4">
            <a:extLst>
              <a:ext uri="{FF2B5EF4-FFF2-40B4-BE49-F238E27FC236}">
                <a16:creationId xmlns:a16="http://schemas.microsoft.com/office/drawing/2014/main" id="{96E8ECFF-E1BE-C9EA-B87D-45CCE6C9D0EB}"/>
              </a:ext>
            </a:extLst>
          </p:cNvPr>
          <p:cNvGrpSpPr/>
          <p:nvPr/>
        </p:nvGrpSpPr>
        <p:grpSpPr>
          <a:xfrm>
            <a:off x="11314871" y="6087887"/>
            <a:ext cx="656605" cy="656603"/>
            <a:chOff x="8680178" y="917741"/>
            <a:chExt cx="352645" cy="350678"/>
          </a:xfrm>
        </p:grpSpPr>
        <p:sp>
          <p:nvSpPr>
            <p:cNvPr id="6" name="Oval 5">
              <a:extLst>
                <a:ext uri="{FF2B5EF4-FFF2-40B4-BE49-F238E27FC236}">
                  <a16:creationId xmlns:a16="http://schemas.microsoft.com/office/drawing/2014/main" id="{FA6AAF24-051A-368A-D14D-0AD3A4F11D21}"/>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7" name="Graphic 6" descr="Home">
              <a:hlinkClick r:id="rId4" action="ppaction://hlinksldjump"/>
              <a:extLst>
                <a:ext uri="{FF2B5EF4-FFF2-40B4-BE49-F238E27FC236}">
                  <a16:creationId xmlns:a16="http://schemas.microsoft.com/office/drawing/2014/main" id="{B8BAA768-08BB-AF88-0ADB-5361CB7D37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21147" y="943594"/>
              <a:ext cx="270664" cy="270664"/>
            </a:xfrm>
            <a:prstGeom prst="rect">
              <a:avLst/>
            </a:prstGeom>
          </p:spPr>
        </p:pic>
      </p:grpSp>
      <p:sp>
        <p:nvSpPr>
          <p:cNvPr id="11" name="TextBox 10">
            <a:extLst>
              <a:ext uri="{FF2B5EF4-FFF2-40B4-BE49-F238E27FC236}">
                <a16:creationId xmlns:a16="http://schemas.microsoft.com/office/drawing/2014/main" id="{AE31BA6D-F30E-5286-9814-789BB31875A4}"/>
              </a:ext>
            </a:extLst>
          </p:cNvPr>
          <p:cNvSpPr txBox="1"/>
          <p:nvPr/>
        </p:nvSpPr>
        <p:spPr>
          <a:xfrm>
            <a:off x="1776550" y="2926080"/>
            <a:ext cx="114480" cy="112450"/>
          </a:xfrm>
          <a:prstGeom prst="rect">
            <a:avLst/>
          </a:prstGeom>
          <a:solidFill>
            <a:srgbClr val="99D6D4"/>
          </a:solidFill>
          <a:ln>
            <a:noFill/>
          </a:ln>
        </p:spPr>
        <p:txBody>
          <a:bodyPr wrap="square" lIns="0" tIns="0" rIns="0" bIns="0" rtlCol="0">
            <a:noAutofit/>
          </a:bodyPr>
          <a:lstStyle/>
          <a:p>
            <a:r>
              <a:rPr lang="en-GB" sz="600">
                <a:latin typeface="Univers" panose="020B0503020202020204" pitchFamily="34" charset="0"/>
              </a:rPr>
              <a:t>a</a:t>
            </a:r>
          </a:p>
        </p:txBody>
      </p:sp>
      <p:sp>
        <p:nvSpPr>
          <p:cNvPr id="12" name="TextBox 11">
            <a:extLst>
              <a:ext uri="{FF2B5EF4-FFF2-40B4-BE49-F238E27FC236}">
                <a16:creationId xmlns:a16="http://schemas.microsoft.com/office/drawing/2014/main" id="{FE7AAAD5-C9E5-7752-7F83-39D372351DE3}"/>
              </a:ext>
            </a:extLst>
          </p:cNvPr>
          <p:cNvSpPr txBox="1"/>
          <p:nvPr/>
        </p:nvSpPr>
        <p:spPr>
          <a:xfrm>
            <a:off x="1781536" y="3103234"/>
            <a:ext cx="114480" cy="112450"/>
          </a:xfrm>
          <a:prstGeom prst="rect">
            <a:avLst/>
          </a:prstGeom>
          <a:solidFill>
            <a:srgbClr val="99D6D4"/>
          </a:solidFill>
          <a:ln>
            <a:noFill/>
          </a:ln>
        </p:spPr>
        <p:txBody>
          <a:bodyPr wrap="square" lIns="0" tIns="0" rIns="0" bIns="0" rtlCol="0">
            <a:noAutofit/>
          </a:bodyPr>
          <a:lstStyle/>
          <a:p>
            <a:r>
              <a:rPr lang="en-GB" sz="600">
                <a:latin typeface="Univers" panose="020B0503020202020204" pitchFamily="34" charset="0"/>
              </a:rPr>
              <a:t>b</a:t>
            </a:r>
          </a:p>
        </p:txBody>
      </p:sp>
      <p:sp>
        <p:nvSpPr>
          <p:cNvPr id="14" name="TextBox 13">
            <a:extLst>
              <a:ext uri="{FF2B5EF4-FFF2-40B4-BE49-F238E27FC236}">
                <a16:creationId xmlns:a16="http://schemas.microsoft.com/office/drawing/2014/main" id="{E2696DB6-0427-C55C-E541-ADACE7D83DEB}"/>
              </a:ext>
            </a:extLst>
          </p:cNvPr>
          <p:cNvSpPr txBox="1"/>
          <p:nvPr/>
        </p:nvSpPr>
        <p:spPr>
          <a:xfrm>
            <a:off x="3371904" y="2843126"/>
            <a:ext cx="114480" cy="112450"/>
          </a:xfrm>
          <a:prstGeom prst="rect">
            <a:avLst/>
          </a:prstGeom>
          <a:solidFill>
            <a:srgbClr val="99D6D4"/>
          </a:solidFill>
          <a:ln>
            <a:noFill/>
          </a:ln>
        </p:spPr>
        <p:txBody>
          <a:bodyPr wrap="square" lIns="0" tIns="0" rIns="0" bIns="0" rtlCol="0">
            <a:noAutofit/>
          </a:bodyPr>
          <a:lstStyle/>
          <a:p>
            <a:r>
              <a:rPr lang="en-GB" sz="600">
                <a:latin typeface="Univers" panose="020B0503020202020204" pitchFamily="34" charset="0"/>
              </a:rPr>
              <a:t>c</a:t>
            </a:r>
          </a:p>
        </p:txBody>
      </p:sp>
      <p:sp>
        <p:nvSpPr>
          <p:cNvPr id="15" name="TextBox 14">
            <a:extLst>
              <a:ext uri="{FF2B5EF4-FFF2-40B4-BE49-F238E27FC236}">
                <a16:creationId xmlns:a16="http://schemas.microsoft.com/office/drawing/2014/main" id="{CB854093-26B5-D949-8297-46B2812315E9}"/>
              </a:ext>
            </a:extLst>
          </p:cNvPr>
          <p:cNvSpPr txBox="1"/>
          <p:nvPr/>
        </p:nvSpPr>
        <p:spPr>
          <a:xfrm>
            <a:off x="3394026" y="3031156"/>
            <a:ext cx="114480" cy="112450"/>
          </a:xfrm>
          <a:prstGeom prst="rect">
            <a:avLst/>
          </a:prstGeom>
          <a:solidFill>
            <a:srgbClr val="99D6D4"/>
          </a:solidFill>
          <a:ln>
            <a:noFill/>
          </a:ln>
        </p:spPr>
        <p:txBody>
          <a:bodyPr wrap="square" lIns="0" tIns="0" rIns="0" bIns="0" rtlCol="0">
            <a:noAutofit/>
          </a:bodyPr>
          <a:lstStyle/>
          <a:p>
            <a:r>
              <a:rPr lang="en-GB" sz="600">
                <a:latin typeface="Univers" panose="020B0503020202020204" pitchFamily="34" charset="0"/>
              </a:rPr>
              <a:t>d</a:t>
            </a:r>
          </a:p>
        </p:txBody>
      </p:sp>
      <p:sp>
        <p:nvSpPr>
          <p:cNvPr id="17" name="TextBox 16">
            <a:extLst>
              <a:ext uri="{FF2B5EF4-FFF2-40B4-BE49-F238E27FC236}">
                <a16:creationId xmlns:a16="http://schemas.microsoft.com/office/drawing/2014/main" id="{DD7A228F-95F8-525E-E8F2-E1BCD0CA2117}"/>
              </a:ext>
            </a:extLst>
          </p:cNvPr>
          <p:cNvSpPr txBox="1"/>
          <p:nvPr/>
        </p:nvSpPr>
        <p:spPr>
          <a:xfrm>
            <a:off x="3673757" y="3197469"/>
            <a:ext cx="84984" cy="94336"/>
          </a:xfrm>
          <a:prstGeom prst="rect">
            <a:avLst/>
          </a:prstGeom>
          <a:solidFill>
            <a:srgbClr val="99D6D4"/>
          </a:solidFill>
          <a:ln>
            <a:noFill/>
          </a:ln>
        </p:spPr>
        <p:txBody>
          <a:bodyPr wrap="square" lIns="0" tIns="0" rIns="0" bIns="0" rtlCol="0">
            <a:noAutofit/>
          </a:bodyPr>
          <a:lstStyle/>
          <a:p>
            <a:r>
              <a:rPr lang="en-GB" sz="600">
                <a:latin typeface="Univers" panose="020B0503020202020204" pitchFamily="34" charset="0"/>
              </a:rPr>
              <a:t>e</a:t>
            </a:r>
          </a:p>
        </p:txBody>
      </p:sp>
      <p:sp>
        <p:nvSpPr>
          <p:cNvPr id="18" name="TextBox 17">
            <a:extLst>
              <a:ext uri="{FF2B5EF4-FFF2-40B4-BE49-F238E27FC236}">
                <a16:creationId xmlns:a16="http://schemas.microsoft.com/office/drawing/2014/main" id="{993E545B-F289-D262-20F1-1D2726BE0813}"/>
              </a:ext>
            </a:extLst>
          </p:cNvPr>
          <p:cNvSpPr txBox="1"/>
          <p:nvPr/>
        </p:nvSpPr>
        <p:spPr>
          <a:xfrm>
            <a:off x="1776550" y="4840912"/>
            <a:ext cx="114480" cy="112450"/>
          </a:xfrm>
          <a:prstGeom prst="rect">
            <a:avLst/>
          </a:prstGeom>
          <a:solidFill>
            <a:srgbClr val="99D6D4"/>
          </a:solidFill>
          <a:ln>
            <a:noFill/>
          </a:ln>
        </p:spPr>
        <p:txBody>
          <a:bodyPr wrap="square" lIns="0" tIns="0" rIns="0" bIns="0" rtlCol="0">
            <a:noAutofit/>
          </a:bodyPr>
          <a:lstStyle/>
          <a:p>
            <a:r>
              <a:rPr lang="en-GB" sz="600">
                <a:latin typeface="Univers" panose="020B0503020202020204" pitchFamily="34" charset="0"/>
              </a:rPr>
              <a:t>a</a:t>
            </a:r>
          </a:p>
        </p:txBody>
      </p:sp>
      <p:sp>
        <p:nvSpPr>
          <p:cNvPr id="19" name="TextBox 18">
            <a:extLst>
              <a:ext uri="{FF2B5EF4-FFF2-40B4-BE49-F238E27FC236}">
                <a16:creationId xmlns:a16="http://schemas.microsoft.com/office/drawing/2014/main" id="{377CB575-CF98-C055-B530-6867E928E68E}"/>
              </a:ext>
            </a:extLst>
          </p:cNvPr>
          <p:cNvSpPr txBox="1"/>
          <p:nvPr/>
        </p:nvSpPr>
        <p:spPr>
          <a:xfrm>
            <a:off x="1781536" y="5018066"/>
            <a:ext cx="114480" cy="112450"/>
          </a:xfrm>
          <a:prstGeom prst="rect">
            <a:avLst/>
          </a:prstGeom>
          <a:solidFill>
            <a:srgbClr val="99D6D4"/>
          </a:solidFill>
          <a:ln>
            <a:noFill/>
          </a:ln>
        </p:spPr>
        <p:txBody>
          <a:bodyPr wrap="square" lIns="0" tIns="0" rIns="0" bIns="0" rtlCol="0">
            <a:noAutofit/>
          </a:bodyPr>
          <a:lstStyle/>
          <a:p>
            <a:r>
              <a:rPr lang="en-GB" sz="600">
                <a:latin typeface="Univers" panose="020B0503020202020204" pitchFamily="34" charset="0"/>
              </a:rPr>
              <a:t>b</a:t>
            </a:r>
          </a:p>
        </p:txBody>
      </p:sp>
      <p:sp>
        <p:nvSpPr>
          <p:cNvPr id="20" name="TextBox 19">
            <a:extLst>
              <a:ext uri="{FF2B5EF4-FFF2-40B4-BE49-F238E27FC236}">
                <a16:creationId xmlns:a16="http://schemas.microsoft.com/office/drawing/2014/main" id="{8B0FC9E3-3B6C-71DD-4F58-38E3F089535D}"/>
              </a:ext>
            </a:extLst>
          </p:cNvPr>
          <p:cNvSpPr txBox="1"/>
          <p:nvPr/>
        </p:nvSpPr>
        <p:spPr>
          <a:xfrm>
            <a:off x="3371904" y="4757958"/>
            <a:ext cx="114480" cy="112450"/>
          </a:xfrm>
          <a:prstGeom prst="rect">
            <a:avLst/>
          </a:prstGeom>
          <a:solidFill>
            <a:srgbClr val="99D6D4"/>
          </a:solidFill>
          <a:ln>
            <a:noFill/>
          </a:ln>
        </p:spPr>
        <p:txBody>
          <a:bodyPr wrap="square" lIns="0" tIns="0" rIns="0" bIns="0" rtlCol="0">
            <a:noAutofit/>
          </a:bodyPr>
          <a:lstStyle/>
          <a:p>
            <a:r>
              <a:rPr lang="en-GB" sz="600">
                <a:latin typeface="Univers" panose="020B0503020202020204" pitchFamily="34" charset="0"/>
              </a:rPr>
              <a:t>c</a:t>
            </a:r>
          </a:p>
        </p:txBody>
      </p:sp>
      <p:sp>
        <p:nvSpPr>
          <p:cNvPr id="21" name="TextBox 20">
            <a:extLst>
              <a:ext uri="{FF2B5EF4-FFF2-40B4-BE49-F238E27FC236}">
                <a16:creationId xmlns:a16="http://schemas.microsoft.com/office/drawing/2014/main" id="{D06E2344-C82B-A827-5159-A4A7C075A9A3}"/>
              </a:ext>
            </a:extLst>
          </p:cNvPr>
          <p:cNvSpPr txBox="1"/>
          <p:nvPr/>
        </p:nvSpPr>
        <p:spPr>
          <a:xfrm>
            <a:off x="3394026" y="4945988"/>
            <a:ext cx="114480" cy="112450"/>
          </a:xfrm>
          <a:prstGeom prst="rect">
            <a:avLst/>
          </a:prstGeom>
          <a:solidFill>
            <a:srgbClr val="99D6D4"/>
          </a:solidFill>
          <a:ln>
            <a:noFill/>
          </a:ln>
        </p:spPr>
        <p:txBody>
          <a:bodyPr wrap="square" lIns="0" tIns="0" rIns="0" bIns="0" rtlCol="0">
            <a:noAutofit/>
          </a:bodyPr>
          <a:lstStyle/>
          <a:p>
            <a:r>
              <a:rPr lang="en-GB" sz="600">
                <a:latin typeface="Univers" panose="020B0503020202020204" pitchFamily="34" charset="0"/>
              </a:rPr>
              <a:t>d</a:t>
            </a:r>
          </a:p>
        </p:txBody>
      </p:sp>
      <p:sp>
        <p:nvSpPr>
          <p:cNvPr id="22" name="TextBox 21">
            <a:extLst>
              <a:ext uri="{FF2B5EF4-FFF2-40B4-BE49-F238E27FC236}">
                <a16:creationId xmlns:a16="http://schemas.microsoft.com/office/drawing/2014/main" id="{3DA06291-D016-4FAB-DD2E-EC2FF9354B4B}"/>
              </a:ext>
            </a:extLst>
          </p:cNvPr>
          <p:cNvSpPr txBox="1"/>
          <p:nvPr/>
        </p:nvSpPr>
        <p:spPr>
          <a:xfrm>
            <a:off x="3673757" y="5112301"/>
            <a:ext cx="84984" cy="94336"/>
          </a:xfrm>
          <a:prstGeom prst="rect">
            <a:avLst/>
          </a:prstGeom>
          <a:solidFill>
            <a:srgbClr val="99D6D4"/>
          </a:solidFill>
          <a:ln>
            <a:noFill/>
          </a:ln>
        </p:spPr>
        <p:txBody>
          <a:bodyPr wrap="square" lIns="0" tIns="0" rIns="0" bIns="0" rtlCol="0">
            <a:noAutofit/>
          </a:bodyPr>
          <a:lstStyle/>
          <a:p>
            <a:r>
              <a:rPr lang="en-GB" sz="600">
                <a:latin typeface="Univers" panose="020B0503020202020204" pitchFamily="34" charset="0"/>
              </a:rPr>
              <a:t>e</a:t>
            </a:r>
          </a:p>
        </p:txBody>
      </p:sp>
      <p:sp>
        <p:nvSpPr>
          <p:cNvPr id="23" name="TextBox 22">
            <a:extLst>
              <a:ext uri="{FF2B5EF4-FFF2-40B4-BE49-F238E27FC236}">
                <a16:creationId xmlns:a16="http://schemas.microsoft.com/office/drawing/2014/main" id="{3CC1F64C-1329-B362-50C1-A83F640ACBE7}"/>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472955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Summary of any-grade AEs occurring in ≥20% of patients in the neoadjuvant phase at primary analysis</a:t>
            </a: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0" name="Text Placeholder 7">
            <a:extLst>
              <a:ext uri="{FF2B5EF4-FFF2-40B4-BE49-F238E27FC236}">
                <a16:creationId xmlns:a16="http://schemas.microsoft.com/office/drawing/2014/main" id="{9BC0EDE1-44F5-4A2F-85FB-217A7A616D5A}"/>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Listed are AEs that occurred during the treatment period or within 30 days after the treatment period (or, for serious AEs, within 90 days) in patients who were randomised and received at least one trial drug or surgery. The severity of the AEs was graded according to the Common Terminology Criteria for Adverse Events, v4.0, of the National Cancer Institute. Patients may have had more than one event.</a:t>
            </a:r>
            <a:br>
              <a:rPr lang="en-GB" sz="800" b="1">
                <a:latin typeface="Univers" panose="020B0503020202020204" pitchFamily="34" charset="0"/>
              </a:rPr>
            </a:br>
            <a:r>
              <a:rPr lang="en-GB" sz="800">
                <a:latin typeface="Univers" panose="020B0503020202020204" pitchFamily="34" charset="0"/>
              </a:rPr>
              <a:t>AE, adverse event.</a:t>
            </a:r>
            <a:br>
              <a:rPr lang="en-GB" sz="800">
                <a:latin typeface="Univers" panose="020B0503020202020204" pitchFamily="34" charset="0"/>
              </a:rPr>
            </a:br>
            <a:r>
              <a:rPr lang="en-GB" sz="800">
                <a:latin typeface="Univers" panose="020B0503020202020204" pitchFamily="34" charset="0"/>
              </a:rPr>
              <a:t>Schmid P et al</a:t>
            </a:r>
            <a:r>
              <a:rPr lang="en-GB" sz="800" i="1">
                <a:latin typeface="Univers" panose="020B0503020202020204" pitchFamily="34" charset="0"/>
              </a:rPr>
              <a:t>. N Engl J Med </a:t>
            </a:r>
            <a:r>
              <a:rPr lang="en-GB" sz="800">
                <a:latin typeface="Univers" panose="020B0503020202020204" pitchFamily="34" charset="0"/>
              </a:rPr>
              <a:t>2020;382:810–821.</a:t>
            </a:r>
          </a:p>
        </p:txBody>
      </p:sp>
      <p:pic>
        <p:nvPicPr>
          <p:cNvPr id="5" name="Picture 4" descr="Chart&#10;&#10;Description automatically generated">
            <a:extLst>
              <a:ext uri="{FF2B5EF4-FFF2-40B4-BE49-F238E27FC236}">
                <a16:creationId xmlns:a16="http://schemas.microsoft.com/office/drawing/2014/main" id="{FDDCE310-A38D-880E-477A-DDC73421FB16}"/>
              </a:ext>
            </a:extLst>
          </p:cNvPr>
          <p:cNvPicPr>
            <a:picLocks noChangeAspect="1"/>
          </p:cNvPicPr>
          <p:nvPr/>
        </p:nvPicPr>
        <p:blipFill rotWithShape="1">
          <a:blip r:embed="rId6">
            <a:extLst>
              <a:ext uri="{28A0092B-C50C-407E-A947-70E740481C1C}">
                <a14:useLocalDpi xmlns:a14="http://schemas.microsoft.com/office/drawing/2010/main" val="0"/>
              </a:ext>
            </a:extLst>
          </a:blip>
          <a:srcRect l="69103" t="16920" r="8837" b="56333"/>
          <a:stretch/>
        </p:blipFill>
        <p:spPr>
          <a:xfrm>
            <a:off x="7753899" y="1251401"/>
            <a:ext cx="2783233" cy="1898200"/>
          </a:xfrm>
          <a:prstGeom prst="rect">
            <a:avLst/>
          </a:prstGeom>
        </p:spPr>
      </p:pic>
      <p:pic>
        <p:nvPicPr>
          <p:cNvPr id="6" name="Picture 5" descr="Graphical user interface&#10;&#10;Description automatically generated with medium confidence">
            <a:extLst>
              <a:ext uri="{FF2B5EF4-FFF2-40B4-BE49-F238E27FC236}">
                <a16:creationId xmlns:a16="http://schemas.microsoft.com/office/drawing/2014/main" id="{EF0734D9-A354-D758-6ACD-CD9748376B62}"/>
              </a:ext>
            </a:extLst>
          </p:cNvPr>
          <p:cNvPicPr>
            <a:picLocks noChangeAspect="1"/>
          </p:cNvPicPr>
          <p:nvPr/>
        </p:nvPicPr>
        <p:blipFill rotWithShape="1">
          <a:blip r:embed="rId7">
            <a:extLst>
              <a:ext uri="{28A0092B-C50C-407E-A947-70E740481C1C}">
                <a14:useLocalDpi xmlns:a14="http://schemas.microsoft.com/office/drawing/2010/main" val="0"/>
              </a:ext>
            </a:extLst>
          </a:blip>
          <a:srcRect l="7193" t="24251" r="9606" b="18666"/>
          <a:stretch/>
        </p:blipFill>
        <p:spPr>
          <a:xfrm>
            <a:off x="179445" y="1809991"/>
            <a:ext cx="10890523" cy="4203291"/>
          </a:xfrm>
          <a:prstGeom prst="corner">
            <a:avLst>
              <a:gd name="adj1" fmla="val 64060"/>
              <a:gd name="adj2" fmla="val 160893"/>
            </a:avLst>
          </a:prstGeom>
        </p:spPr>
      </p:pic>
      <p:sp>
        <p:nvSpPr>
          <p:cNvPr id="12" name="TextBox 11">
            <a:extLst>
              <a:ext uri="{FF2B5EF4-FFF2-40B4-BE49-F238E27FC236}">
                <a16:creationId xmlns:a16="http://schemas.microsoft.com/office/drawing/2014/main" id="{C660A9A2-078C-7767-E154-AD5DD36C8372}"/>
              </a:ext>
            </a:extLst>
          </p:cNvPr>
          <p:cNvSpPr txBox="1"/>
          <p:nvPr/>
        </p:nvSpPr>
        <p:spPr>
          <a:xfrm>
            <a:off x="7803072" y="57978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2020.</a:t>
            </a:r>
          </a:p>
        </p:txBody>
      </p:sp>
      <p:sp>
        <p:nvSpPr>
          <p:cNvPr id="2" name="Rectangle 1">
            <a:extLst>
              <a:ext uri="{FF2B5EF4-FFF2-40B4-BE49-F238E27FC236}">
                <a16:creationId xmlns:a16="http://schemas.microsoft.com/office/drawing/2014/main" id="{991EC4FB-0959-DC39-6609-9463BFC5B8CD}"/>
              </a:ext>
            </a:extLst>
          </p:cNvPr>
          <p:cNvSpPr/>
          <p:nvPr/>
        </p:nvSpPr>
        <p:spPr>
          <a:xfrm>
            <a:off x="7817496" y="2242837"/>
            <a:ext cx="2037806" cy="90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Graphical user interface&#10;&#10;Description automatically generated with medium confidence">
            <a:extLst>
              <a:ext uri="{FF2B5EF4-FFF2-40B4-BE49-F238E27FC236}">
                <a16:creationId xmlns:a16="http://schemas.microsoft.com/office/drawing/2014/main" id="{32090EEF-8A9D-34E1-8816-B13B8156F62F}"/>
              </a:ext>
            </a:extLst>
          </p:cNvPr>
          <p:cNvPicPr>
            <a:picLocks noChangeAspect="1"/>
          </p:cNvPicPr>
          <p:nvPr/>
        </p:nvPicPr>
        <p:blipFill rotWithShape="1">
          <a:blip r:embed="rId8">
            <a:extLst>
              <a:ext uri="{28A0092B-C50C-407E-A947-70E740481C1C}">
                <a14:useLocalDpi xmlns:a14="http://schemas.microsoft.com/office/drawing/2010/main" val="0"/>
              </a:ext>
            </a:extLst>
          </a:blip>
          <a:srcRect l="58766" t="33939" r="27338" b="54265"/>
          <a:stretch/>
        </p:blipFill>
        <p:spPr>
          <a:xfrm>
            <a:off x="9586104" y="2656114"/>
            <a:ext cx="1935332" cy="924087"/>
          </a:xfrm>
          <a:prstGeom prst="rect">
            <a:avLst/>
          </a:prstGeom>
        </p:spPr>
      </p:pic>
      <p:sp>
        <p:nvSpPr>
          <p:cNvPr id="4" name="TextBox 3">
            <a:extLst>
              <a:ext uri="{FF2B5EF4-FFF2-40B4-BE49-F238E27FC236}">
                <a16:creationId xmlns:a16="http://schemas.microsoft.com/office/drawing/2014/main" id="{F4AB9F4A-22A8-6E34-3D8F-4FAEAA963951}"/>
              </a:ext>
            </a:extLst>
          </p:cNvPr>
          <p:cNvSpPr txBox="1"/>
          <p:nvPr/>
        </p:nvSpPr>
        <p:spPr>
          <a:xfrm>
            <a:off x="2004079" y="5884308"/>
            <a:ext cx="7018615" cy="276999"/>
          </a:xfrm>
          <a:prstGeom prst="rect">
            <a:avLst/>
          </a:prstGeom>
          <a:noFill/>
        </p:spPr>
        <p:txBody>
          <a:bodyPr wrap="square" rtlCol="0">
            <a:spAutoFit/>
          </a:bodyPr>
          <a:lstStyle/>
          <a:p>
            <a:pPr algn="ctr"/>
            <a:r>
              <a:rPr lang="en-GB" sz="1200" b="1">
                <a:latin typeface="Univers" panose="020B0503020202020204" pitchFamily="34" charset="0"/>
              </a:rPr>
              <a:t>The tabular data for this plot is shown in the appendix. </a:t>
            </a:r>
            <a:r>
              <a:rPr lang="en-GB" sz="1200" b="1">
                <a:solidFill>
                  <a:schemeClr val="bg2">
                    <a:lumMod val="25000"/>
                  </a:schemeClr>
                </a:solidFill>
                <a:latin typeface="Univers" panose="020B0503020202020204" pitchFamily="34" charset="0"/>
                <a:hlinkClick r:id="rId9" action="ppaction://hlinksldjump"/>
              </a:rPr>
              <a:t>Click here</a:t>
            </a:r>
            <a:r>
              <a:rPr lang="en-GB" sz="1200" b="1">
                <a:solidFill>
                  <a:schemeClr val="bg2">
                    <a:lumMod val="25000"/>
                  </a:schemeClr>
                </a:solidFill>
                <a:latin typeface="Univers" panose="020B0503020202020204" pitchFamily="34" charset="0"/>
              </a:rPr>
              <a:t> </a:t>
            </a:r>
            <a:r>
              <a:rPr lang="en-GB" sz="1200" b="1">
                <a:latin typeface="Univers" panose="020B0503020202020204" pitchFamily="34" charset="0"/>
              </a:rPr>
              <a:t>to view.</a:t>
            </a:r>
          </a:p>
        </p:txBody>
      </p:sp>
      <p:sp>
        <p:nvSpPr>
          <p:cNvPr id="11" name="TextBox 10">
            <a:extLst>
              <a:ext uri="{FF2B5EF4-FFF2-40B4-BE49-F238E27FC236}">
                <a16:creationId xmlns:a16="http://schemas.microsoft.com/office/drawing/2014/main" id="{69EA4E1C-145C-C669-784A-65373389D891}"/>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10"/>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381429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AEs of interest in the neoadjuvant phase at</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primary analysis</a:t>
            </a:r>
            <a:r>
              <a:rPr lang="en-GB" sz="2800" baseline="30000">
                <a:solidFill>
                  <a:schemeClr val="bg1"/>
                </a:solidFill>
                <a:latin typeface="Univers" panose="020B0503020202020204" pitchFamily="34" charset="0"/>
              </a:rPr>
              <a:t>a</a:t>
            </a: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1" name="Text Placeholder 7">
            <a:extLst>
              <a:ext uri="{FF2B5EF4-FFF2-40B4-BE49-F238E27FC236}">
                <a16:creationId xmlns:a16="http://schemas.microsoft.com/office/drawing/2014/main" id="{AD5F6CD6-203E-4165-92B0-2E5D2BCB384E}"/>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Listed are AEs that occurred during the treatment period or within 30 days after the treatment period (or, for serious AEs, within 90 days) in patients who were randomised and received at least one trial drug or surgery. The severity of the AEs was graded according to the Common Terminology Criteria for Adverse Events, v4.0, of the National Cancer Institute. Patients may have had more than one event.</a:t>
            </a:r>
            <a:br>
              <a:rPr lang="en-GB" sz="800" b="1">
                <a:latin typeface="Univers" panose="020B0503020202020204" pitchFamily="34" charset="0"/>
              </a:rPr>
            </a:br>
            <a:r>
              <a:rPr lang="en-GB" sz="800" b="1" baseline="30000">
                <a:latin typeface="Univers" panose="020B0503020202020204" pitchFamily="34" charset="0"/>
              </a:rPr>
              <a:t>a</a:t>
            </a:r>
            <a:r>
              <a:rPr lang="en-GB" sz="800" b="1">
                <a:latin typeface="Univers" panose="020B0503020202020204" pitchFamily="34" charset="0"/>
              </a:rPr>
              <a:t>AEs of interest were determined according to a list of terms specified by the sponsor, regardless of attribution to any trial treatment by the investigators.</a:t>
            </a:r>
            <a:br>
              <a:rPr lang="en-GB" sz="800" b="1">
                <a:latin typeface="Univers" panose="020B0503020202020204" pitchFamily="34" charset="0"/>
              </a:rPr>
            </a:br>
            <a:r>
              <a:rPr lang="en-GB" sz="800">
                <a:latin typeface="Univers" panose="020B0503020202020204" pitchFamily="34" charset="0"/>
              </a:rPr>
              <a:t>AE, adverse event.</a:t>
            </a:r>
            <a:br>
              <a:rPr lang="en-GB" sz="800">
                <a:latin typeface="Univers" panose="020B0503020202020204" pitchFamily="34" charset="0"/>
              </a:rPr>
            </a:br>
            <a:r>
              <a:rPr lang="en-GB" sz="800">
                <a:latin typeface="Univers" panose="020B0503020202020204" pitchFamily="34" charset="0"/>
              </a:rPr>
              <a:t>Schmid P et al. </a:t>
            </a:r>
            <a:r>
              <a:rPr lang="en-GB" sz="800" i="1">
                <a:latin typeface="Univers" panose="020B0503020202020204" pitchFamily="34" charset="0"/>
              </a:rPr>
              <a:t>N Engl J Med </a:t>
            </a:r>
            <a:r>
              <a:rPr lang="en-GB" sz="800">
                <a:latin typeface="Univers" panose="020B0503020202020204" pitchFamily="34" charset="0"/>
              </a:rPr>
              <a:t>2020;382:810–821 (plus supplementary appendix).</a:t>
            </a:r>
          </a:p>
        </p:txBody>
      </p:sp>
      <p:sp>
        <p:nvSpPr>
          <p:cNvPr id="4" name="TextBox 3">
            <a:extLst>
              <a:ext uri="{FF2B5EF4-FFF2-40B4-BE49-F238E27FC236}">
                <a16:creationId xmlns:a16="http://schemas.microsoft.com/office/drawing/2014/main" id="{BDFEFFA0-147E-590D-197F-29144C2FBEE2}"/>
              </a:ext>
            </a:extLst>
          </p:cNvPr>
          <p:cNvSpPr txBox="1"/>
          <p:nvPr/>
        </p:nvSpPr>
        <p:spPr>
          <a:xfrm>
            <a:off x="7803072" y="57978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2020.</a:t>
            </a:r>
          </a:p>
        </p:txBody>
      </p:sp>
      <p:sp>
        <p:nvSpPr>
          <p:cNvPr id="15" name="Rectangle 14">
            <a:extLst>
              <a:ext uri="{FF2B5EF4-FFF2-40B4-BE49-F238E27FC236}">
                <a16:creationId xmlns:a16="http://schemas.microsoft.com/office/drawing/2014/main" id="{C43F03D0-547C-EBB6-0454-EE24334F8DD7}"/>
              </a:ext>
            </a:extLst>
          </p:cNvPr>
          <p:cNvSpPr/>
          <p:nvPr/>
        </p:nvSpPr>
        <p:spPr>
          <a:xfrm>
            <a:off x="7775781" y="2102781"/>
            <a:ext cx="2037806" cy="90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C9F225A-2E89-4848-5017-FC785B4371F5}"/>
              </a:ext>
            </a:extLst>
          </p:cNvPr>
          <p:cNvSpPr txBox="1"/>
          <p:nvPr/>
        </p:nvSpPr>
        <p:spPr>
          <a:xfrm>
            <a:off x="2004079" y="5884308"/>
            <a:ext cx="7018615" cy="276999"/>
          </a:xfrm>
          <a:prstGeom prst="rect">
            <a:avLst/>
          </a:prstGeom>
          <a:noFill/>
        </p:spPr>
        <p:txBody>
          <a:bodyPr wrap="square" rtlCol="0">
            <a:spAutoFit/>
          </a:bodyPr>
          <a:lstStyle/>
          <a:p>
            <a:pPr algn="ctr"/>
            <a:r>
              <a:rPr lang="en-GB" sz="1200" b="1">
                <a:latin typeface="Univers" panose="020B0503020202020204" pitchFamily="34" charset="0"/>
              </a:rPr>
              <a:t>The tabular data for this plot is shown in the appendix. </a:t>
            </a:r>
            <a:r>
              <a:rPr lang="en-GB" sz="1200" b="1">
                <a:solidFill>
                  <a:schemeClr val="bg2">
                    <a:lumMod val="25000"/>
                  </a:schemeClr>
                </a:solidFill>
                <a:latin typeface="Univers" panose="020B0503020202020204" pitchFamily="34" charset="0"/>
                <a:hlinkClick r:id="rId6" action="ppaction://hlinksldjump"/>
              </a:rPr>
              <a:t>Click here</a:t>
            </a:r>
            <a:r>
              <a:rPr lang="en-GB" sz="1200" b="1">
                <a:solidFill>
                  <a:schemeClr val="bg2">
                    <a:lumMod val="25000"/>
                  </a:schemeClr>
                </a:solidFill>
                <a:latin typeface="Univers" panose="020B0503020202020204" pitchFamily="34" charset="0"/>
              </a:rPr>
              <a:t> </a:t>
            </a:r>
            <a:r>
              <a:rPr lang="en-GB" sz="1200" b="1">
                <a:latin typeface="Univers" panose="020B0503020202020204" pitchFamily="34" charset="0"/>
              </a:rPr>
              <a:t>to view.</a:t>
            </a:r>
          </a:p>
        </p:txBody>
      </p:sp>
      <p:grpSp>
        <p:nvGrpSpPr>
          <p:cNvPr id="21" name="Group 20">
            <a:extLst>
              <a:ext uri="{FF2B5EF4-FFF2-40B4-BE49-F238E27FC236}">
                <a16:creationId xmlns:a16="http://schemas.microsoft.com/office/drawing/2014/main" id="{67FC77BB-A59E-999D-EE57-B4FF62E1AC32}"/>
              </a:ext>
            </a:extLst>
          </p:cNvPr>
          <p:cNvGrpSpPr/>
          <p:nvPr/>
        </p:nvGrpSpPr>
        <p:grpSpPr>
          <a:xfrm>
            <a:off x="300022" y="1391731"/>
            <a:ext cx="10672348" cy="4595262"/>
            <a:chOff x="281734" y="1634386"/>
            <a:chExt cx="10348880" cy="4289688"/>
          </a:xfrm>
        </p:grpSpPr>
        <p:pic>
          <p:nvPicPr>
            <p:cNvPr id="10" name="Picture 9" descr="A screenshot of a computer&#10;&#10;Description automatically generated">
              <a:extLst>
                <a:ext uri="{FF2B5EF4-FFF2-40B4-BE49-F238E27FC236}">
                  <a16:creationId xmlns:a16="http://schemas.microsoft.com/office/drawing/2014/main" id="{A7B72A83-8BE6-599F-D0D7-63CF032B2726}"/>
                </a:ext>
              </a:extLst>
            </p:cNvPr>
            <p:cNvPicPr>
              <a:picLocks noChangeAspect="1"/>
            </p:cNvPicPr>
            <p:nvPr/>
          </p:nvPicPr>
          <p:blipFill rotWithShape="1">
            <a:blip r:embed="rId7">
              <a:extLst>
                <a:ext uri="{28A0092B-C50C-407E-A947-70E740481C1C}">
                  <a14:useLocalDpi xmlns:a14="http://schemas.microsoft.com/office/drawing/2010/main" val="0"/>
                </a:ext>
              </a:extLst>
            </a:blip>
            <a:srcRect t="13269" b="8395"/>
            <a:stretch/>
          </p:blipFill>
          <p:spPr>
            <a:xfrm>
              <a:off x="281734" y="1634386"/>
              <a:ext cx="10348880" cy="4289688"/>
            </a:xfrm>
            <a:prstGeom prst="rect">
              <a:avLst/>
            </a:prstGeom>
          </p:spPr>
        </p:pic>
        <p:sp>
          <p:nvSpPr>
            <p:cNvPr id="19" name="Rectangle 18">
              <a:extLst>
                <a:ext uri="{FF2B5EF4-FFF2-40B4-BE49-F238E27FC236}">
                  <a16:creationId xmlns:a16="http://schemas.microsoft.com/office/drawing/2014/main" id="{C711EA6F-2911-EB2F-2B77-D46BC6F6A627}"/>
                </a:ext>
              </a:extLst>
            </p:cNvPr>
            <p:cNvSpPr/>
            <p:nvPr/>
          </p:nvSpPr>
          <p:spPr>
            <a:xfrm>
              <a:off x="8487377" y="2227033"/>
              <a:ext cx="1648935" cy="695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21" descr="Graphical user interface&#10;&#10;Description automatically generated with medium confidence">
            <a:extLst>
              <a:ext uri="{FF2B5EF4-FFF2-40B4-BE49-F238E27FC236}">
                <a16:creationId xmlns:a16="http://schemas.microsoft.com/office/drawing/2014/main" id="{43D96EE5-2F8C-72B4-C417-F61E4DE3E44F}"/>
              </a:ext>
            </a:extLst>
          </p:cNvPr>
          <p:cNvPicPr>
            <a:picLocks noChangeAspect="1"/>
          </p:cNvPicPr>
          <p:nvPr/>
        </p:nvPicPr>
        <p:blipFill rotWithShape="1">
          <a:blip r:embed="rId8">
            <a:extLst>
              <a:ext uri="{28A0092B-C50C-407E-A947-70E740481C1C}">
                <a14:useLocalDpi xmlns:a14="http://schemas.microsoft.com/office/drawing/2010/main" val="0"/>
              </a:ext>
            </a:extLst>
          </a:blip>
          <a:srcRect l="58766" t="33939" r="27338" b="54265"/>
          <a:stretch/>
        </p:blipFill>
        <p:spPr>
          <a:xfrm>
            <a:off x="9586104" y="2656114"/>
            <a:ext cx="1935332" cy="924087"/>
          </a:xfrm>
          <a:prstGeom prst="rect">
            <a:avLst/>
          </a:prstGeom>
        </p:spPr>
      </p:pic>
      <p:sp>
        <p:nvSpPr>
          <p:cNvPr id="2" name="TextBox 1">
            <a:extLst>
              <a:ext uri="{FF2B5EF4-FFF2-40B4-BE49-F238E27FC236}">
                <a16:creationId xmlns:a16="http://schemas.microsoft.com/office/drawing/2014/main" id="{12105AC6-CF8D-4115-F31B-6B61729479DD}"/>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9"/>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2373550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TRAEs occurring in ≥2% of patients in the </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adjuvant phase at 36-month follow up</a:t>
            </a:r>
            <a:endParaRPr lang="en-GB" sz="2800" baseline="30000">
              <a:solidFill>
                <a:schemeClr val="bg1"/>
              </a:solidFill>
              <a:latin typeface="Univers" panose="020B0503020202020204" pitchFamily="34" charset="0"/>
            </a:endParaRP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0" name="Text Placeholder 7">
            <a:extLst>
              <a:ext uri="{FF2B5EF4-FFF2-40B4-BE49-F238E27FC236}">
                <a16:creationId xmlns:a16="http://schemas.microsoft.com/office/drawing/2014/main" id="{F0B8A97B-4265-4B7A-B258-AA4F02D6CD11}"/>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Listed are AEs that occurred during the treatment period or within 30 days after the treatment period (or, for serious AEs, within 90 days) in patients who were randomised and received at least one trial drug or surgery. The severity of the AEs was graded according to the Common Terminology Criteria for Adverse Events, v4.0, of the National Cancer Institute. Patients may have had more than one event.</a:t>
            </a:r>
            <a:br>
              <a:rPr lang="en-GB" sz="800" b="1">
                <a:latin typeface="Univers" panose="020B0503020202020204" pitchFamily="34" charset="0"/>
              </a:rPr>
            </a:br>
            <a:r>
              <a:rPr lang="en-GB" sz="800">
                <a:latin typeface="Univers" panose="020B0503020202020204" pitchFamily="34" charset="0"/>
              </a:rPr>
              <a:t>AE, adverse event; TRAE, treatment-related adverse event.</a:t>
            </a:r>
            <a:br>
              <a:rPr lang="en-GB" sz="800">
                <a:latin typeface="Univers" panose="020B0503020202020204" pitchFamily="34" charset="0"/>
              </a:rPr>
            </a:br>
            <a:r>
              <a:rPr lang="en-GB" sz="800">
                <a:latin typeface="Univers" panose="020B0503020202020204" pitchFamily="34" charset="0"/>
              </a:rPr>
              <a:t>Schmid P et al. Presented at the European Society for Medical Oncology (ESMO) Virtual Plenary 2021, 16–21 September.</a:t>
            </a:r>
          </a:p>
        </p:txBody>
      </p:sp>
      <p:sp>
        <p:nvSpPr>
          <p:cNvPr id="2" name="Rectangle 1">
            <a:extLst>
              <a:ext uri="{FF2B5EF4-FFF2-40B4-BE49-F238E27FC236}">
                <a16:creationId xmlns:a16="http://schemas.microsoft.com/office/drawing/2014/main" id="{0CB93F35-0F30-D46F-7FB0-B0B65727FF4A}"/>
              </a:ext>
            </a:extLst>
          </p:cNvPr>
          <p:cNvSpPr/>
          <p:nvPr/>
        </p:nvSpPr>
        <p:spPr>
          <a:xfrm>
            <a:off x="7343231" y="2011206"/>
            <a:ext cx="2037806" cy="90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46D06D0-8DDF-BABE-3B35-D146B3E6629A}"/>
              </a:ext>
            </a:extLst>
          </p:cNvPr>
          <p:cNvSpPr txBox="1"/>
          <p:nvPr/>
        </p:nvSpPr>
        <p:spPr>
          <a:xfrm>
            <a:off x="7803072" y="57978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Presented at ESMO 2021.</a:t>
            </a:r>
          </a:p>
        </p:txBody>
      </p:sp>
      <p:pic>
        <p:nvPicPr>
          <p:cNvPr id="6" name="Picture 5" descr="Graphical user interface&#10;&#10;Description automatically generated with medium confidence">
            <a:extLst>
              <a:ext uri="{FF2B5EF4-FFF2-40B4-BE49-F238E27FC236}">
                <a16:creationId xmlns:a16="http://schemas.microsoft.com/office/drawing/2014/main" id="{D88CDAAE-C6BC-C857-0CA3-0DFF5E56D680}"/>
              </a:ext>
            </a:extLst>
          </p:cNvPr>
          <p:cNvPicPr>
            <a:picLocks noChangeAspect="1"/>
          </p:cNvPicPr>
          <p:nvPr/>
        </p:nvPicPr>
        <p:blipFill rotWithShape="1">
          <a:blip r:embed="rId6">
            <a:extLst>
              <a:ext uri="{28A0092B-C50C-407E-A947-70E740481C1C}">
                <a14:useLocalDpi xmlns:a14="http://schemas.microsoft.com/office/drawing/2010/main" val="0"/>
              </a:ext>
            </a:extLst>
          </a:blip>
          <a:srcRect l="58766" t="33939" r="27338" b="54265"/>
          <a:stretch/>
        </p:blipFill>
        <p:spPr>
          <a:xfrm>
            <a:off x="9586104" y="2656114"/>
            <a:ext cx="1935332" cy="924087"/>
          </a:xfrm>
          <a:prstGeom prst="rect">
            <a:avLst/>
          </a:prstGeom>
        </p:spPr>
      </p:pic>
      <p:sp>
        <p:nvSpPr>
          <p:cNvPr id="3" name="TextBox 2">
            <a:extLst>
              <a:ext uri="{FF2B5EF4-FFF2-40B4-BE49-F238E27FC236}">
                <a16:creationId xmlns:a16="http://schemas.microsoft.com/office/drawing/2014/main" id="{0978D2FD-44B7-F5E7-1C44-41264D8F4DD9}"/>
              </a:ext>
            </a:extLst>
          </p:cNvPr>
          <p:cNvSpPr txBox="1"/>
          <p:nvPr/>
        </p:nvSpPr>
        <p:spPr>
          <a:xfrm>
            <a:off x="2004079" y="5884308"/>
            <a:ext cx="7018615" cy="276999"/>
          </a:xfrm>
          <a:prstGeom prst="rect">
            <a:avLst/>
          </a:prstGeom>
          <a:noFill/>
        </p:spPr>
        <p:txBody>
          <a:bodyPr wrap="square" rtlCol="0">
            <a:spAutoFit/>
          </a:bodyPr>
          <a:lstStyle/>
          <a:p>
            <a:pPr algn="ctr"/>
            <a:r>
              <a:rPr lang="en-GB" sz="1200" b="1">
                <a:latin typeface="Univers" panose="020B0503020202020204" pitchFamily="34" charset="0"/>
              </a:rPr>
              <a:t>The tabular data for this plot is shown in the appendix. </a:t>
            </a:r>
            <a:r>
              <a:rPr lang="en-GB" sz="1200" b="1">
                <a:solidFill>
                  <a:schemeClr val="bg2">
                    <a:lumMod val="25000"/>
                  </a:schemeClr>
                </a:solidFill>
                <a:latin typeface="Univers" panose="020B0503020202020204" pitchFamily="34" charset="0"/>
                <a:hlinkClick r:id="rId7" action="ppaction://hlinksldjump"/>
              </a:rPr>
              <a:t>Click here</a:t>
            </a:r>
            <a:r>
              <a:rPr lang="en-GB" sz="1200" b="1">
                <a:solidFill>
                  <a:schemeClr val="bg2">
                    <a:lumMod val="25000"/>
                  </a:schemeClr>
                </a:solidFill>
                <a:latin typeface="Univers" panose="020B0503020202020204" pitchFamily="34" charset="0"/>
              </a:rPr>
              <a:t> </a:t>
            </a:r>
            <a:r>
              <a:rPr lang="en-GB" sz="1200" b="1">
                <a:latin typeface="Univers" panose="020B0503020202020204" pitchFamily="34" charset="0"/>
              </a:rPr>
              <a:t>to view.</a:t>
            </a:r>
          </a:p>
        </p:txBody>
      </p:sp>
      <p:grpSp>
        <p:nvGrpSpPr>
          <p:cNvPr id="11" name="Group 10">
            <a:extLst>
              <a:ext uri="{FF2B5EF4-FFF2-40B4-BE49-F238E27FC236}">
                <a16:creationId xmlns:a16="http://schemas.microsoft.com/office/drawing/2014/main" id="{896FD9EF-9184-DC91-6D95-92FB96954405}"/>
              </a:ext>
            </a:extLst>
          </p:cNvPr>
          <p:cNvGrpSpPr/>
          <p:nvPr/>
        </p:nvGrpSpPr>
        <p:grpSpPr>
          <a:xfrm>
            <a:off x="378916" y="1366902"/>
            <a:ext cx="10758210" cy="4594732"/>
            <a:chOff x="378916" y="1366902"/>
            <a:chExt cx="10758210" cy="4594732"/>
          </a:xfrm>
        </p:grpSpPr>
        <p:grpSp>
          <p:nvGrpSpPr>
            <p:cNvPr id="12" name="Group 11">
              <a:extLst>
                <a:ext uri="{FF2B5EF4-FFF2-40B4-BE49-F238E27FC236}">
                  <a16:creationId xmlns:a16="http://schemas.microsoft.com/office/drawing/2014/main" id="{2EF96DCF-22FB-7011-0C6D-3216B3BFFEC5}"/>
                </a:ext>
              </a:extLst>
            </p:cNvPr>
            <p:cNvGrpSpPr/>
            <p:nvPr/>
          </p:nvGrpSpPr>
          <p:grpSpPr>
            <a:xfrm>
              <a:off x="378916" y="1366902"/>
              <a:ext cx="10758210" cy="4594732"/>
              <a:chOff x="370039" y="1428075"/>
              <a:chExt cx="10758210" cy="4594732"/>
            </a:xfrm>
          </p:grpSpPr>
          <p:pic>
            <p:nvPicPr>
              <p:cNvPr id="14" name="Picture 13" descr="A screenshot of a computer&#10;&#10;Description automatically generated">
                <a:extLst>
                  <a:ext uri="{FF2B5EF4-FFF2-40B4-BE49-F238E27FC236}">
                    <a16:creationId xmlns:a16="http://schemas.microsoft.com/office/drawing/2014/main" id="{9DD280E2-2707-2B89-0FA5-BECEFFE387F3}"/>
                  </a:ext>
                </a:extLst>
              </p:cNvPr>
              <p:cNvPicPr>
                <a:picLocks noChangeAspect="1"/>
              </p:cNvPicPr>
              <p:nvPr/>
            </p:nvPicPr>
            <p:blipFill rotWithShape="1">
              <a:blip r:embed="rId8">
                <a:extLst>
                  <a:ext uri="{28A0092B-C50C-407E-A947-70E740481C1C}">
                    <a14:useLocalDpi xmlns:a14="http://schemas.microsoft.com/office/drawing/2010/main" val="0"/>
                  </a:ext>
                </a:extLst>
              </a:blip>
              <a:srcRect l="6133" t="18495" r="6881" b="15458"/>
              <a:stretch/>
            </p:blipFill>
            <p:spPr>
              <a:xfrm>
                <a:off x="370039" y="1428075"/>
                <a:ext cx="10758210" cy="4594732"/>
              </a:xfrm>
              <a:prstGeom prst="rect">
                <a:avLst/>
              </a:prstGeom>
            </p:spPr>
          </p:pic>
          <p:sp>
            <p:nvSpPr>
              <p:cNvPr id="15" name="Rectangle 14">
                <a:extLst>
                  <a:ext uri="{FF2B5EF4-FFF2-40B4-BE49-F238E27FC236}">
                    <a16:creationId xmlns:a16="http://schemas.microsoft.com/office/drawing/2014/main" id="{6156EB7F-AB94-D6DB-ED7F-A00E9CC3F946}"/>
                  </a:ext>
                </a:extLst>
              </p:cNvPr>
              <p:cNvSpPr/>
              <p:nvPr/>
            </p:nvSpPr>
            <p:spPr>
              <a:xfrm>
                <a:off x="6818300" y="1918081"/>
                <a:ext cx="2037806" cy="90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Univers" panose="020B0503020202020204" pitchFamily="34" charset="0"/>
                </a:endParaRPr>
              </a:p>
            </p:txBody>
          </p:sp>
        </p:grpSp>
        <p:sp>
          <p:nvSpPr>
            <p:cNvPr id="5" name="TextBox 4">
              <a:extLst>
                <a:ext uri="{FF2B5EF4-FFF2-40B4-BE49-F238E27FC236}">
                  <a16:creationId xmlns:a16="http://schemas.microsoft.com/office/drawing/2014/main" id="{B65ABB75-31F6-7A00-AA11-F91D23EF5CC2}"/>
                </a:ext>
              </a:extLst>
            </p:cNvPr>
            <p:cNvSpPr txBox="1"/>
            <p:nvPr/>
          </p:nvSpPr>
          <p:spPr>
            <a:xfrm rot="18900000">
              <a:off x="2340374" y="4870198"/>
              <a:ext cx="432000" cy="126467"/>
            </a:xfrm>
            <a:prstGeom prst="rect">
              <a:avLst/>
            </a:prstGeom>
            <a:solidFill>
              <a:schemeClr val="bg1"/>
            </a:solidFill>
            <a:ln>
              <a:noFill/>
            </a:ln>
          </p:spPr>
          <p:txBody>
            <a:bodyPr wrap="square" lIns="0" tIns="0" rIns="0" bIns="0" rtlCol="0">
              <a:noAutofit/>
            </a:bodyPr>
            <a:lstStyle/>
            <a:p>
              <a:pPr algn="ctr"/>
              <a:r>
                <a:rPr lang="en-GB" sz="900">
                  <a:solidFill>
                    <a:schemeClr val="tx1">
                      <a:lumMod val="75000"/>
                      <a:lumOff val="25000"/>
                    </a:schemeClr>
                  </a:solidFill>
                  <a:latin typeface="Univers" panose="020B0503020202020204" pitchFamily="34" charset="0"/>
                  <a:cs typeface="Arial" panose="020B0604020202020204" pitchFamily="34" charset="0"/>
                </a:rPr>
                <a:t>Pruritus</a:t>
              </a:r>
            </a:p>
          </p:txBody>
        </p:sp>
      </p:grpSp>
      <p:sp>
        <p:nvSpPr>
          <p:cNvPr id="16" name="TextBox 15">
            <a:extLst>
              <a:ext uri="{FF2B5EF4-FFF2-40B4-BE49-F238E27FC236}">
                <a16:creationId xmlns:a16="http://schemas.microsoft.com/office/drawing/2014/main" id="{94DEE553-3866-9387-E403-658FDB6901CC}"/>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9"/>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321318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Immune-mediated AEs and infusion reactions in the adjuvant phase at 36-month follow up</a:t>
            </a:r>
            <a:endParaRPr lang="en-GB" sz="2800" baseline="30000">
              <a:solidFill>
                <a:schemeClr val="bg1"/>
              </a:solidFill>
              <a:latin typeface="Univers" panose="020B0503020202020204" pitchFamily="34" charset="0"/>
            </a:endParaRP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0" name="Text Placeholder 7">
            <a:extLst>
              <a:ext uri="{FF2B5EF4-FFF2-40B4-BE49-F238E27FC236}">
                <a16:creationId xmlns:a16="http://schemas.microsoft.com/office/drawing/2014/main" id="{CB50CEA4-20B4-4E02-B1E8-5419E7E18AB2}"/>
              </a:ext>
            </a:extLst>
          </p:cNvPr>
          <p:cNvSpPr txBox="1">
            <a:spLocks/>
          </p:cNvSpPr>
          <p:nvPr/>
        </p:nvSpPr>
        <p:spPr>
          <a:xfrm>
            <a:off x="80996" y="5997600"/>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Listed are AEs that occurred during the treatment period or within 30 days after the treatment period (or, for serious AEs, within 90 days) in patients who were randomised and received at least one trial drug or surgery. The severity of the AEs was graded according to the Common Terminology Criteria for Adverse Events, v4.0, of the National Cancer Institute. Patients may have had more than one event.</a:t>
            </a:r>
            <a:br>
              <a:rPr lang="en-GB" sz="800" b="1">
                <a:latin typeface="Univers" panose="020B0503020202020204" pitchFamily="34" charset="0"/>
              </a:rPr>
            </a:br>
            <a:r>
              <a:rPr lang="en-GB" sz="800" b="1">
                <a:latin typeface="Univers" panose="020B0503020202020204" pitchFamily="34" charset="0"/>
              </a:rPr>
              <a:t>Immune-mediated AEs were determined according to the sponsor, regardless of attribution to any trial treatment. Grade 5 immune-mediated AEs were pulmonary embolism and autoimmune encephalitis (n=1 each) in the KEYTRUDA + chemotherapy group.</a:t>
            </a:r>
            <a:br>
              <a:rPr lang="en-GB" sz="800" b="1">
                <a:latin typeface="Univers" panose="020B0503020202020204" pitchFamily="34" charset="0"/>
              </a:rPr>
            </a:br>
            <a:r>
              <a:rPr lang="en-GB" sz="800">
                <a:latin typeface="Univers" panose="020B0503020202020204" pitchFamily="34" charset="0"/>
              </a:rPr>
              <a:t>AE, adverse event.</a:t>
            </a:r>
            <a:br>
              <a:rPr lang="en-GB" sz="800">
                <a:latin typeface="Univers" panose="020B0503020202020204" pitchFamily="34" charset="0"/>
              </a:rPr>
            </a:br>
            <a:r>
              <a:rPr lang="en-GB" sz="800">
                <a:latin typeface="Univers" panose="020B0503020202020204" pitchFamily="34" charset="0"/>
              </a:rPr>
              <a:t>Schmid P et al. Presented at the European Society for Medical Oncology (ESMO) Virtual Plenary 2021, 16–21 September. </a:t>
            </a:r>
          </a:p>
        </p:txBody>
      </p:sp>
      <p:sp>
        <p:nvSpPr>
          <p:cNvPr id="2" name="TextBox 1">
            <a:extLst>
              <a:ext uri="{FF2B5EF4-FFF2-40B4-BE49-F238E27FC236}">
                <a16:creationId xmlns:a16="http://schemas.microsoft.com/office/drawing/2014/main" id="{93693885-2496-C042-35FA-7DC0C5B33BC8}"/>
              </a:ext>
            </a:extLst>
          </p:cNvPr>
          <p:cNvSpPr txBox="1"/>
          <p:nvPr/>
        </p:nvSpPr>
        <p:spPr>
          <a:xfrm>
            <a:off x="7803072" y="57978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Presented at ESMO 2021.</a:t>
            </a:r>
          </a:p>
        </p:txBody>
      </p:sp>
      <p:sp>
        <p:nvSpPr>
          <p:cNvPr id="12" name="Rectangle 11">
            <a:extLst>
              <a:ext uri="{FF2B5EF4-FFF2-40B4-BE49-F238E27FC236}">
                <a16:creationId xmlns:a16="http://schemas.microsoft.com/office/drawing/2014/main" id="{12B12B58-2D26-13FF-4FCE-363B49589841}"/>
              </a:ext>
            </a:extLst>
          </p:cNvPr>
          <p:cNvSpPr/>
          <p:nvPr/>
        </p:nvSpPr>
        <p:spPr>
          <a:xfrm>
            <a:off x="7645400" y="2100289"/>
            <a:ext cx="2241488" cy="1163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Timeline&#10;&#10;Description automatically generated">
            <a:extLst>
              <a:ext uri="{FF2B5EF4-FFF2-40B4-BE49-F238E27FC236}">
                <a16:creationId xmlns:a16="http://schemas.microsoft.com/office/drawing/2014/main" id="{ABC97C2A-8A07-F2CF-94CF-6097FA64FCA1}"/>
              </a:ext>
            </a:extLst>
          </p:cNvPr>
          <p:cNvPicPr>
            <a:picLocks noChangeAspect="1"/>
          </p:cNvPicPr>
          <p:nvPr/>
        </p:nvPicPr>
        <p:blipFill rotWithShape="1">
          <a:blip r:embed="rId6">
            <a:extLst>
              <a:ext uri="{28A0092B-C50C-407E-A947-70E740481C1C}">
                <a14:useLocalDpi xmlns:a14="http://schemas.microsoft.com/office/drawing/2010/main" val="0"/>
              </a:ext>
            </a:extLst>
          </a:blip>
          <a:srcRect l="56929" t="32146" b="48167"/>
          <a:stretch/>
        </p:blipFill>
        <p:spPr>
          <a:xfrm>
            <a:off x="7803072" y="2460104"/>
            <a:ext cx="3790888" cy="812801"/>
          </a:xfrm>
          <a:prstGeom prst="rect">
            <a:avLst/>
          </a:prstGeom>
        </p:spPr>
      </p:pic>
      <p:sp>
        <p:nvSpPr>
          <p:cNvPr id="3" name="Rectangle 2">
            <a:extLst>
              <a:ext uri="{FF2B5EF4-FFF2-40B4-BE49-F238E27FC236}">
                <a16:creationId xmlns:a16="http://schemas.microsoft.com/office/drawing/2014/main" id="{26C3499B-BDEE-0CB0-F273-4B5E6DCBF996}"/>
              </a:ext>
            </a:extLst>
          </p:cNvPr>
          <p:cNvSpPr/>
          <p:nvPr/>
        </p:nvSpPr>
        <p:spPr>
          <a:xfrm>
            <a:off x="5495631" y="2033625"/>
            <a:ext cx="4707966" cy="13374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Graphical user interface&#10;&#10;Description automatically generated with medium confidence">
            <a:extLst>
              <a:ext uri="{FF2B5EF4-FFF2-40B4-BE49-F238E27FC236}">
                <a16:creationId xmlns:a16="http://schemas.microsoft.com/office/drawing/2014/main" id="{B60FD7B1-5978-3E45-179B-E553BD451469}"/>
              </a:ext>
            </a:extLst>
          </p:cNvPr>
          <p:cNvPicPr>
            <a:picLocks noChangeAspect="1"/>
          </p:cNvPicPr>
          <p:nvPr/>
        </p:nvPicPr>
        <p:blipFill rotWithShape="1">
          <a:blip r:embed="rId7">
            <a:extLst>
              <a:ext uri="{28A0092B-C50C-407E-A947-70E740481C1C}">
                <a14:useLocalDpi xmlns:a14="http://schemas.microsoft.com/office/drawing/2010/main" val="0"/>
              </a:ext>
            </a:extLst>
          </a:blip>
          <a:srcRect l="58766" t="33939" r="27338" b="54265"/>
          <a:stretch/>
        </p:blipFill>
        <p:spPr>
          <a:xfrm>
            <a:off x="9586104" y="2656114"/>
            <a:ext cx="1935332" cy="924087"/>
          </a:xfrm>
          <a:prstGeom prst="rect">
            <a:avLst/>
          </a:prstGeom>
        </p:spPr>
      </p:pic>
      <p:grpSp>
        <p:nvGrpSpPr>
          <p:cNvPr id="15" name="Group 14">
            <a:extLst>
              <a:ext uri="{FF2B5EF4-FFF2-40B4-BE49-F238E27FC236}">
                <a16:creationId xmlns:a16="http://schemas.microsoft.com/office/drawing/2014/main" id="{8E7F274E-4CC0-7BFF-1B75-8AFA42BD61EF}"/>
              </a:ext>
            </a:extLst>
          </p:cNvPr>
          <p:cNvGrpSpPr/>
          <p:nvPr/>
        </p:nvGrpSpPr>
        <p:grpSpPr>
          <a:xfrm>
            <a:off x="922688" y="1749127"/>
            <a:ext cx="8672344" cy="4008450"/>
            <a:chOff x="380422" y="1749127"/>
            <a:chExt cx="8672344" cy="4008450"/>
          </a:xfrm>
        </p:grpSpPr>
        <p:pic>
          <p:nvPicPr>
            <p:cNvPr id="14" name="Picture 13" descr="A screenshot of a computer&#10;&#10;Description automatically generated">
              <a:extLst>
                <a:ext uri="{FF2B5EF4-FFF2-40B4-BE49-F238E27FC236}">
                  <a16:creationId xmlns:a16="http://schemas.microsoft.com/office/drawing/2014/main" id="{D5CDC40F-0B55-3821-AFAD-879F8FBD7CE8}"/>
                </a:ext>
              </a:extLst>
            </p:cNvPr>
            <p:cNvPicPr>
              <a:picLocks noChangeAspect="1"/>
            </p:cNvPicPr>
            <p:nvPr/>
          </p:nvPicPr>
          <p:blipFill rotWithShape="1">
            <a:blip r:embed="rId8">
              <a:extLst>
                <a:ext uri="{28A0092B-C50C-407E-A947-70E740481C1C}">
                  <a14:useLocalDpi xmlns:a14="http://schemas.microsoft.com/office/drawing/2010/main" val="0"/>
                </a:ext>
              </a:extLst>
            </a:blip>
            <a:srcRect l="15703" t="21093" r="21374" b="27533"/>
            <a:stretch/>
          </p:blipFill>
          <p:spPr>
            <a:xfrm>
              <a:off x="380422" y="1774762"/>
              <a:ext cx="8672344" cy="3982815"/>
            </a:xfrm>
            <a:prstGeom prst="rect">
              <a:avLst/>
            </a:prstGeom>
          </p:spPr>
        </p:pic>
        <p:sp>
          <p:nvSpPr>
            <p:cNvPr id="17" name="Rectangle 16">
              <a:extLst>
                <a:ext uri="{FF2B5EF4-FFF2-40B4-BE49-F238E27FC236}">
                  <a16:creationId xmlns:a16="http://schemas.microsoft.com/office/drawing/2014/main" id="{4E842056-C753-882A-B5AC-50FC5E0810BC}"/>
                </a:ext>
              </a:extLst>
            </p:cNvPr>
            <p:cNvSpPr/>
            <p:nvPr/>
          </p:nvSpPr>
          <p:spPr>
            <a:xfrm>
              <a:off x="6585904" y="1749127"/>
              <a:ext cx="2353720" cy="11630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9917A01B-6E9F-9408-92AA-B6F313F6E336}"/>
              </a:ext>
            </a:extLst>
          </p:cNvPr>
          <p:cNvSpPr txBox="1"/>
          <p:nvPr/>
        </p:nvSpPr>
        <p:spPr>
          <a:xfrm>
            <a:off x="2004079" y="5739089"/>
            <a:ext cx="7018615" cy="276999"/>
          </a:xfrm>
          <a:prstGeom prst="rect">
            <a:avLst/>
          </a:prstGeom>
          <a:noFill/>
        </p:spPr>
        <p:txBody>
          <a:bodyPr wrap="square" rtlCol="0">
            <a:spAutoFit/>
          </a:bodyPr>
          <a:lstStyle/>
          <a:p>
            <a:pPr algn="ctr"/>
            <a:r>
              <a:rPr lang="en-GB" sz="1200" b="1">
                <a:latin typeface="Univers" panose="020B0503020202020204" pitchFamily="34" charset="0"/>
              </a:rPr>
              <a:t>The tabular data for this plot is shown in the appendix. </a:t>
            </a:r>
            <a:r>
              <a:rPr lang="en-GB" sz="1200" b="1">
                <a:solidFill>
                  <a:schemeClr val="bg2">
                    <a:lumMod val="25000"/>
                  </a:schemeClr>
                </a:solidFill>
                <a:latin typeface="Univers" panose="020B0503020202020204" pitchFamily="34" charset="0"/>
                <a:hlinkClick r:id="rId9" action="ppaction://hlinksldjump"/>
              </a:rPr>
              <a:t>Click here</a:t>
            </a:r>
            <a:r>
              <a:rPr lang="en-GB" sz="1200" b="1">
                <a:solidFill>
                  <a:schemeClr val="bg2">
                    <a:lumMod val="25000"/>
                  </a:schemeClr>
                </a:solidFill>
                <a:latin typeface="Univers" panose="020B0503020202020204" pitchFamily="34" charset="0"/>
              </a:rPr>
              <a:t> </a:t>
            </a:r>
            <a:r>
              <a:rPr lang="en-GB" sz="1200" b="1">
                <a:latin typeface="Univers" panose="020B0503020202020204" pitchFamily="34" charset="0"/>
              </a:rPr>
              <a:t>to view.</a:t>
            </a:r>
          </a:p>
        </p:txBody>
      </p:sp>
      <p:sp>
        <p:nvSpPr>
          <p:cNvPr id="5" name="TextBox 4">
            <a:extLst>
              <a:ext uri="{FF2B5EF4-FFF2-40B4-BE49-F238E27FC236}">
                <a16:creationId xmlns:a16="http://schemas.microsoft.com/office/drawing/2014/main" id="{96E0C6E9-9E2E-80DD-3F23-0067F7CCAA71}"/>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10"/>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123646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Summary of safety results in the combined (neoadjuvant and adjuvant) phase at 36-month follow up</a:t>
            </a:r>
            <a:endParaRPr lang="en-GB" sz="2800" baseline="30000">
              <a:solidFill>
                <a:schemeClr val="bg1"/>
              </a:solidFill>
              <a:latin typeface="Univers" panose="020B0503020202020204" pitchFamily="34" charset="0"/>
            </a:endParaRP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aphicFrame>
        <p:nvGraphicFramePr>
          <p:cNvPr id="13" name="Table 5">
            <a:extLst>
              <a:ext uri="{FF2B5EF4-FFF2-40B4-BE49-F238E27FC236}">
                <a16:creationId xmlns:a16="http://schemas.microsoft.com/office/drawing/2014/main" id="{45FA3BE3-CFD3-4A20-B3BA-5D208E107E08}"/>
              </a:ext>
            </a:extLst>
          </p:cNvPr>
          <p:cNvGraphicFramePr>
            <a:graphicFrameLocks noGrp="1"/>
          </p:cNvGraphicFramePr>
          <p:nvPr>
            <p:extLst>
              <p:ext uri="{D42A27DB-BD31-4B8C-83A1-F6EECF244321}">
                <p14:modId xmlns:p14="http://schemas.microsoft.com/office/powerpoint/2010/main" val="4229124800"/>
              </p:ext>
            </p:extLst>
          </p:nvPr>
        </p:nvGraphicFramePr>
        <p:xfrm>
          <a:off x="548867" y="1980000"/>
          <a:ext cx="5484654" cy="3458268"/>
        </p:xfrm>
        <a:graphic>
          <a:graphicData uri="http://schemas.openxmlformats.org/drawingml/2006/table">
            <a:tbl>
              <a:tblPr firstRow="1" bandRow="1">
                <a:tableStyleId>{3B4B98B0-60AC-42C2-AFA5-B58CD77FA1E5}</a:tableStyleId>
              </a:tblPr>
              <a:tblGrid>
                <a:gridCol w="2700000">
                  <a:extLst>
                    <a:ext uri="{9D8B030D-6E8A-4147-A177-3AD203B41FA5}">
                      <a16:colId xmlns:a16="http://schemas.microsoft.com/office/drawing/2014/main" val="2427301028"/>
                    </a:ext>
                  </a:extLst>
                </a:gridCol>
                <a:gridCol w="1392327">
                  <a:extLst>
                    <a:ext uri="{9D8B030D-6E8A-4147-A177-3AD203B41FA5}">
                      <a16:colId xmlns:a16="http://schemas.microsoft.com/office/drawing/2014/main" val="660390019"/>
                    </a:ext>
                  </a:extLst>
                </a:gridCol>
                <a:gridCol w="1392327">
                  <a:extLst>
                    <a:ext uri="{9D8B030D-6E8A-4147-A177-3AD203B41FA5}">
                      <a16:colId xmlns:a16="http://schemas.microsoft.com/office/drawing/2014/main" val="3427282000"/>
                    </a:ext>
                  </a:extLst>
                </a:gridCol>
              </a:tblGrid>
              <a:tr h="316843">
                <a:tc>
                  <a:txBody>
                    <a:bodyPr/>
                    <a:lstStyle/>
                    <a:p>
                      <a:endParaRPr lang="en-GB" sz="105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877B"/>
                    </a:solidFill>
                  </a:tcPr>
                </a:tc>
                <a:tc>
                  <a:txBody>
                    <a:bodyPr/>
                    <a:lstStyle/>
                    <a:p>
                      <a:pPr algn="ctr"/>
                      <a:r>
                        <a:rPr lang="en-GB" sz="1050" noProof="0">
                          <a:solidFill>
                            <a:schemeClr val="bg1"/>
                          </a:solidFill>
                          <a:latin typeface="Univers" panose="020B0503020202020204" pitchFamily="34" charset="0"/>
                        </a:rPr>
                        <a:t>KEYTRUDA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KEYTRUDA (n=783)</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a:txBody>
                    <a:bodyPr/>
                    <a:lstStyle/>
                    <a:p>
                      <a:pPr algn="ctr"/>
                      <a:r>
                        <a:rPr lang="en-GB" sz="1050" noProof="0">
                          <a:solidFill>
                            <a:schemeClr val="bg1"/>
                          </a:solidFill>
                          <a:latin typeface="Univers" panose="020B0503020202020204" pitchFamily="34" charset="0"/>
                        </a:rPr>
                        <a:t>Placebo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placebo (n=389)</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671468373"/>
                  </a:ext>
                </a:extLst>
              </a:tr>
              <a:tr h="242184">
                <a:tc>
                  <a:txBody>
                    <a:bodyPr/>
                    <a:lstStyle/>
                    <a:p>
                      <a:r>
                        <a:rPr lang="en-GB" sz="1050" b="1" noProof="0">
                          <a:latin typeface="Univers" panose="020B0503020202020204" pitchFamily="34" charset="0"/>
                          <a:cs typeface="Calibri" panose="020F0502020204030204" pitchFamily="34" charset="0"/>
                        </a:rPr>
                        <a:t>Any</a:t>
                      </a:r>
                      <a:endParaRPr lang="en-GB" sz="1050" b="1" noProof="0">
                        <a:latin typeface="Univers" panose="020B0503020202020204" pitchFamily="34" charset="0"/>
                      </a:endParaRPr>
                    </a:p>
                  </a:txBody>
                  <a:tcPr marL="36000" marR="36000" marT="36000" marB="36000" anchor="ctr">
                    <a:lnT w="12700" cmpd="sng">
                      <a:noFill/>
                    </a:lnT>
                  </a:tcPr>
                </a:tc>
                <a:tc>
                  <a:txBody>
                    <a:bodyPr/>
                    <a:lstStyle/>
                    <a:p>
                      <a:pPr algn="ctr"/>
                      <a:r>
                        <a:rPr lang="en-GB" sz="1050" noProof="0">
                          <a:latin typeface="Univers" panose="020B0503020202020204" pitchFamily="34" charset="0"/>
                        </a:rPr>
                        <a:t>341 (43.6)</a:t>
                      </a:r>
                    </a:p>
                  </a:txBody>
                  <a:tcPr marL="36000" marR="36000" marT="36000" marB="36000" anchor="ctr">
                    <a:lnT>
                      <a:noFill/>
                    </a:lnT>
                  </a:tcPr>
                </a:tc>
                <a:tc>
                  <a:txBody>
                    <a:bodyPr/>
                    <a:lstStyle/>
                    <a:p>
                      <a:pPr algn="ctr"/>
                      <a:r>
                        <a:rPr lang="en-GB" sz="1050" noProof="0">
                          <a:latin typeface="Univers" panose="020B0503020202020204" pitchFamily="34" charset="0"/>
                        </a:rPr>
                        <a:t>85 (21.9)</a:t>
                      </a:r>
                    </a:p>
                  </a:txBody>
                  <a:tcPr marL="36000" marR="36000" marT="36000" marB="36000" anchor="ctr">
                    <a:lnT>
                      <a:noFill/>
                    </a:lnT>
                  </a:tcPr>
                </a:tc>
                <a:extLst>
                  <a:ext uri="{0D108BD9-81ED-4DB2-BD59-A6C34878D82A}">
                    <a16:rowId xmlns:a16="http://schemas.microsoft.com/office/drawing/2014/main" val="1906827500"/>
                  </a:ext>
                </a:extLst>
              </a:tr>
              <a:tr h="242184">
                <a:tc>
                  <a:txBody>
                    <a:bodyPr/>
                    <a:lstStyle/>
                    <a:p>
                      <a:pPr marL="0" indent="0"/>
                      <a:r>
                        <a:rPr lang="en-GB" sz="1050" noProof="0">
                          <a:latin typeface="Univers" panose="020B0503020202020204" pitchFamily="34" charset="0"/>
                        </a:rPr>
                        <a:t>Grade 1–2</a:t>
                      </a:r>
                      <a:endParaRPr lang="en-GB" sz="1050" baseline="30000" noProof="0">
                        <a:latin typeface="Univers" panose="020B0503020202020204" pitchFamily="34" charset="0"/>
                      </a:endParaRPr>
                    </a:p>
                  </a:txBody>
                  <a:tcPr marL="216000" marR="36000" marT="36000" marB="36000" anchor="ctr"/>
                </a:tc>
                <a:tc>
                  <a:txBody>
                    <a:bodyPr/>
                    <a:lstStyle/>
                    <a:p>
                      <a:pPr algn="ctr"/>
                      <a:r>
                        <a:rPr lang="en-GB" sz="1050" noProof="0">
                          <a:latin typeface="Univers" panose="020B0503020202020204" pitchFamily="34" charset="0"/>
                        </a:rPr>
                        <a:t>224 (28.6)</a:t>
                      </a:r>
                    </a:p>
                  </a:txBody>
                  <a:tcPr marL="36000" marR="36000" marT="36000" marB="36000" anchor="ctr"/>
                </a:tc>
                <a:tc>
                  <a:txBody>
                    <a:bodyPr/>
                    <a:lstStyle/>
                    <a:p>
                      <a:pPr algn="ctr"/>
                      <a:r>
                        <a:rPr lang="en-GB" sz="1050" noProof="0">
                          <a:latin typeface="Univers" panose="020B0503020202020204" pitchFamily="34" charset="0"/>
                        </a:rPr>
                        <a:t>77 (19.8)</a:t>
                      </a:r>
                    </a:p>
                  </a:txBody>
                  <a:tcPr marL="36000" marR="36000" marT="36000" marB="36000" anchor="ctr"/>
                </a:tc>
                <a:extLst>
                  <a:ext uri="{0D108BD9-81ED-4DB2-BD59-A6C34878D82A}">
                    <a16:rowId xmlns:a16="http://schemas.microsoft.com/office/drawing/2014/main" val="3097373922"/>
                  </a:ext>
                </a:extLst>
              </a:tr>
              <a:tr h="242184">
                <a:tc>
                  <a:txBody>
                    <a:bodyPr/>
                    <a:lstStyle/>
                    <a:p>
                      <a:pPr marL="180000" indent="0"/>
                      <a:r>
                        <a:rPr lang="en-GB" sz="1050" noProof="0">
                          <a:latin typeface="Univers" panose="020B0503020202020204" pitchFamily="34" charset="0"/>
                        </a:rPr>
                        <a:t>Grade 3–4</a:t>
                      </a:r>
                    </a:p>
                  </a:txBody>
                  <a:tcPr marL="36000" marR="36000" marT="36000" marB="36000" anchor="ctr"/>
                </a:tc>
                <a:tc>
                  <a:txBody>
                    <a:bodyPr/>
                    <a:lstStyle/>
                    <a:p>
                      <a:pPr algn="ctr"/>
                      <a:r>
                        <a:rPr lang="en-GB" sz="1050" noProof="0">
                          <a:latin typeface="Univers" panose="020B0503020202020204" pitchFamily="34" charset="0"/>
                        </a:rPr>
                        <a:t>115 (14.7)</a:t>
                      </a:r>
                    </a:p>
                  </a:txBody>
                  <a:tcPr marL="36000" marR="36000" marT="36000" marB="36000" anchor="ctr"/>
                </a:tc>
                <a:tc>
                  <a:txBody>
                    <a:bodyPr/>
                    <a:lstStyle/>
                    <a:p>
                      <a:pPr algn="ctr"/>
                      <a:r>
                        <a:rPr lang="en-GB" sz="1050" noProof="0">
                          <a:latin typeface="Univers" panose="020B0503020202020204" pitchFamily="34" charset="0"/>
                        </a:rPr>
                        <a:t>8 (2.1)</a:t>
                      </a:r>
                      <a:r>
                        <a:rPr lang="en-GB" sz="1050" baseline="30000" noProof="0">
                          <a:latin typeface="Univers" panose="020B0503020202020204" pitchFamily="34" charset="0"/>
                        </a:rPr>
                        <a:t>a</a:t>
                      </a:r>
                      <a:endParaRPr lang="en-GB" sz="1050" noProof="0">
                        <a:latin typeface="Univers" panose="020B0503020202020204" pitchFamily="34" charset="0"/>
                      </a:endParaRPr>
                    </a:p>
                  </a:txBody>
                  <a:tcPr marL="36000" marR="36000" marT="36000" marB="36000" anchor="ctr"/>
                </a:tc>
                <a:extLst>
                  <a:ext uri="{0D108BD9-81ED-4DB2-BD59-A6C34878D82A}">
                    <a16:rowId xmlns:a16="http://schemas.microsoft.com/office/drawing/2014/main" val="50653820"/>
                  </a:ext>
                </a:extLst>
              </a:tr>
              <a:tr h="242184">
                <a:tc>
                  <a:txBody>
                    <a:bodyPr/>
                    <a:lstStyle/>
                    <a:p>
                      <a:pPr marL="180000"/>
                      <a:r>
                        <a:rPr lang="en-GB" sz="1050" noProof="0">
                          <a:latin typeface="Univers" panose="020B0503020202020204" pitchFamily="34" charset="0"/>
                        </a:rPr>
                        <a:t>Grade 5</a:t>
                      </a:r>
                    </a:p>
                  </a:txBody>
                  <a:tcPr marL="36000" marR="36000" marT="36000" marB="36000" anchor="ctr"/>
                </a:tc>
                <a:tc>
                  <a:txBody>
                    <a:bodyPr/>
                    <a:lstStyle/>
                    <a:p>
                      <a:pPr algn="ctr"/>
                      <a:r>
                        <a:rPr lang="en-GB" sz="1050" noProof="0">
                          <a:latin typeface="Univers" panose="020B0503020202020204" pitchFamily="34" charset="0"/>
                        </a:rPr>
                        <a:t>2 (0.3)</a:t>
                      </a:r>
                      <a:r>
                        <a:rPr lang="en-GB" sz="1050" baseline="30000" noProof="0">
                          <a:latin typeface="Univers" panose="020B0503020202020204" pitchFamily="34" charset="0"/>
                        </a:rPr>
                        <a:t>b</a:t>
                      </a:r>
                      <a:endParaRPr lang="en-GB" sz="1050" noProof="0">
                        <a:latin typeface="Univers" panose="020B0503020202020204" pitchFamily="34" charset="0"/>
                      </a:endParaRPr>
                    </a:p>
                  </a:txBody>
                  <a:tcPr marL="36000" marR="36000" marT="36000" marB="36000" anchor="ctr"/>
                </a:tc>
                <a:tc>
                  <a:txBody>
                    <a:bodyPr/>
                    <a:lstStyle/>
                    <a:p>
                      <a:pPr algn="ctr"/>
                      <a:r>
                        <a:rPr lang="en-GB" sz="1050" noProof="0">
                          <a:latin typeface="Univers" panose="020B0503020202020204" pitchFamily="34" charset="0"/>
                        </a:rPr>
                        <a:t>0</a:t>
                      </a:r>
                    </a:p>
                  </a:txBody>
                  <a:tcPr marL="36000" marR="36000" marT="36000" marB="36000" anchor="ctr"/>
                </a:tc>
                <a:extLst>
                  <a:ext uri="{0D108BD9-81ED-4DB2-BD59-A6C34878D82A}">
                    <a16:rowId xmlns:a16="http://schemas.microsoft.com/office/drawing/2014/main" val="3911873474"/>
                  </a:ext>
                </a:extLst>
              </a:tr>
              <a:tr h="242184">
                <a:tc>
                  <a:txBody>
                    <a:bodyPr/>
                    <a:lstStyle/>
                    <a:p>
                      <a:pPr marL="0"/>
                      <a:r>
                        <a:rPr lang="en-GB" sz="1050" b="1" kern="1200" noProof="0">
                          <a:solidFill>
                            <a:schemeClr val="tx1"/>
                          </a:solidFill>
                          <a:latin typeface="Univers" panose="020B0503020202020204" pitchFamily="34" charset="0"/>
                          <a:ea typeface="+mn-ea"/>
                          <a:cs typeface="Calibri" panose="020F0502020204030204" pitchFamily="34" charset="0"/>
                        </a:rPr>
                        <a:t>Led to dose reduction</a:t>
                      </a:r>
                      <a:r>
                        <a:rPr lang="en-GB" sz="1050" b="1" kern="1200" baseline="30000" noProof="0">
                          <a:solidFill>
                            <a:schemeClr val="tx1"/>
                          </a:solidFill>
                          <a:latin typeface="Univers" panose="020B0503020202020204" pitchFamily="34" charset="0"/>
                          <a:ea typeface="+mn-ea"/>
                          <a:cs typeface="Calibri" panose="020F0502020204030204" pitchFamily="34" charset="0"/>
                        </a:rPr>
                        <a:t>c</a:t>
                      </a:r>
                      <a:endParaRPr lang="en-GB" sz="1050" b="1" kern="1200" noProof="0">
                        <a:solidFill>
                          <a:schemeClr val="tx1"/>
                        </a:solidFill>
                        <a:latin typeface="Univers" panose="020B0503020202020204" pitchFamily="34" charset="0"/>
                        <a:ea typeface="+mn-ea"/>
                        <a:cs typeface="Calibri" panose="020F0502020204030204" pitchFamily="34" charset="0"/>
                      </a:endParaRPr>
                    </a:p>
                  </a:txBody>
                  <a:tcPr marL="36000" marR="36000" marT="36000" marB="36000" anchor="ctr"/>
                </a:tc>
                <a:tc>
                  <a:txBody>
                    <a:bodyPr/>
                    <a:lstStyle/>
                    <a:p>
                      <a:pPr algn="ctr"/>
                      <a:endParaRPr lang="en-GB" sz="1050" noProof="0">
                        <a:latin typeface="Univers" panose="020B0503020202020204" pitchFamily="34" charset="0"/>
                      </a:endParaRPr>
                    </a:p>
                  </a:txBody>
                  <a:tcPr marL="36000" marR="36000" marT="36000" marB="36000" anchor="ctr"/>
                </a:tc>
                <a:tc>
                  <a:txBody>
                    <a:bodyPr/>
                    <a:lstStyle/>
                    <a:p>
                      <a:pPr algn="ctr"/>
                      <a:endParaRPr lang="en-GB" sz="1050" noProof="0">
                        <a:latin typeface="Univers" panose="020B0503020202020204" pitchFamily="34" charset="0"/>
                      </a:endParaRPr>
                    </a:p>
                  </a:txBody>
                  <a:tcPr marL="36000" marR="36000" marT="36000" marB="36000" anchor="ctr"/>
                </a:tc>
                <a:extLst>
                  <a:ext uri="{0D108BD9-81ED-4DB2-BD59-A6C34878D82A}">
                    <a16:rowId xmlns:a16="http://schemas.microsoft.com/office/drawing/2014/main" val="1682572805"/>
                  </a:ext>
                </a:extLst>
              </a:tr>
              <a:tr h="242184">
                <a:tc>
                  <a:txBody>
                    <a:bodyPr/>
                    <a:lstStyle/>
                    <a:p>
                      <a:pPr marL="180000" indent="0"/>
                      <a:r>
                        <a:rPr lang="en-GB" sz="1050" noProof="0">
                          <a:latin typeface="Univers" panose="020B0503020202020204" pitchFamily="34" charset="0"/>
                        </a:rPr>
                        <a:t>Chemotherapy</a:t>
                      </a:r>
                      <a:r>
                        <a:rPr lang="en-GB" sz="1050" baseline="30000" noProof="0">
                          <a:latin typeface="Univers" panose="020B0503020202020204" pitchFamily="34" charset="0"/>
                        </a:rPr>
                        <a:t>d</a:t>
                      </a:r>
                      <a:endParaRPr lang="en-GB" sz="1050" noProof="0">
                        <a:latin typeface="Univers" panose="020B0503020202020204" pitchFamily="34" charset="0"/>
                      </a:endParaRPr>
                    </a:p>
                  </a:txBody>
                  <a:tcPr marL="36000" marR="36000" marT="36000" marB="36000" anchor="ctr"/>
                </a:tc>
                <a:tc>
                  <a:txBody>
                    <a:bodyPr/>
                    <a:lstStyle/>
                    <a:p>
                      <a:pPr algn="ctr"/>
                      <a:r>
                        <a:rPr lang="en-GB" sz="1050" noProof="0">
                          <a:latin typeface="Univers" panose="020B0503020202020204" pitchFamily="34" charset="0"/>
                        </a:rPr>
                        <a:t>1 (0.1)</a:t>
                      </a:r>
                      <a:r>
                        <a:rPr lang="en-GB" sz="1050" baseline="30000" noProof="0">
                          <a:latin typeface="Univers" panose="020B0503020202020204" pitchFamily="34" charset="0"/>
                        </a:rPr>
                        <a:t>e</a:t>
                      </a:r>
                      <a:endParaRPr lang="en-GB" sz="1050" noProof="0">
                        <a:latin typeface="Univers" panose="020B0503020202020204" pitchFamily="34" charset="0"/>
                      </a:endParaRPr>
                    </a:p>
                  </a:txBody>
                  <a:tcPr marL="36000" marR="36000" marT="36000" marB="36000" anchor="ctr"/>
                </a:tc>
                <a:tc>
                  <a:txBody>
                    <a:bodyPr/>
                    <a:lstStyle/>
                    <a:p>
                      <a:pPr algn="ctr"/>
                      <a:r>
                        <a:rPr lang="en-GB" sz="1050" noProof="0">
                          <a:latin typeface="Univers" panose="020B0503020202020204" pitchFamily="34" charset="0"/>
                        </a:rPr>
                        <a:t>0</a:t>
                      </a:r>
                    </a:p>
                  </a:txBody>
                  <a:tcPr marL="36000" marR="36000" marT="36000" marB="36000" anchor="ctr"/>
                </a:tc>
                <a:extLst>
                  <a:ext uri="{0D108BD9-81ED-4DB2-BD59-A6C34878D82A}">
                    <a16:rowId xmlns:a16="http://schemas.microsoft.com/office/drawing/2014/main" val="2149485789"/>
                  </a:ext>
                </a:extLst>
              </a:tr>
              <a:tr h="242184">
                <a:tc>
                  <a:txBody>
                    <a:bodyPr/>
                    <a:lstStyle/>
                    <a:p>
                      <a:pPr marL="0"/>
                      <a:r>
                        <a:rPr lang="en-GB" sz="1050" b="1" kern="1200" noProof="0">
                          <a:solidFill>
                            <a:schemeClr val="tx1"/>
                          </a:solidFill>
                          <a:latin typeface="Univers" panose="020B0503020202020204" pitchFamily="34" charset="0"/>
                          <a:ea typeface="+mn-ea"/>
                          <a:cs typeface="Calibri" panose="020F0502020204030204" pitchFamily="34" charset="0"/>
                        </a:rPr>
                        <a:t>Led to treatment interruption</a:t>
                      </a:r>
                    </a:p>
                  </a:txBody>
                  <a:tcPr marL="36000" marR="36000" marT="36000" marB="36000" anchor="ctr"/>
                </a:tc>
                <a:tc>
                  <a:txBody>
                    <a:bodyPr/>
                    <a:lstStyle/>
                    <a:p>
                      <a:pPr algn="ctr"/>
                      <a:endParaRPr lang="en-GB" sz="1050" noProof="0">
                        <a:latin typeface="Univers" panose="020B0503020202020204" pitchFamily="34" charset="0"/>
                      </a:endParaRPr>
                    </a:p>
                  </a:txBody>
                  <a:tcPr marL="36000" marR="36000" marT="36000" marB="36000" anchor="ctr"/>
                </a:tc>
                <a:tc>
                  <a:txBody>
                    <a:bodyPr/>
                    <a:lstStyle/>
                    <a:p>
                      <a:pPr algn="ctr"/>
                      <a:endParaRPr lang="en-GB" sz="1050" noProof="0">
                        <a:latin typeface="Univers" panose="020B0503020202020204" pitchFamily="34" charset="0"/>
                      </a:endParaRPr>
                    </a:p>
                  </a:txBody>
                  <a:tcPr marL="36000" marR="36000" marT="36000" marB="36000" anchor="ctr"/>
                </a:tc>
                <a:extLst>
                  <a:ext uri="{0D108BD9-81ED-4DB2-BD59-A6C34878D82A}">
                    <a16:rowId xmlns:a16="http://schemas.microsoft.com/office/drawing/2014/main" val="2057512101"/>
                  </a:ext>
                </a:extLst>
              </a:tr>
              <a:tr h="242184">
                <a:tc>
                  <a:txBody>
                    <a:bodyPr/>
                    <a:lstStyle/>
                    <a:p>
                      <a:pPr marL="180000" indent="0"/>
                      <a:r>
                        <a:rPr lang="en-GB" sz="1050" noProof="0">
                          <a:latin typeface="Univers" panose="020B0503020202020204" pitchFamily="34" charset="0"/>
                        </a:rPr>
                        <a:t>KEYTRUDA/placebo</a:t>
                      </a:r>
                    </a:p>
                  </a:txBody>
                  <a:tcPr marL="36000" marR="36000" marT="36000" marB="36000" anchor="ctr"/>
                </a:tc>
                <a:tc>
                  <a:txBody>
                    <a:bodyPr/>
                    <a:lstStyle/>
                    <a:p>
                      <a:pPr algn="ctr"/>
                      <a:r>
                        <a:rPr lang="en-GB" sz="1050" noProof="0">
                          <a:latin typeface="Univers" panose="020B0503020202020204" pitchFamily="34" charset="0"/>
                        </a:rPr>
                        <a:t>43 (5.5)</a:t>
                      </a:r>
                    </a:p>
                  </a:txBody>
                  <a:tcPr marL="36000" marR="36000" marT="36000" marB="36000" anchor="ctr"/>
                </a:tc>
                <a:tc>
                  <a:txBody>
                    <a:bodyPr/>
                    <a:lstStyle/>
                    <a:p>
                      <a:pPr algn="ctr"/>
                      <a:r>
                        <a:rPr lang="en-GB" sz="1050" noProof="0">
                          <a:latin typeface="Univers" panose="020B0503020202020204" pitchFamily="34" charset="0"/>
                        </a:rPr>
                        <a:t>9 (2.3)</a:t>
                      </a:r>
                    </a:p>
                  </a:txBody>
                  <a:tcPr marL="36000" marR="36000" marT="36000" marB="36000" anchor="ctr"/>
                </a:tc>
                <a:extLst>
                  <a:ext uri="{0D108BD9-81ED-4DB2-BD59-A6C34878D82A}">
                    <a16:rowId xmlns:a16="http://schemas.microsoft.com/office/drawing/2014/main" val="1251301498"/>
                  </a:ext>
                </a:extLst>
              </a:tr>
              <a:tr h="242184">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50" noProof="0">
                          <a:latin typeface="Univers" panose="020B0503020202020204" pitchFamily="34" charset="0"/>
                        </a:rPr>
                        <a:t>Chemotherapy</a:t>
                      </a:r>
                      <a:r>
                        <a:rPr lang="en-GB" sz="1050" baseline="30000" noProof="0">
                          <a:latin typeface="Univers" panose="020B0503020202020204" pitchFamily="34" charset="0"/>
                        </a:rPr>
                        <a:t>d</a:t>
                      </a:r>
                      <a:endParaRPr lang="en-GB" sz="1050" noProof="0">
                        <a:latin typeface="Univers" panose="020B0503020202020204" pitchFamily="34" charset="0"/>
                      </a:endParaRPr>
                    </a:p>
                  </a:txBody>
                  <a:tcPr marL="36000" marR="36000" marT="36000" marB="36000" anchor="ctr"/>
                </a:tc>
                <a:tc>
                  <a:txBody>
                    <a:bodyPr/>
                    <a:lstStyle/>
                    <a:p>
                      <a:pPr algn="ctr"/>
                      <a:r>
                        <a:rPr lang="en-GB" sz="1050" noProof="0">
                          <a:latin typeface="Univers" panose="020B0503020202020204" pitchFamily="34" charset="0"/>
                        </a:rPr>
                        <a:t>88 (11.2)</a:t>
                      </a:r>
                    </a:p>
                  </a:txBody>
                  <a:tcPr marL="36000" marR="36000" marT="36000" marB="36000" anchor="ctr"/>
                </a:tc>
                <a:tc>
                  <a:txBody>
                    <a:bodyPr/>
                    <a:lstStyle/>
                    <a:p>
                      <a:pPr algn="ctr"/>
                      <a:r>
                        <a:rPr lang="en-GB" sz="1050" noProof="0">
                          <a:latin typeface="Univers" panose="020B0503020202020204" pitchFamily="34" charset="0"/>
                        </a:rPr>
                        <a:t>25 (6.4)</a:t>
                      </a:r>
                    </a:p>
                  </a:txBody>
                  <a:tcPr marL="36000" marR="36000" marT="36000" marB="36000" anchor="ctr"/>
                </a:tc>
                <a:extLst>
                  <a:ext uri="{0D108BD9-81ED-4DB2-BD59-A6C34878D82A}">
                    <a16:rowId xmlns:a16="http://schemas.microsoft.com/office/drawing/2014/main" val="195880239"/>
                  </a:ext>
                </a:extLst>
              </a:tr>
              <a:tr h="242184">
                <a:tc>
                  <a:txBody>
                    <a:bodyPr/>
                    <a:lstStyle/>
                    <a:p>
                      <a:pPr marL="0"/>
                      <a:r>
                        <a:rPr lang="en-GB" sz="1050" b="1" noProof="0">
                          <a:latin typeface="Univers" panose="020B0503020202020204" pitchFamily="34" charset="0"/>
                        </a:rPr>
                        <a:t>Led to discontinuation of any drug</a:t>
                      </a:r>
                    </a:p>
                  </a:txBody>
                  <a:tcPr marL="36000" marR="36000" marT="36000" marB="36000" anchor="ctr"/>
                </a:tc>
                <a:tc>
                  <a:txBody>
                    <a:bodyPr/>
                    <a:lstStyle/>
                    <a:p>
                      <a:pPr algn="ctr"/>
                      <a:endParaRPr lang="en-GB" sz="1050" noProof="0">
                        <a:latin typeface="Univers" panose="020B0503020202020204" pitchFamily="34" charset="0"/>
                      </a:endParaRPr>
                    </a:p>
                  </a:txBody>
                  <a:tcPr marL="36000" marR="36000" marT="36000" marB="36000" anchor="ctr"/>
                </a:tc>
                <a:tc>
                  <a:txBody>
                    <a:bodyPr/>
                    <a:lstStyle/>
                    <a:p>
                      <a:pPr algn="ctr"/>
                      <a:endParaRPr lang="en-GB" sz="1050" noProof="0">
                        <a:latin typeface="Univers" panose="020B0503020202020204" pitchFamily="34" charset="0"/>
                      </a:endParaRPr>
                    </a:p>
                  </a:txBody>
                  <a:tcPr marL="36000" marR="36000" marT="36000" marB="36000" anchor="ctr"/>
                </a:tc>
                <a:extLst>
                  <a:ext uri="{0D108BD9-81ED-4DB2-BD59-A6C34878D82A}">
                    <a16:rowId xmlns:a16="http://schemas.microsoft.com/office/drawing/2014/main" val="1071087961"/>
                  </a:ext>
                </a:extLst>
              </a:tr>
              <a:tr h="242184">
                <a:tc>
                  <a:txBody>
                    <a:bodyPr/>
                    <a:lstStyle/>
                    <a:p>
                      <a:pPr marL="180000" indent="0"/>
                      <a:r>
                        <a:rPr lang="en-GB" sz="1050" noProof="0">
                          <a:latin typeface="Univers" panose="020B0503020202020204" pitchFamily="34" charset="0"/>
                        </a:rPr>
                        <a:t>KEYTRUDA/placebo</a:t>
                      </a:r>
                    </a:p>
                  </a:txBody>
                  <a:tcPr marL="36000" marR="36000" marT="36000" marB="36000" anchor="ctr"/>
                </a:tc>
                <a:tc>
                  <a:txBody>
                    <a:bodyPr/>
                    <a:lstStyle/>
                    <a:p>
                      <a:pPr algn="ctr"/>
                      <a:r>
                        <a:rPr lang="en-GB" sz="1050" noProof="0">
                          <a:latin typeface="Univers" panose="020B0503020202020204" pitchFamily="34" charset="0"/>
                        </a:rPr>
                        <a:t>61 (7.8)</a:t>
                      </a:r>
                    </a:p>
                  </a:txBody>
                  <a:tcPr marL="36000" marR="36000" marT="36000" marB="36000" anchor="ctr"/>
                </a:tc>
                <a:tc>
                  <a:txBody>
                    <a:bodyPr/>
                    <a:lstStyle/>
                    <a:p>
                      <a:pPr algn="ctr"/>
                      <a:r>
                        <a:rPr lang="en-GB" sz="1050" noProof="0">
                          <a:latin typeface="Univers" panose="020B0503020202020204" pitchFamily="34" charset="0"/>
                        </a:rPr>
                        <a:t>4 (1.0)</a:t>
                      </a:r>
                    </a:p>
                  </a:txBody>
                  <a:tcPr marL="36000" marR="36000" marT="36000" marB="36000" anchor="ctr"/>
                </a:tc>
                <a:extLst>
                  <a:ext uri="{0D108BD9-81ED-4DB2-BD59-A6C34878D82A}">
                    <a16:rowId xmlns:a16="http://schemas.microsoft.com/office/drawing/2014/main" val="2788749377"/>
                  </a:ext>
                </a:extLst>
              </a:tr>
              <a:tr h="242184">
                <a:tc>
                  <a:txBody>
                    <a:bodyPr/>
                    <a:lstStyle/>
                    <a:p>
                      <a:pPr marL="180000" indent="0"/>
                      <a:r>
                        <a:rPr lang="en-GB" sz="1050" noProof="0">
                          <a:latin typeface="Univers" panose="020B0503020202020204" pitchFamily="34" charset="0"/>
                        </a:rPr>
                        <a:t>Chemotherapy</a:t>
                      </a:r>
                      <a:r>
                        <a:rPr lang="en-GB" sz="1050" baseline="30000" noProof="0">
                          <a:latin typeface="Univers" panose="020B0503020202020204" pitchFamily="34" charset="0"/>
                        </a:rPr>
                        <a:t>d</a:t>
                      </a:r>
                      <a:endParaRPr lang="en-GB" sz="1050" noProof="0">
                        <a:latin typeface="Univers" panose="020B0503020202020204" pitchFamily="34" charset="0"/>
                      </a:endParaRPr>
                    </a:p>
                  </a:txBody>
                  <a:tcPr marL="36000" marR="36000" marT="36000" marB="36000" anchor="ctr"/>
                </a:tc>
                <a:tc>
                  <a:txBody>
                    <a:bodyPr/>
                    <a:lstStyle/>
                    <a:p>
                      <a:pPr algn="ctr"/>
                      <a:r>
                        <a:rPr lang="en-GB" sz="1050" noProof="0">
                          <a:latin typeface="Univers" panose="020B0503020202020204" pitchFamily="34" charset="0"/>
                        </a:rPr>
                        <a:t>45 (5.7)</a:t>
                      </a:r>
                    </a:p>
                  </a:txBody>
                  <a:tcPr marL="36000" marR="36000" marT="36000" marB="36000" anchor="ctr"/>
                </a:tc>
                <a:tc>
                  <a:txBody>
                    <a:bodyPr/>
                    <a:lstStyle/>
                    <a:p>
                      <a:pPr algn="ctr"/>
                      <a:r>
                        <a:rPr lang="en-GB" sz="1050" noProof="0">
                          <a:latin typeface="Univers" panose="020B0503020202020204" pitchFamily="34" charset="0"/>
                        </a:rPr>
                        <a:t>7 (1.8)</a:t>
                      </a:r>
                    </a:p>
                  </a:txBody>
                  <a:tcPr marL="36000" marR="36000" marT="36000" marB="36000" anchor="ctr"/>
                </a:tc>
                <a:extLst>
                  <a:ext uri="{0D108BD9-81ED-4DB2-BD59-A6C34878D82A}">
                    <a16:rowId xmlns:a16="http://schemas.microsoft.com/office/drawing/2014/main" val="220138156"/>
                  </a:ext>
                </a:extLst>
              </a:tr>
            </a:tbl>
          </a:graphicData>
        </a:graphic>
      </p:graphicFrame>
      <p:sp>
        <p:nvSpPr>
          <p:cNvPr id="14" name="Text Placeholder 7">
            <a:extLst>
              <a:ext uri="{FF2B5EF4-FFF2-40B4-BE49-F238E27FC236}">
                <a16:creationId xmlns:a16="http://schemas.microsoft.com/office/drawing/2014/main" id="{4CE47165-90DC-44F4-A80F-6D4DD3E02FB9}"/>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baseline="30000">
                <a:latin typeface="Univers" panose="020B0503020202020204" pitchFamily="34" charset="0"/>
              </a:rPr>
              <a:t>a</a:t>
            </a:r>
            <a:r>
              <a:rPr lang="en-GB" sz="800" b="1">
                <a:latin typeface="Univers" panose="020B0503020202020204" pitchFamily="34" charset="0"/>
              </a:rPr>
              <a:t>There were no Grade 4 immune-mediated AEs or infusion reactions; </a:t>
            </a:r>
            <a:r>
              <a:rPr lang="en-GB" sz="800" b="1" baseline="30000">
                <a:latin typeface="Univers" panose="020B0503020202020204" pitchFamily="34" charset="0"/>
              </a:rPr>
              <a:t>b</a:t>
            </a:r>
            <a:r>
              <a:rPr lang="en-GB" sz="800" b="1">
                <a:latin typeface="Univers" panose="020B0503020202020204" pitchFamily="34" charset="0"/>
              </a:rPr>
              <a:t>n=1 with pneumonitis (neoadjuvant phase), n=1 with autoimmune encephalitis (adjuvant phase); </a:t>
            </a:r>
            <a:r>
              <a:rPr lang="en-GB" sz="800" b="1" baseline="30000">
                <a:latin typeface="Univers" panose="020B0503020202020204" pitchFamily="34" charset="0"/>
              </a:rPr>
              <a:t>c</a:t>
            </a:r>
            <a:r>
              <a:rPr lang="en-GB" sz="800" b="1">
                <a:latin typeface="Univers" panose="020B0503020202020204" pitchFamily="34" charset="0"/>
              </a:rPr>
              <a:t>Dose reduction was not allowed for KEYTRUDA or placebo; </a:t>
            </a:r>
            <a:r>
              <a:rPr lang="en-GB" sz="800" b="1" baseline="30000">
                <a:latin typeface="Univers" panose="020B0503020202020204" pitchFamily="34" charset="0"/>
              </a:rPr>
              <a:t>d</a:t>
            </a:r>
            <a:r>
              <a:rPr lang="en-GB" sz="800" b="1">
                <a:latin typeface="Univers" panose="020B0503020202020204" pitchFamily="34" charset="0"/>
              </a:rPr>
              <a:t>Chemotherapy was administered during the neoadjuvant phase only; </a:t>
            </a:r>
            <a:r>
              <a:rPr lang="en-GB" sz="800" b="1" baseline="30000">
                <a:latin typeface="Univers" panose="020B0503020202020204" pitchFamily="34" charset="0"/>
              </a:rPr>
              <a:t>e</a:t>
            </a:r>
            <a:r>
              <a:rPr lang="en-GB" sz="800" b="1">
                <a:latin typeface="Univers" panose="020B0503020202020204" pitchFamily="34" charset="0"/>
              </a:rPr>
              <a:t>Due to a severe skin reaction.</a:t>
            </a:r>
            <a:br>
              <a:rPr lang="en-GB" sz="800">
                <a:latin typeface="Univers" panose="020B0503020202020204" pitchFamily="34" charset="0"/>
              </a:rPr>
            </a:br>
            <a:r>
              <a:rPr lang="en-GB" sz="800">
                <a:latin typeface="Univers" panose="020B0503020202020204" pitchFamily="34" charset="0"/>
              </a:rPr>
              <a:t>AE, adverse event.</a:t>
            </a:r>
            <a:br>
              <a:rPr lang="en-GB" sz="800">
                <a:latin typeface="Univers" panose="020B0503020202020204" pitchFamily="34" charset="0"/>
              </a:rPr>
            </a:br>
            <a:r>
              <a:rPr lang="en-GB" sz="800">
                <a:latin typeface="Univers" panose="020B0503020202020204" pitchFamily="34" charset="0"/>
              </a:rPr>
              <a:t>Cortés J et al. Presented at the San Antonio Breast Cancer Symposium Congress 2023, 5–9 December, San Antonio, USA.</a:t>
            </a:r>
          </a:p>
        </p:txBody>
      </p:sp>
      <p:sp>
        <p:nvSpPr>
          <p:cNvPr id="3" name="TextBox 2">
            <a:extLst>
              <a:ext uri="{FF2B5EF4-FFF2-40B4-BE49-F238E27FC236}">
                <a16:creationId xmlns:a16="http://schemas.microsoft.com/office/drawing/2014/main" id="{68C2C848-C5F9-ED5B-E97D-CF5F2354F35A}"/>
              </a:ext>
            </a:extLst>
          </p:cNvPr>
          <p:cNvSpPr txBox="1"/>
          <p:nvPr/>
        </p:nvSpPr>
        <p:spPr>
          <a:xfrm>
            <a:off x="7803072" y="5936060"/>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Cortés J et al. Presented at SABCS 2023.</a:t>
            </a:r>
          </a:p>
        </p:txBody>
      </p:sp>
      <p:graphicFrame>
        <p:nvGraphicFramePr>
          <p:cNvPr id="4" name="Table 5">
            <a:extLst>
              <a:ext uri="{FF2B5EF4-FFF2-40B4-BE49-F238E27FC236}">
                <a16:creationId xmlns:a16="http://schemas.microsoft.com/office/drawing/2014/main" id="{AD326C6E-AADF-9BC4-8F9F-8F421ADC5C6E}"/>
              </a:ext>
            </a:extLst>
          </p:cNvPr>
          <p:cNvGraphicFramePr>
            <a:graphicFrameLocks noGrp="1"/>
          </p:cNvGraphicFramePr>
          <p:nvPr>
            <p:extLst>
              <p:ext uri="{D42A27DB-BD31-4B8C-83A1-F6EECF244321}">
                <p14:modId xmlns:p14="http://schemas.microsoft.com/office/powerpoint/2010/main" val="3413523537"/>
              </p:ext>
            </p:extLst>
          </p:nvPr>
        </p:nvGraphicFramePr>
        <p:xfrm>
          <a:off x="6152500" y="1980000"/>
          <a:ext cx="5484654" cy="3942636"/>
        </p:xfrm>
        <a:graphic>
          <a:graphicData uri="http://schemas.openxmlformats.org/drawingml/2006/table">
            <a:tbl>
              <a:tblPr firstRow="1" bandRow="1">
                <a:tableStyleId>{3B4B98B0-60AC-42C2-AFA5-B58CD77FA1E5}</a:tableStyleId>
              </a:tblPr>
              <a:tblGrid>
                <a:gridCol w="2700000">
                  <a:extLst>
                    <a:ext uri="{9D8B030D-6E8A-4147-A177-3AD203B41FA5}">
                      <a16:colId xmlns:a16="http://schemas.microsoft.com/office/drawing/2014/main" val="2427301028"/>
                    </a:ext>
                  </a:extLst>
                </a:gridCol>
                <a:gridCol w="1392327">
                  <a:extLst>
                    <a:ext uri="{9D8B030D-6E8A-4147-A177-3AD203B41FA5}">
                      <a16:colId xmlns:a16="http://schemas.microsoft.com/office/drawing/2014/main" val="660390019"/>
                    </a:ext>
                  </a:extLst>
                </a:gridCol>
                <a:gridCol w="1392327">
                  <a:extLst>
                    <a:ext uri="{9D8B030D-6E8A-4147-A177-3AD203B41FA5}">
                      <a16:colId xmlns:a16="http://schemas.microsoft.com/office/drawing/2014/main" val="3427282000"/>
                    </a:ext>
                  </a:extLst>
                </a:gridCol>
              </a:tblGrid>
              <a:tr h="316843">
                <a:tc>
                  <a:txBody>
                    <a:bodyPr/>
                    <a:lstStyle/>
                    <a:p>
                      <a:endParaRPr lang="en-GB" sz="105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877B"/>
                    </a:solidFill>
                  </a:tcPr>
                </a:tc>
                <a:tc>
                  <a:txBody>
                    <a:bodyPr/>
                    <a:lstStyle/>
                    <a:p>
                      <a:pPr algn="ctr"/>
                      <a:r>
                        <a:rPr lang="en-GB" sz="1050" noProof="0">
                          <a:solidFill>
                            <a:schemeClr val="bg1"/>
                          </a:solidFill>
                          <a:latin typeface="Univers" panose="020B0503020202020204" pitchFamily="34" charset="0"/>
                        </a:rPr>
                        <a:t>KEYTRUDA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KEYTRUDA (n=783)</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a:txBody>
                    <a:bodyPr/>
                    <a:lstStyle/>
                    <a:p>
                      <a:pPr algn="ctr"/>
                      <a:r>
                        <a:rPr lang="en-GB" sz="1050" noProof="0">
                          <a:solidFill>
                            <a:schemeClr val="bg1"/>
                          </a:solidFill>
                          <a:latin typeface="Univers" panose="020B0503020202020204" pitchFamily="34" charset="0"/>
                        </a:rPr>
                        <a:t>Placebo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placebo (n=389)</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671468373"/>
                  </a:ext>
                </a:extLst>
              </a:tr>
              <a:tr h="242184">
                <a:tc>
                  <a:txBody>
                    <a:bodyPr/>
                    <a:lstStyle/>
                    <a:p>
                      <a:r>
                        <a:rPr lang="en-GB" sz="1050" b="1" noProof="0">
                          <a:latin typeface="Univers" panose="020B0503020202020204" pitchFamily="34" charset="0"/>
                          <a:cs typeface="Calibri" panose="020F0502020204030204" pitchFamily="34" charset="0"/>
                        </a:rPr>
                        <a:t>Infusion reactions, n (%)</a:t>
                      </a:r>
                      <a:endParaRPr lang="en-GB" sz="1050" b="1" noProof="0">
                        <a:latin typeface="Univers" panose="020B0503020202020204" pitchFamily="34" charset="0"/>
                      </a:endParaRPr>
                    </a:p>
                  </a:txBody>
                  <a:tcPr marL="36000" marR="36000" marT="36000" marB="36000" anchor="ctr">
                    <a:lnT w="12700" cmpd="sng">
                      <a:noFill/>
                    </a:lnT>
                  </a:tcPr>
                </a:tc>
                <a:tc>
                  <a:txBody>
                    <a:bodyPr/>
                    <a:lstStyle/>
                    <a:p>
                      <a:pPr algn="ctr"/>
                      <a:r>
                        <a:rPr lang="en-GB" sz="1050" noProof="0">
                          <a:latin typeface="Univers" panose="020B0503020202020204" pitchFamily="34" charset="0"/>
                        </a:rPr>
                        <a:t>141 (18.0)</a:t>
                      </a:r>
                    </a:p>
                  </a:txBody>
                  <a:tcPr marL="36000" marR="36000" marT="36000" marB="36000" anchor="ctr">
                    <a:lnT>
                      <a:noFill/>
                    </a:lnT>
                  </a:tcPr>
                </a:tc>
                <a:tc>
                  <a:txBody>
                    <a:bodyPr/>
                    <a:lstStyle/>
                    <a:p>
                      <a:pPr algn="ctr"/>
                      <a:r>
                        <a:rPr lang="en-GB" sz="1050" noProof="0">
                          <a:latin typeface="Univers" panose="020B0503020202020204" pitchFamily="34" charset="0"/>
                        </a:rPr>
                        <a:t>45 (11.6)</a:t>
                      </a:r>
                    </a:p>
                  </a:txBody>
                  <a:tcPr marL="36000" marR="36000" marT="36000" marB="36000" anchor="ctr">
                    <a:lnT>
                      <a:noFill/>
                    </a:lnT>
                  </a:tcPr>
                </a:tc>
                <a:extLst>
                  <a:ext uri="{0D108BD9-81ED-4DB2-BD59-A6C34878D82A}">
                    <a16:rowId xmlns:a16="http://schemas.microsoft.com/office/drawing/2014/main" val="1906827500"/>
                  </a:ext>
                </a:extLst>
              </a:tr>
              <a:tr h="242184">
                <a:tc>
                  <a:txBody>
                    <a:bodyPr/>
                    <a:lstStyle/>
                    <a:p>
                      <a:pPr marL="0" indent="0"/>
                      <a:r>
                        <a:rPr lang="en-GB" sz="1050" baseline="0" noProof="0">
                          <a:latin typeface="Univers" panose="020B0503020202020204" pitchFamily="34" charset="0"/>
                        </a:rPr>
                        <a:t>Median time to onset (range), days</a:t>
                      </a:r>
                    </a:p>
                  </a:txBody>
                  <a:tcPr marL="216000" marR="36000" marT="36000" marB="36000" anchor="ctr"/>
                </a:tc>
                <a:tc>
                  <a:txBody>
                    <a:bodyPr/>
                    <a:lstStyle/>
                    <a:p>
                      <a:pPr algn="ctr"/>
                      <a:r>
                        <a:rPr lang="en-GB" sz="1050" noProof="0">
                          <a:latin typeface="Univers" panose="020B0503020202020204" pitchFamily="34" charset="0"/>
                        </a:rPr>
                        <a:t>16 (1–458)</a:t>
                      </a:r>
                    </a:p>
                  </a:txBody>
                  <a:tcPr marL="36000" marR="36000" marT="36000" marB="36000" anchor="ctr"/>
                </a:tc>
                <a:tc>
                  <a:txBody>
                    <a:bodyPr/>
                    <a:lstStyle/>
                    <a:p>
                      <a:pPr algn="ctr"/>
                      <a:r>
                        <a:rPr lang="en-GB" sz="1050" noProof="0">
                          <a:latin typeface="Univers" panose="020B0503020202020204" pitchFamily="34" charset="0"/>
                        </a:rPr>
                        <a:t>22 (1–325)</a:t>
                      </a:r>
                    </a:p>
                  </a:txBody>
                  <a:tcPr marL="36000" marR="36000" marT="36000" marB="36000" anchor="ctr"/>
                </a:tc>
                <a:extLst>
                  <a:ext uri="{0D108BD9-81ED-4DB2-BD59-A6C34878D82A}">
                    <a16:rowId xmlns:a16="http://schemas.microsoft.com/office/drawing/2014/main" val="3097373922"/>
                  </a:ext>
                </a:extLst>
              </a:tr>
              <a:tr h="242184">
                <a:tc>
                  <a:txBody>
                    <a:bodyPr/>
                    <a:lstStyle/>
                    <a:p>
                      <a:pPr marL="180000" indent="0"/>
                      <a:r>
                        <a:rPr lang="en-GB" sz="1050" noProof="0">
                          <a:latin typeface="Univers" panose="020B0503020202020204" pitchFamily="34" charset="0"/>
                        </a:rPr>
                        <a:t>Treated with corticosteroids, n </a:t>
                      </a:r>
                    </a:p>
                  </a:txBody>
                  <a:tcPr marL="36000" marR="36000" marT="36000" marB="36000" anchor="ctr"/>
                </a:tc>
                <a:tc>
                  <a:txBody>
                    <a:bodyPr/>
                    <a:lstStyle/>
                    <a:p>
                      <a:pPr algn="ctr"/>
                      <a:r>
                        <a:rPr lang="en-GB" sz="1050" noProof="0">
                          <a:latin typeface="Univers" panose="020B0503020202020204" pitchFamily="34" charset="0"/>
                        </a:rPr>
                        <a:t>85</a:t>
                      </a:r>
                    </a:p>
                  </a:txBody>
                  <a:tcPr marL="36000" marR="36000" marT="36000" marB="36000" anchor="ctr"/>
                </a:tc>
                <a:tc>
                  <a:txBody>
                    <a:bodyPr/>
                    <a:lstStyle/>
                    <a:p>
                      <a:pPr algn="ctr"/>
                      <a:r>
                        <a:rPr lang="en-GB" sz="1050" noProof="0">
                          <a:latin typeface="Univers" panose="020B0503020202020204" pitchFamily="34" charset="0"/>
                        </a:rPr>
                        <a:t>28</a:t>
                      </a:r>
                    </a:p>
                  </a:txBody>
                  <a:tcPr marL="36000" marR="36000" marT="36000" marB="36000" anchor="ctr"/>
                </a:tc>
                <a:extLst>
                  <a:ext uri="{0D108BD9-81ED-4DB2-BD59-A6C34878D82A}">
                    <a16:rowId xmlns:a16="http://schemas.microsoft.com/office/drawing/2014/main" val="50653820"/>
                  </a:ext>
                </a:extLst>
              </a:tr>
              <a:tr h="242184">
                <a:tc>
                  <a:txBody>
                    <a:bodyPr/>
                    <a:lstStyle/>
                    <a:p>
                      <a:pPr marL="0"/>
                      <a:r>
                        <a:rPr lang="en-GB" sz="1050" b="1" noProof="0">
                          <a:latin typeface="Univers" panose="020B0503020202020204" pitchFamily="34" charset="0"/>
                        </a:rPr>
                        <a:t>Hypothyroidism, n (%)</a:t>
                      </a:r>
                    </a:p>
                  </a:txBody>
                  <a:tcPr marL="36000" marR="36000" marT="36000" marB="36000" anchor="ctr"/>
                </a:tc>
                <a:tc>
                  <a:txBody>
                    <a:bodyPr/>
                    <a:lstStyle/>
                    <a:p>
                      <a:pPr algn="ctr"/>
                      <a:r>
                        <a:rPr lang="en-GB" sz="1050" noProof="0">
                          <a:latin typeface="Univers" panose="020B0503020202020204" pitchFamily="34" charset="0"/>
                        </a:rPr>
                        <a:t>118 (15.1)</a:t>
                      </a:r>
                    </a:p>
                  </a:txBody>
                  <a:tcPr marL="36000" marR="36000" marT="36000" marB="36000" anchor="ctr"/>
                </a:tc>
                <a:tc>
                  <a:txBody>
                    <a:bodyPr/>
                    <a:lstStyle/>
                    <a:p>
                      <a:pPr algn="ctr"/>
                      <a:r>
                        <a:rPr lang="en-GB" sz="1050" noProof="0">
                          <a:latin typeface="Univers" panose="020B0503020202020204" pitchFamily="34" charset="0"/>
                        </a:rPr>
                        <a:t>22 (5.7)</a:t>
                      </a:r>
                    </a:p>
                  </a:txBody>
                  <a:tcPr marL="36000" marR="36000" marT="36000" marB="36000" anchor="ctr"/>
                </a:tc>
                <a:extLst>
                  <a:ext uri="{0D108BD9-81ED-4DB2-BD59-A6C34878D82A}">
                    <a16:rowId xmlns:a16="http://schemas.microsoft.com/office/drawing/2014/main" val="3911873474"/>
                  </a:ext>
                </a:extLst>
              </a:tr>
              <a:tr h="242184">
                <a:tc>
                  <a:txBody>
                    <a:bodyPr/>
                    <a:lstStyle/>
                    <a:p>
                      <a:pPr marL="180000"/>
                      <a:r>
                        <a:rPr lang="en-GB" sz="1050" b="0" kern="1200" noProof="0">
                          <a:solidFill>
                            <a:schemeClr val="tx1"/>
                          </a:solidFill>
                          <a:latin typeface="Univers" panose="020B0503020202020204" pitchFamily="34" charset="0"/>
                          <a:ea typeface="+mn-ea"/>
                          <a:cs typeface="Calibri" panose="020F0502020204030204" pitchFamily="34" charset="0"/>
                        </a:rPr>
                        <a:t>Median time to onset (range), days</a:t>
                      </a:r>
                    </a:p>
                  </a:txBody>
                  <a:tcPr marL="36000" marR="36000" marT="36000" marB="36000" anchor="ctr"/>
                </a:tc>
                <a:tc>
                  <a:txBody>
                    <a:bodyPr/>
                    <a:lstStyle/>
                    <a:p>
                      <a:pPr algn="ctr"/>
                      <a:r>
                        <a:rPr lang="en-GB" sz="1050" noProof="0">
                          <a:latin typeface="Univers" panose="020B0503020202020204" pitchFamily="34" charset="0"/>
                        </a:rPr>
                        <a:t>105 (7–510)</a:t>
                      </a:r>
                    </a:p>
                  </a:txBody>
                  <a:tcPr marL="36000" marR="36000" marT="36000" marB="36000" anchor="ctr"/>
                </a:tc>
                <a:tc>
                  <a:txBody>
                    <a:bodyPr/>
                    <a:lstStyle/>
                    <a:p>
                      <a:pPr algn="ctr"/>
                      <a:r>
                        <a:rPr lang="en-GB" sz="1050" noProof="0">
                          <a:latin typeface="Univers" panose="020B0503020202020204" pitchFamily="34" charset="0"/>
                        </a:rPr>
                        <a:t>255 (7–527)</a:t>
                      </a:r>
                    </a:p>
                  </a:txBody>
                  <a:tcPr marL="36000" marR="36000" marT="36000" marB="36000" anchor="ctr"/>
                </a:tc>
                <a:extLst>
                  <a:ext uri="{0D108BD9-81ED-4DB2-BD59-A6C34878D82A}">
                    <a16:rowId xmlns:a16="http://schemas.microsoft.com/office/drawing/2014/main" val="1682572805"/>
                  </a:ext>
                </a:extLst>
              </a:tr>
              <a:tr h="242184">
                <a:tc>
                  <a:txBody>
                    <a:bodyPr/>
                    <a:lstStyle/>
                    <a:p>
                      <a:pPr marL="180000" indent="0"/>
                      <a:r>
                        <a:rPr lang="en-GB" sz="1050" noProof="0">
                          <a:latin typeface="Univers" panose="020B0503020202020204" pitchFamily="34" charset="0"/>
                        </a:rPr>
                        <a:t>Treated with thyroid replacement, n </a:t>
                      </a:r>
                    </a:p>
                  </a:txBody>
                  <a:tcPr marL="36000" marR="36000" marT="36000" marB="36000" anchor="ctr"/>
                </a:tc>
                <a:tc>
                  <a:txBody>
                    <a:bodyPr/>
                    <a:lstStyle/>
                    <a:p>
                      <a:pPr algn="ctr"/>
                      <a:r>
                        <a:rPr lang="en-GB" sz="1050" noProof="0">
                          <a:latin typeface="Univers" panose="020B0503020202020204" pitchFamily="34" charset="0"/>
                        </a:rPr>
                        <a:t>106</a:t>
                      </a:r>
                    </a:p>
                  </a:txBody>
                  <a:tcPr marL="36000" marR="36000" marT="36000" marB="36000" anchor="ctr"/>
                </a:tc>
                <a:tc>
                  <a:txBody>
                    <a:bodyPr/>
                    <a:lstStyle/>
                    <a:p>
                      <a:pPr algn="ctr"/>
                      <a:r>
                        <a:rPr lang="en-GB" sz="1050" noProof="0">
                          <a:latin typeface="Univers" panose="020B0503020202020204" pitchFamily="34" charset="0"/>
                        </a:rPr>
                        <a:t>13</a:t>
                      </a:r>
                    </a:p>
                  </a:txBody>
                  <a:tcPr marL="36000" marR="36000" marT="36000" marB="36000" anchor="ctr"/>
                </a:tc>
                <a:extLst>
                  <a:ext uri="{0D108BD9-81ED-4DB2-BD59-A6C34878D82A}">
                    <a16:rowId xmlns:a16="http://schemas.microsoft.com/office/drawing/2014/main" val="2149485789"/>
                  </a:ext>
                </a:extLst>
              </a:tr>
              <a:tr h="242184">
                <a:tc>
                  <a:txBody>
                    <a:bodyPr/>
                    <a:lstStyle/>
                    <a:p>
                      <a:pPr marL="0"/>
                      <a:r>
                        <a:rPr lang="en-GB" sz="1050" b="1" kern="1200" noProof="0">
                          <a:solidFill>
                            <a:schemeClr val="tx1"/>
                          </a:solidFill>
                          <a:latin typeface="Univers" panose="020B0503020202020204" pitchFamily="34" charset="0"/>
                          <a:ea typeface="+mn-ea"/>
                          <a:cs typeface="Calibri" panose="020F0502020204030204" pitchFamily="34" charset="0"/>
                        </a:rPr>
                        <a:t>Severe skin reactions, n (%)</a:t>
                      </a:r>
                    </a:p>
                  </a:txBody>
                  <a:tcPr marL="36000" marR="36000" marT="36000" marB="36000" anchor="ctr"/>
                </a:tc>
                <a:tc>
                  <a:txBody>
                    <a:bodyPr/>
                    <a:lstStyle/>
                    <a:p>
                      <a:pPr algn="ctr"/>
                      <a:r>
                        <a:rPr lang="en-GB" sz="1050" noProof="0">
                          <a:latin typeface="Univers" panose="020B0503020202020204" pitchFamily="34" charset="0"/>
                        </a:rPr>
                        <a:t>45 (5.7)</a:t>
                      </a:r>
                    </a:p>
                  </a:txBody>
                  <a:tcPr marL="36000" marR="36000" marT="36000" marB="36000" anchor="ctr"/>
                </a:tc>
                <a:tc>
                  <a:txBody>
                    <a:bodyPr/>
                    <a:lstStyle/>
                    <a:p>
                      <a:pPr algn="ctr"/>
                      <a:r>
                        <a:rPr lang="en-GB" sz="1050" noProof="0">
                          <a:latin typeface="Univers" panose="020B0503020202020204" pitchFamily="34" charset="0"/>
                        </a:rPr>
                        <a:t>4 (1.0)</a:t>
                      </a:r>
                    </a:p>
                  </a:txBody>
                  <a:tcPr marL="36000" marR="36000" marT="36000" marB="36000" anchor="ctr"/>
                </a:tc>
                <a:extLst>
                  <a:ext uri="{0D108BD9-81ED-4DB2-BD59-A6C34878D82A}">
                    <a16:rowId xmlns:a16="http://schemas.microsoft.com/office/drawing/2014/main" val="2057512101"/>
                  </a:ext>
                </a:extLst>
              </a:tr>
              <a:tr h="242184">
                <a:tc>
                  <a:txBody>
                    <a:bodyPr/>
                    <a:lstStyle/>
                    <a:p>
                      <a:pPr marL="180000"/>
                      <a:r>
                        <a:rPr lang="en-GB" sz="1050" b="0" kern="1200" noProof="0">
                          <a:solidFill>
                            <a:schemeClr val="tx1"/>
                          </a:solidFill>
                          <a:latin typeface="Univers" panose="020B0503020202020204" pitchFamily="34" charset="0"/>
                          <a:ea typeface="+mn-ea"/>
                          <a:cs typeface="Calibri" panose="020F0502020204030204" pitchFamily="34" charset="0"/>
                        </a:rPr>
                        <a:t>Median time to onset (range), days</a:t>
                      </a:r>
                    </a:p>
                  </a:txBody>
                  <a:tcPr marL="36000" marR="36000" marT="36000" marB="36000" anchor="ctr"/>
                </a:tc>
                <a:tc>
                  <a:txBody>
                    <a:bodyPr/>
                    <a:lstStyle/>
                    <a:p>
                      <a:pPr algn="ctr"/>
                      <a:r>
                        <a:rPr lang="en-GB" sz="1050" noProof="0">
                          <a:latin typeface="Univers" panose="020B0503020202020204" pitchFamily="34" charset="0"/>
                        </a:rPr>
                        <a:t>64 (4–479)</a:t>
                      </a:r>
                    </a:p>
                  </a:txBody>
                  <a:tcPr marL="36000" marR="36000" marT="36000" marB="36000" anchor="ctr"/>
                </a:tc>
                <a:tc>
                  <a:txBody>
                    <a:bodyPr/>
                    <a:lstStyle/>
                    <a:p>
                      <a:pPr algn="ctr"/>
                      <a:r>
                        <a:rPr lang="en-GB" sz="1050" noProof="0">
                          <a:latin typeface="Univers" panose="020B0503020202020204" pitchFamily="34" charset="0"/>
                        </a:rPr>
                        <a:t>50.5 (32–186)</a:t>
                      </a:r>
                    </a:p>
                  </a:txBody>
                  <a:tcPr marL="36000" marR="36000" marT="36000" marB="36000" anchor="ctr"/>
                </a:tc>
                <a:extLst>
                  <a:ext uri="{0D108BD9-81ED-4DB2-BD59-A6C34878D82A}">
                    <a16:rowId xmlns:a16="http://schemas.microsoft.com/office/drawing/2014/main" val="1251301498"/>
                  </a:ext>
                </a:extLst>
              </a:tr>
              <a:tr h="242184">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50" noProof="0">
                          <a:latin typeface="Univers" panose="020B0503020202020204" pitchFamily="34" charset="0"/>
                        </a:rPr>
                        <a:t>Treated with corticosteroids, n </a:t>
                      </a:r>
                    </a:p>
                  </a:txBody>
                  <a:tcPr marL="36000" marR="36000" marT="36000" marB="36000" anchor="ctr"/>
                </a:tc>
                <a:tc>
                  <a:txBody>
                    <a:bodyPr/>
                    <a:lstStyle/>
                    <a:p>
                      <a:pPr algn="ctr"/>
                      <a:r>
                        <a:rPr lang="en-GB" sz="1050" noProof="0">
                          <a:latin typeface="Univers" panose="020B0503020202020204" pitchFamily="34" charset="0"/>
                        </a:rPr>
                        <a:t>28</a:t>
                      </a:r>
                    </a:p>
                  </a:txBody>
                  <a:tcPr marL="36000" marR="36000" marT="36000" marB="36000" anchor="ctr"/>
                </a:tc>
                <a:tc>
                  <a:txBody>
                    <a:bodyPr/>
                    <a:lstStyle/>
                    <a:p>
                      <a:pPr algn="ctr"/>
                      <a:r>
                        <a:rPr lang="en-GB" sz="1050" noProof="0">
                          <a:latin typeface="Univers" panose="020B0503020202020204" pitchFamily="34" charset="0"/>
                        </a:rPr>
                        <a:t>0</a:t>
                      </a:r>
                    </a:p>
                  </a:txBody>
                  <a:tcPr marL="36000" marR="36000" marT="36000" marB="36000" anchor="ctr"/>
                </a:tc>
                <a:extLst>
                  <a:ext uri="{0D108BD9-81ED-4DB2-BD59-A6C34878D82A}">
                    <a16:rowId xmlns:a16="http://schemas.microsoft.com/office/drawing/2014/main" val="195880239"/>
                  </a:ext>
                </a:extLst>
              </a:tr>
              <a:tr h="242184">
                <a:tc>
                  <a:txBody>
                    <a:bodyPr/>
                    <a:lstStyle/>
                    <a:p>
                      <a:pPr marL="0"/>
                      <a:r>
                        <a:rPr lang="en-GB" sz="1050" b="1" noProof="0">
                          <a:latin typeface="Univers" panose="020B0503020202020204" pitchFamily="34" charset="0"/>
                        </a:rPr>
                        <a:t>Hyperthyroidism, n (%)</a:t>
                      </a:r>
                    </a:p>
                  </a:txBody>
                  <a:tcPr marL="36000" marR="36000" marT="36000" marB="36000" anchor="ctr"/>
                </a:tc>
                <a:tc>
                  <a:txBody>
                    <a:bodyPr/>
                    <a:lstStyle/>
                    <a:p>
                      <a:pPr algn="ctr"/>
                      <a:r>
                        <a:rPr lang="en-GB" sz="1050" noProof="0">
                          <a:latin typeface="Univers" panose="020B0503020202020204" pitchFamily="34" charset="0"/>
                        </a:rPr>
                        <a:t>41 (5.2)</a:t>
                      </a:r>
                    </a:p>
                  </a:txBody>
                  <a:tcPr marL="36000" marR="36000" marT="36000" marB="36000" anchor="ctr"/>
                </a:tc>
                <a:tc>
                  <a:txBody>
                    <a:bodyPr/>
                    <a:lstStyle/>
                    <a:p>
                      <a:pPr algn="ctr"/>
                      <a:r>
                        <a:rPr lang="en-GB" sz="1050" noProof="0">
                          <a:latin typeface="Univers" panose="020B0503020202020204" pitchFamily="34" charset="0"/>
                        </a:rPr>
                        <a:t>7 (1.8)</a:t>
                      </a:r>
                    </a:p>
                  </a:txBody>
                  <a:tcPr marL="36000" marR="36000" marT="36000" marB="36000" anchor="ctr"/>
                </a:tc>
                <a:extLst>
                  <a:ext uri="{0D108BD9-81ED-4DB2-BD59-A6C34878D82A}">
                    <a16:rowId xmlns:a16="http://schemas.microsoft.com/office/drawing/2014/main" val="1071087961"/>
                  </a:ext>
                </a:extLst>
              </a:tr>
              <a:tr h="242184">
                <a:tc>
                  <a:txBody>
                    <a:bodyPr/>
                    <a:lstStyle/>
                    <a:p>
                      <a:pPr marL="180000"/>
                      <a:r>
                        <a:rPr lang="en-GB" sz="1050" b="0" kern="1200" noProof="0">
                          <a:solidFill>
                            <a:schemeClr val="tx1"/>
                          </a:solidFill>
                          <a:latin typeface="Univers" panose="020B0503020202020204" pitchFamily="34" charset="0"/>
                          <a:ea typeface="+mn-ea"/>
                          <a:cs typeface="Calibri" panose="020F0502020204030204" pitchFamily="34" charset="0"/>
                        </a:rPr>
                        <a:t>Median time to onset (range), days</a:t>
                      </a:r>
                    </a:p>
                  </a:txBody>
                  <a:tcPr marL="36000" marR="36000" marT="36000" marB="36000" anchor="ctr"/>
                </a:tc>
                <a:tc>
                  <a:txBody>
                    <a:bodyPr/>
                    <a:lstStyle/>
                    <a:p>
                      <a:pPr algn="ctr"/>
                      <a:r>
                        <a:rPr lang="en-GB" sz="1050" noProof="0">
                          <a:latin typeface="Univers" panose="020B0503020202020204" pitchFamily="34" charset="0"/>
                        </a:rPr>
                        <a:t>107 (20–470)</a:t>
                      </a:r>
                    </a:p>
                  </a:txBody>
                  <a:tcPr marL="36000" marR="36000" marT="36000" marB="36000" anchor="ctr"/>
                </a:tc>
                <a:tc>
                  <a:txBody>
                    <a:bodyPr/>
                    <a:lstStyle/>
                    <a:p>
                      <a:pPr algn="ctr"/>
                      <a:r>
                        <a:rPr lang="en-GB" sz="1050" noProof="0">
                          <a:latin typeface="Univers" panose="020B0503020202020204" pitchFamily="34" charset="0"/>
                        </a:rPr>
                        <a:t>184 (1–284)</a:t>
                      </a:r>
                    </a:p>
                  </a:txBody>
                  <a:tcPr marL="36000" marR="36000" marT="36000" marB="36000" anchor="ctr"/>
                </a:tc>
                <a:extLst>
                  <a:ext uri="{0D108BD9-81ED-4DB2-BD59-A6C34878D82A}">
                    <a16:rowId xmlns:a16="http://schemas.microsoft.com/office/drawing/2014/main" val="2788749377"/>
                  </a:ext>
                </a:extLst>
              </a:tr>
              <a:tr h="242184">
                <a:tc>
                  <a:txBody>
                    <a:bodyPr/>
                    <a:lstStyle/>
                    <a:p>
                      <a:pPr marL="0" indent="0"/>
                      <a:r>
                        <a:rPr lang="en-GB" sz="1050" b="1" noProof="0">
                          <a:latin typeface="Univers" panose="020B0503020202020204" pitchFamily="34" charset="0"/>
                        </a:rPr>
                        <a:t>Adrenal insufficiency, n (%) </a:t>
                      </a:r>
                    </a:p>
                  </a:txBody>
                  <a:tcPr marL="36000" marR="36000" marT="36000" marB="36000" anchor="ctr"/>
                </a:tc>
                <a:tc>
                  <a:txBody>
                    <a:bodyPr/>
                    <a:lstStyle/>
                    <a:p>
                      <a:pPr algn="ctr"/>
                      <a:r>
                        <a:rPr lang="en-GB" sz="1050" noProof="0">
                          <a:latin typeface="Univers" panose="020B0503020202020204" pitchFamily="34" charset="0"/>
                        </a:rPr>
                        <a:t>20 (2.6)</a:t>
                      </a:r>
                    </a:p>
                  </a:txBody>
                  <a:tcPr marL="36000" marR="36000" marT="36000" marB="36000" anchor="ctr"/>
                </a:tc>
                <a:tc>
                  <a:txBody>
                    <a:bodyPr/>
                    <a:lstStyle/>
                    <a:p>
                      <a:pPr algn="ctr"/>
                      <a:r>
                        <a:rPr lang="en-GB" sz="1050" noProof="0">
                          <a:latin typeface="Univers" panose="020B0503020202020204" pitchFamily="34" charset="0"/>
                        </a:rPr>
                        <a:t>0</a:t>
                      </a:r>
                    </a:p>
                  </a:txBody>
                  <a:tcPr marL="36000" marR="36000" marT="36000" marB="36000" anchor="ctr"/>
                </a:tc>
                <a:extLst>
                  <a:ext uri="{0D108BD9-81ED-4DB2-BD59-A6C34878D82A}">
                    <a16:rowId xmlns:a16="http://schemas.microsoft.com/office/drawing/2014/main" val="220138156"/>
                  </a:ext>
                </a:extLst>
              </a:tr>
              <a:tr h="242184">
                <a:tc>
                  <a:txBody>
                    <a:bodyPr/>
                    <a:lstStyle/>
                    <a:p>
                      <a:pPr marL="180000" indent="0"/>
                      <a:r>
                        <a:rPr lang="en-GB" sz="1050" noProof="0">
                          <a:latin typeface="Univers" panose="020B0503020202020204" pitchFamily="34" charset="0"/>
                        </a:rPr>
                        <a:t>Median time to onset (range), days</a:t>
                      </a:r>
                    </a:p>
                  </a:txBody>
                  <a:tcPr marL="36000" marR="36000" marT="36000" marB="36000" anchor="ctr"/>
                </a:tc>
                <a:tc>
                  <a:txBody>
                    <a:bodyPr/>
                    <a:lstStyle/>
                    <a:p>
                      <a:pPr algn="ctr"/>
                      <a:r>
                        <a:rPr lang="en-GB" sz="1050" noProof="0">
                          <a:latin typeface="Univers" panose="020B0503020202020204" pitchFamily="34" charset="0"/>
                        </a:rPr>
                        <a:t>175.5 (100–383)</a:t>
                      </a:r>
                    </a:p>
                  </a:txBody>
                  <a:tcPr marL="36000" marR="36000" marT="36000" marB="36000" anchor="ctr"/>
                </a:tc>
                <a:tc>
                  <a:txBody>
                    <a:bodyPr/>
                    <a:lstStyle/>
                    <a:p>
                      <a:pPr algn="ctr"/>
                      <a:r>
                        <a:rPr lang="en-GB" sz="1050" noProof="0">
                          <a:latin typeface="Univers" panose="020B0503020202020204" pitchFamily="34" charset="0"/>
                        </a:rPr>
                        <a:t>-</a:t>
                      </a:r>
                    </a:p>
                  </a:txBody>
                  <a:tcPr marL="36000" marR="36000" marT="36000" marB="36000" anchor="ctr"/>
                </a:tc>
                <a:extLst>
                  <a:ext uri="{0D108BD9-81ED-4DB2-BD59-A6C34878D82A}">
                    <a16:rowId xmlns:a16="http://schemas.microsoft.com/office/drawing/2014/main" val="1760947641"/>
                  </a:ext>
                </a:extLst>
              </a:tr>
              <a:tr h="242184">
                <a:tc>
                  <a:txBody>
                    <a:bodyPr/>
                    <a:lstStyle/>
                    <a:p>
                      <a:pPr marL="180000" indent="0"/>
                      <a:r>
                        <a:rPr lang="en-GB" sz="1050" noProof="0">
                          <a:latin typeface="Univers" panose="020B0503020202020204" pitchFamily="34" charset="0"/>
                        </a:rPr>
                        <a:t>Treated with hormone replacement, n </a:t>
                      </a:r>
                    </a:p>
                  </a:txBody>
                  <a:tcPr marL="36000" marR="36000" marT="36000" marB="36000" anchor="ctr"/>
                </a:tc>
                <a:tc>
                  <a:txBody>
                    <a:bodyPr/>
                    <a:lstStyle/>
                    <a:p>
                      <a:pPr algn="ctr"/>
                      <a:r>
                        <a:rPr lang="en-GB" sz="1050" noProof="0">
                          <a:latin typeface="Univers" panose="020B0503020202020204" pitchFamily="34" charset="0"/>
                        </a:rPr>
                        <a:t>20</a:t>
                      </a:r>
                    </a:p>
                  </a:txBody>
                  <a:tcPr marL="36000" marR="36000" marT="36000" marB="36000" anchor="ctr"/>
                </a:tc>
                <a:tc>
                  <a:txBody>
                    <a:bodyPr/>
                    <a:lstStyle/>
                    <a:p>
                      <a:pPr algn="ctr"/>
                      <a:r>
                        <a:rPr lang="en-GB" sz="1050" noProof="0">
                          <a:latin typeface="Univers" panose="020B0503020202020204" pitchFamily="34" charset="0"/>
                        </a:rPr>
                        <a:t>-</a:t>
                      </a:r>
                    </a:p>
                  </a:txBody>
                  <a:tcPr marL="36000" marR="36000" marT="36000" marB="36000" anchor="ctr"/>
                </a:tc>
                <a:extLst>
                  <a:ext uri="{0D108BD9-81ED-4DB2-BD59-A6C34878D82A}">
                    <a16:rowId xmlns:a16="http://schemas.microsoft.com/office/drawing/2014/main" val="504974875"/>
                  </a:ext>
                </a:extLst>
              </a:tr>
            </a:tbl>
          </a:graphicData>
        </a:graphic>
      </p:graphicFrame>
      <p:sp>
        <p:nvSpPr>
          <p:cNvPr id="5" name="TextBox 4">
            <a:extLst>
              <a:ext uri="{FF2B5EF4-FFF2-40B4-BE49-F238E27FC236}">
                <a16:creationId xmlns:a16="http://schemas.microsoft.com/office/drawing/2014/main" id="{44E08761-992B-E2EE-CCF9-A12AB79D9BE4}"/>
              </a:ext>
            </a:extLst>
          </p:cNvPr>
          <p:cNvSpPr txBox="1"/>
          <p:nvPr/>
        </p:nvSpPr>
        <p:spPr>
          <a:xfrm>
            <a:off x="1531738" y="1447200"/>
            <a:ext cx="3518912" cy="276999"/>
          </a:xfrm>
          <a:prstGeom prst="rect">
            <a:avLst/>
          </a:prstGeom>
          <a:noFill/>
        </p:spPr>
        <p:txBody>
          <a:bodyPr wrap="none" rtlCol="0">
            <a:spAutoFit/>
          </a:bodyPr>
          <a:lstStyle/>
          <a:p>
            <a:r>
              <a:rPr lang="en-GB" sz="1200" b="1">
                <a:solidFill>
                  <a:schemeClr val="tx1">
                    <a:lumMod val="75000"/>
                    <a:lumOff val="25000"/>
                  </a:schemeClr>
                </a:solidFill>
                <a:latin typeface="Univers" panose="020B0503020202020204" pitchFamily="34" charset="0"/>
              </a:rPr>
              <a:t>Immune-mediated AEs and infusion reactions</a:t>
            </a:r>
          </a:p>
        </p:txBody>
      </p:sp>
      <p:sp>
        <p:nvSpPr>
          <p:cNvPr id="6" name="TextBox 5">
            <a:extLst>
              <a:ext uri="{FF2B5EF4-FFF2-40B4-BE49-F238E27FC236}">
                <a16:creationId xmlns:a16="http://schemas.microsoft.com/office/drawing/2014/main" id="{6860EAC7-D88B-CCB9-C963-6913BC46529F}"/>
              </a:ext>
            </a:extLst>
          </p:cNvPr>
          <p:cNvSpPr txBox="1"/>
          <p:nvPr/>
        </p:nvSpPr>
        <p:spPr>
          <a:xfrm>
            <a:off x="6294378" y="1447200"/>
            <a:ext cx="5206875" cy="461665"/>
          </a:xfrm>
          <a:prstGeom prst="rect">
            <a:avLst/>
          </a:prstGeom>
          <a:noFill/>
        </p:spPr>
        <p:txBody>
          <a:bodyPr wrap="none" rtlCol="0">
            <a:spAutoFit/>
          </a:bodyPr>
          <a:lstStyle/>
          <a:p>
            <a:pPr algn="ctr"/>
            <a:r>
              <a:rPr lang="en-GB" sz="1200" b="1">
                <a:solidFill>
                  <a:schemeClr val="tx1">
                    <a:lumMod val="75000"/>
                    <a:lumOff val="25000"/>
                  </a:schemeClr>
                </a:solidFill>
                <a:latin typeface="Univers" panose="020B0503020202020204" pitchFamily="34" charset="0"/>
              </a:rPr>
              <a:t>Time to onset and management of the most common (≥20 patients) </a:t>
            </a:r>
            <a:br>
              <a:rPr lang="en-GB" sz="1200" b="1">
                <a:solidFill>
                  <a:schemeClr val="tx1">
                    <a:lumMod val="75000"/>
                    <a:lumOff val="25000"/>
                  </a:schemeClr>
                </a:solidFill>
                <a:latin typeface="Univers" panose="020B0503020202020204" pitchFamily="34" charset="0"/>
              </a:rPr>
            </a:br>
            <a:r>
              <a:rPr lang="en-GB" sz="1200" b="1">
                <a:solidFill>
                  <a:schemeClr val="tx1">
                    <a:lumMod val="75000"/>
                    <a:lumOff val="25000"/>
                  </a:schemeClr>
                </a:solidFill>
                <a:latin typeface="Univers" panose="020B0503020202020204" pitchFamily="34" charset="0"/>
              </a:rPr>
              <a:t>immune-mediated AEs and infusion reactions</a:t>
            </a:r>
          </a:p>
        </p:txBody>
      </p:sp>
      <p:sp>
        <p:nvSpPr>
          <p:cNvPr id="2" name="TextBox 1">
            <a:extLst>
              <a:ext uri="{FF2B5EF4-FFF2-40B4-BE49-F238E27FC236}">
                <a16:creationId xmlns:a16="http://schemas.microsoft.com/office/drawing/2014/main" id="{8187E144-E533-1C5B-B420-49F864C41CD6}"/>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6"/>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03227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FFE49DD-A501-4D50-826C-F277349C56B5}"/>
              </a:ext>
            </a:extLst>
          </p:cNvPr>
          <p:cNvGrpSpPr/>
          <p:nvPr/>
        </p:nvGrpSpPr>
        <p:grpSpPr>
          <a:xfrm>
            <a:off x="11314871" y="6087887"/>
            <a:ext cx="656605" cy="656603"/>
            <a:chOff x="8680178" y="917741"/>
            <a:chExt cx="352645" cy="350678"/>
          </a:xfrm>
        </p:grpSpPr>
        <p:sp>
          <p:nvSpPr>
            <p:cNvPr id="11" name="Oval 10">
              <a:extLst>
                <a:ext uri="{FF2B5EF4-FFF2-40B4-BE49-F238E27FC236}">
                  <a16:creationId xmlns:a16="http://schemas.microsoft.com/office/drawing/2014/main" id="{3C34B333-B866-40BC-B6A2-7E751371E94D}"/>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2" name="Graphic 11" descr="Home">
              <a:hlinkClick r:id="rId3" action="ppaction://hlinksldjump"/>
              <a:extLst>
                <a:ext uri="{FF2B5EF4-FFF2-40B4-BE49-F238E27FC236}">
                  <a16:creationId xmlns:a16="http://schemas.microsoft.com/office/drawing/2014/main" id="{BD6D889A-E6F3-4D29-AC8D-0B70962E16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pic>
        <p:nvPicPr>
          <p:cNvPr id="13" name="Graphic 12">
            <a:extLst>
              <a:ext uri="{FF2B5EF4-FFF2-40B4-BE49-F238E27FC236}">
                <a16:creationId xmlns:a16="http://schemas.microsoft.com/office/drawing/2014/main" id="{5ADFC45F-EF23-4640-AD10-95C56D4A69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9302" y="1620257"/>
            <a:ext cx="395440" cy="395440"/>
          </a:xfrm>
          <a:prstGeom prst="rect">
            <a:avLst/>
          </a:prstGeom>
        </p:spPr>
      </p:pic>
      <p:sp>
        <p:nvSpPr>
          <p:cNvPr id="14" name="TextBox 13">
            <a:extLst>
              <a:ext uri="{FF2B5EF4-FFF2-40B4-BE49-F238E27FC236}">
                <a16:creationId xmlns:a16="http://schemas.microsoft.com/office/drawing/2014/main" id="{A51FA64A-7C80-407B-85F9-B417AB0BD6B8}"/>
              </a:ext>
            </a:extLst>
          </p:cNvPr>
          <p:cNvSpPr txBox="1"/>
          <p:nvPr/>
        </p:nvSpPr>
        <p:spPr>
          <a:xfrm>
            <a:off x="1226430" y="1688207"/>
            <a:ext cx="4992072" cy="307777"/>
          </a:xfrm>
          <a:prstGeom prst="rect">
            <a:avLst/>
          </a:prstGeom>
          <a:noFill/>
        </p:spPr>
        <p:txBody>
          <a:bodyPr wrap="none" rtlCol="0">
            <a:spAutoFit/>
          </a:bodyPr>
          <a:lstStyle/>
          <a:p>
            <a:pPr algn="ctr"/>
            <a:r>
              <a:rPr lang="en-GB" sz="1400">
                <a:solidFill>
                  <a:schemeClr val="bg1"/>
                </a:solidFill>
                <a:latin typeface="Univers" panose="020B0503020202020204" pitchFamily="34" charset="0"/>
                <a:cs typeface="Arial" panose="020B0604020202020204" pitchFamily="34" charset="0"/>
              </a:rPr>
              <a:t>Click the links below to navigate to the section of interest</a:t>
            </a:r>
          </a:p>
        </p:txBody>
      </p:sp>
      <p:sp>
        <p:nvSpPr>
          <p:cNvPr id="18" name="Title 1">
            <a:extLst>
              <a:ext uri="{FF2B5EF4-FFF2-40B4-BE49-F238E27FC236}">
                <a16:creationId xmlns:a16="http://schemas.microsoft.com/office/drawing/2014/main" id="{DDC5D2A3-B915-18F8-90E0-65C9B83A6196}"/>
              </a:ext>
            </a:extLst>
          </p:cNvPr>
          <p:cNvSpPr txBox="1">
            <a:spLocks/>
          </p:cNvSpPr>
          <p:nvPr/>
        </p:nvSpPr>
        <p:spPr>
          <a:xfrm>
            <a:off x="838200" y="267352"/>
            <a:ext cx="9298822" cy="1390837"/>
          </a:xfrm>
          <a:prstGeom prst="rect">
            <a:avLst/>
          </a:prstGeom>
        </p:spPr>
        <p:txBody>
          <a:bodyPr vert="horz" lIns="91440" tIns="45720" rIns="91440" bIns="45720" rtlCol="0" anchor="b">
            <a:noAutofit/>
          </a:bodyPr>
          <a:lstStyle>
            <a:lvl1pPr algn="l" defTabSz="914400" rtl="0" eaLnBrk="1" latinLnBrk="0" hangingPunct="1">
              <a:lnSpc>
                <a:spcPct val="78000"/>
              </a:lnSpc>
              <a:spcBef>
                <a:spcPct val="0"/>
              </a:spcBef>
              <a:buNone/>
              <a:defRPr sz="4200" kern="1200" cap="all" spc="130">
                <a:solidFill>
                  <a:srgbClr val="FFFFFF"/>
                </a:solidFill>
                <a:latin typeface="+mj-lt"/>
                <a:ea typeface="+mj-ea"/>
                <a:cs typeface="+mj-cs"/>
              </a:defRPr>
            </a:lvl1pPr>
          </a:lstStyle>
          <a:p>
            <a:r>
              <a:rPr lang="en-GB" sz="3600" cap="none">
                <a:latin typeface="Univers" panose="020B0503020202020204" pitchFamily="34" charset="0"/>
              </a:rPr>
              <a:t>Heritage of KEYTRUDA and MoA with chemotherapy</a:t>
            </a:r>
          </a:p>
        </p:txBody>
      </p:sp>
      <p:sp>
        <p:nvSpPr>
          <p:cNvPr id="34" name="Rectangle: Single Corner Snipped 33">
            <a:hlinkClick r:id="rId8" action="ppaction://hlinksldjump"/>
            <a:extLst>
              <a:ext uri="{FF2B5EF4-FFF2-40B4-BE49-F238E27FC236}">
                <a16:creationId xmlns:a16="http://schemas.microsoft.com/office/drawing/2014/main" id="{F3301346-145F-E792-5828-0EF27016526E}"/>
              </a:ext>
            </a:extLst>
          </p:cNvPr>
          <p:cNvSpPr/>
          <p:nvPr/>
        </p:nvSpPr>
        <p:spPr>
          <a:xfrm>
            <a:off x="4892808" y="2206800"/>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100" b="1">
                <a:solidFill>
                  <a:schemeClr val="tx1"/>
                </a:solidFill>
                <a:latin typeface="Univers" panose="020B0503020202020204" pitchFamily="34" charset="0"/>
              </a:rPr>
              <a:t>KEYTRUDA in the early-stage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TNBC pathway</a:t>
            </a:r>
          </a:p>
        </p:txBody>
      </p:sp>
      <p:sp>
        <p:nvSpPr>
          <p:cNvPr id="35" name="Rectangle: Single Corner Snipped 34">
            <a:hlinkClick r:id="rId9" action="ppaction://hlinksldjump"/>
            <a:extLst>
              <a:ext uri="{FF2B5EF4-FFF2-40B4-BE49-F238E27FC236}">
                <a16:creationId xmlns:a16="http://schemas.microsoft.com/office/drawing/2014/main" id="{0BF5FDFF-1A6F-8020-8F64-8A875420C1FB}"/>
              </a:ext>
            </a:extLst>
          </p:cNvPr>
          <p:cNvSpPr/>
          <p:nvPr/>
        </p:nvSpPr>
        <p:spPr>
          <a:xfrm>
            <a:off x="1047600" y="2206800"/>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100" b="1">
                <a:solidFill>
                  <a:schemeClr val="tx1"/>
                </a:solidFill>
                <a:latin typeface="Univers" panose="020B0503020202020204" pitchFamily="34" charset="0"/>
              </a:rPr>
              <a:t>KEYTRUDA and chemotherapy: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Two different mechanisms of action</a:t>
            </a:r>
          </a:p>
        </p:txBody>
      </p:sp>
      <p:sp>
        <p:nvSpPr>
          <p:cNvPr id="36" name="Rectangle: Single Corner Snipped 35">
            <a:hlinkClick r:id="rId10" action="ppaction://hlinksldjump"/>
            <a:extLst>
              <a:ext uri="{FF2B5EF4-FFF2-40B4-BE49-F238E27FC236}">
                <a16:creationId xmlns:a16="http://schemas.microsoft.com/office/drawing/2014/main" id="{57AAEF1B-A4B1-74BA-C297-E602C08FFB85}"/>
              </a:ext>
            </a:extLst>
          </p:cNvPr>
          <p:cNvSpPr/>
          <p:nvPr/>
        </p:nvSpPr>
        <p:spPr>
          <a:xfrm>
            <a:off x="2967664" y="2206800"/>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100" b="1">
                <a:solidFill>
                  <a:schemeClr val="tx1"/>
                </a:solidFill>
                <a:latin typeface="Univers" panose="020B0503020202020204" pitchFamily="34" charset="0"/>
              </a:rPr>
              <a:t>KEYTRUDA + chemotherapy licence in early-stage TNBC</a:t>
            </a:r>
          </a:p>
        </p:txBody>
      </p:sp>
      <p:sp>
        <p:nvSpPr>
          <p:cNvPr id="2" name="Text Placeholder 7">
            <a:extLst>
              <a:ext uri="{FF2B5EF4-FFF2-40B4-BE49-F238E27FC236}">
                <a16:creationId xmlns:a16="http://schemas.microsoft.com/office/drawing/2014/main" id="{F851C4D8-B640-0800-251D-4D43CCD39CE5}"/>
              </a:ext>
            </a:extLst>
          </p:cNvPr>
          <p:cNvSpPr txBox="1">
            <a:spLocks/>
          </p:cNvSpPr>
          <p:nvPr/>
        </p:nvSpPr>
        <p:spPr>
          <a:xfrm>
            <a:off x="78883" y="6011985"/>
            <a:ext cx="11078428"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a:solidFill>
                  <a:schemeClr val="bg1"/>
                </a:solidFill>
                <a:latin typeface="Univers" panose="020B0503020202020204" pitchFamily="34" charset="0"/>
              </a:rPr>
              <a:t>MoA, mechanism of action; TNBC, triple-negative breast cancer.</a:t>
            </a:r>
          </a:p>
        </p:txBody>
      </p:sp>
      <p:sp>
        <p:nvSpPr>
          <p:cNvPr id="3" name="TextBox 2">
            <a:extLst>
              <a:ext uri="{FF2B5EF4-FFF2-40B4-BE49-F238E27FC236}">
                <a16:creationId xmlns:a16="http://schemas.microsoft.com/office/drawing/2014/main" id="{CBE179F5-DA24-20DB-3235-3FBF70CBC75E}"/>
              </a:ext>
            </a:extLst>
          </p:cNvPr>
          <p:cNvSpPr txBox="1"/>
          <p:nvPr/>
        </p:nvSpPr>
        <p:spPr>
          <a:xfrm>
            <a:off x="7762764" y="6566919"/>
            <a:ext cx="3590248" cy="246221"/>
          </a:xfrm>
          <a:prstGeom prst="rect">
            <a:avLst/>
          </a:prstGeom>
          <a:noFill/>
        </p:spPr>
        <p:txBody>
          <a:bodyPr wrap="square">
            <a:spAutoFit/>
          </a:bodyPr>
          <a:lstStyle/>
          <a:p>
            <a:pPr algn="r"/>
            <a:r>
              <a:rPr lang="en-GB" sz="1000" b="1">
                <a:solidFill>
                  <a:schemeClr val="bg1"/>
                </a:solidFill>
                <a:latin typeface="Univers" panose="020B0503020202020204" pitchFamily="34" charset="0"/>
                <a:hlinkClick r:id="rId11">
                  <a:extLst>
                    <a:ext uri="{A12FA001-AC4F-418D-AE19-62706E023703}">
                      <ahyp:hlinkClr xmlns:ahyp="http://schemas.microsoft.com/office/drawing/2018/hyperlinkcolor" val="tx"/>
                    </a:ext>
                  </a:extLst>
                </a:hlinkClick>
              </a:rPr>
              <a:t>UK Prescribing Information</a:t>
            </a:r>
            <a:endParaRPr lang="en-GB" sz="1000" b="1">
              <a:solidFill>
                <a:schemeClr val="bg1"/>
              </a:solidFill>
              <a:latin typeface="Univers" panose="020B0503020202020204" pitchFamily="34" charset="0"/>
            </a:endParaRPr>
          </a:p>
        </p:txBody>
      </p:sp>
    </p:spTree>
    <p:extLst>
      <p:ext uri="{BB962C8B-B14F-4D97-AF65-F5344CB8AC3E}">
        <p14:creationId xmlns:p14="http://schemas.microsoft.com/office/powerpoint/2010/main" val="615176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80000"/>
              </a:lnSpc>
            </a:pPr>
            <a:r>
              <a:rPr lang="en-GB" sz="2800">
                <a:solidFill>
                  <a:schemeClr val="bg1"/>
                </a:solidFill>
                <a:latin typeface="Univers" panose="020B0503020202020204" pitchFamily="34" charset="0"/>
              </a:rPr>
              <a:t>KEYNOTE-522: Summary of any-grade TRAEs occurring in</a:t>
            </a:r>
            <a:r>
              <a:rPr lang="en-GB" sz="2800" b="1">
                <a:latin typeface="Univers" panose="020B0503020202020204" pitchFamily="34" charset="0"/>
              </a:rPr>
              <a:t> </a:t>
            </a:r>
            <a:r>
              <a:rPr lang="en-GB" sz="2800">
                <a:solidFill>
                  <a:schemeClr val="bg1"/>
                </a:solidFill>
                <a:latin typeface="Univers" panose="020B0503020202020204" pitchFamily="34" charset="0"/>
              </a:rPr>
              <a:t>≥20%</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of patients in the combined neoadjuvant and adjuvant phases at </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75-month follow up</a:t>
            </a:r>
            <a:r>
              <a:rPr lang="en-GB" sz="2800" baseline="30000">
                <a:solidFill>
                  <a:schemeClr val="bg1"/>
                </a:solidFill>
                <a:latin typeface="Univers" panose="020B0503020202020204" pitchFamily="34" charset="0"/>
              </a:rPr>
              <a:t>1,2</a:t>
            </a:r>
            <a:endParaRPr lang="en-GB" sz="2800">
              <a:solidFill>
                <a:schemeClr val="bg1"/>
              </a:solidFill>
              <a:latin typeface="Univers" panose="020B0503020202020204" pitchFamily="34" charset="0"/>
            </a:endParaRP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0" name="Text Placeholder 7">
            <a:extLst>
              <a:ext uri="{FF2B5EF4-FFF2-40B4-BE49-F238E27FC236}">
                <a16:creationId xmlns:a16="http://schemas.microsoft.com/office/drawing/2014/main" id="{12FD1938-7AA3-4A7A-B0A0-5FFD1E7DA889}"/>
              </a:ext>
            </a:extLst>
          </p:cNvPr>
          <p:cNvSpPr txBox="1">
            <a:spLocks/>
          </p:cNvSpPr>
          <p:nvPr/>
        </p:nvSpPr>
        <p:spPr>
          <a:xfrm>
            <a:off x="80996" y="5997600"/>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22 March 2024. AEs were assessed during each phase of the study, as well as the study as a whole.</a:t>
            </a:r>
            <a:r>
              <a:rPr lang="en-GB" sz="800" b="1" baseline="30000">
                <a:latin typeface="Univers" panose="020B0503020202020204" pitchFamily="34" charset="0"/>
              </a:rPr>
              <a:t> </a:t>
            </a:r>
            <a:r>
              <a:rPr lang="en-GB" sz="800" b="1">
                <a:latin typeface="Univers" panose="020B0503020202020204" pitchFamily="34" charset="0"/>
              </a:rPr>
              <a:t>Listed are AEs that occurred during the treatment period or within 30 days after the treatment period (or, for serious AEs, within 90 days) in patients who were randomised and received at least one trial drug or surgery. The severity of the AEs was graded according to the Common Terminology Criteria for Adverse Events v4.0 of the National Cancer Institute. Patients may have had more than one event. </a:t>
            </a:r>
          </a:p>
          <a:p>
            <a:pPr marL="0" indent="0">
              <a:spcBef>
                <a:spcPts val="0"/>
              </a:spcBef>
              <a:buNone/>
            </a:pPr>
            <a:r>
              <a:rPr lang="en-GB" sz="800" b="1" baseline="30000">
                <a:latin typeface="Univers" panose="020B0503020202020204" pitchFamily="34" charset="0"/>
              </a:rPr>
              <a:t>a</a:t>
            </a:r>
            <a:r>
              <a:rPr lang="en-GB" sz="800" b="1">
                <a:latin typeface="Univers" panose="020B0503020202020204" pitchFamily="34" charset="0"/>
              </a:rPr>
              <a:t>Grade 5 AEs in the KEYTRUDA + chemotherapy arm were sepsis and multiple organ dysfunction syndrome (n=1) and pneumonitis, pulmonary embolism and autoimmune encephalitis (n=1 in each group); </a:t>
            </a:r>
            <a:r>
              <a:rPr lang="en-GB" sz="800" b="1" baseline="30000">
                <a:latin typeface="Univers" panose="020B0503020202020204" pitchFamily="34" charset="0"/>
              </a:rPr>
              <a:t>b</a:t>
            </a:r>
            <a:r>
              <a:rPr lang="en-GB" sz="800" b="1">
                <a:latin typeface="Univers" panose="020B0503020202020204" pitchFamily="34" charset="0"/>
              </a:rPr>
              <a:t>Grade 5 AEs in the placebo + chemotherapy arm were septic shock (n=1). </a:t>
            </a:r>
            <a:r>
              <a:rPr lang="en-GB" sz="800">
                <a:latin typeface="Univers" panose="020B0503020202020204" pitchFamily="34" charset="0"/>
              </a:rPr>
              <a:t>AE, adverse event; TRAE, treatment-related adverse event.</a:t>
            </a:r>
            <a:br>
              <a:rPr lang="en-GB" sz="800">
                <a:latin typeface="Univers" panose="020B0503020202020204" pitchFamily="34" charset="0"/>
              </a:rPr>
            </a:br>
            <a:r>
              <a:rPr lang="en-GB" sz="800">
                <a:latin typeface="Univers" panose="020B0503020202020204" pitchFamily="34" charset="0"/>
              </a:rPr>
              <a:t>1. Schmid P et al. Presented at the European Society of Medical Oncology Congress 2024, 13–17 September, Barcelona, Spain; </a:t>
            </a:r>
          </a:p>
          <a:p>
            <a:pPr marL="0" indent="0">
              <a:spcBef>
                <a:spcPts val="0"/>
              </a:spcBef>
              <a:buNone/>
            </a:pPr>
            <a:r>
              <a:rPr lang="en-GB" sz="800">
                <a:latin typeface="Univers" panose="020B0503020202020204" pitchFamily="34" charset="0"/>
              </a:rPr>
              <a:t>2. Schmid P et al. </a:t>
            </a:r>
            <a:r>
              <a:rPr lang="en-GB" sz="800" i="1">
                <a:latin typeface="Univers" panose="020B0503020202020204" pitchFamily="34" charset="0"/>
              </a:rPr>
              <a:t>N Engl J Med </a:t>
            </a:r>
            <a:r>
              <a:rPr lang="en-GB" sz="800">
                <a:latin typeface="Univers" panose="020B0503020202020204" pitchFamily="34" charset="0"/>
              </a:rPr>
              <a:t>2024; doi:10.1056/NEJMoa2409932 [Epub ahead of print].</a:t>
            </a:r>
          </a:p>
        </p:txBody>
      </p:sp>
      <p:pic>
        <p:nvPicPr>
          <p:cNvPr id="5" name="Picture 4" descr="Chart&#10;&#10;Description automatically generated">
            <a:extLst>
              <a:ext uri="{FF2B5EF4-FFF2-40B4-BE49-F238E27FC236}">
                <a16:creationId xmlns:a16="http://schemas.microsoft.com/office/drawing/2014/main" id="{F79296A4-941E-EC5F-E848-895882D09B03}"/>
              </a:ext>
            </a:extLst>
          </p:cNvPr>
          <p:cNvPicPr>
            <a:picLocks noChangeAspect="1"/>
          </p:cNvPicPr>
          <p:nvPr/>
        </p:nvPicPr>
        <p:blipFill rotWithShape="1">
          <a:blip r:embed="rId6">
            <a:extLst>
              <a:ext uri="{28A0092B-C50C-407E-A947-70E740481C1C}">
                <a14:useLocalDpi xmlns:a14="http://schemas.microsoft.com/office/drawing/2010/main" val="0"/>
              </a:ext>
            </a:extLst>
          </a:blip>
          <a:srcRect l="68100" t="15851" b="56372"/>
          <a:stretch/>
        </p:blipFill>
        <p:spPr>
          <a:xfrm>
            <a:off x="7941114" y="1282701"/>
            <a:ext cx="3889233" cy="1905000"/>
          </a:xfrm>
          <a:prstGeom prst="rect">
            <a:avLst/>
          </a:prstGeom>
        </p:spPr>
      </p:pic>
      <p:pic>
        <p:nvPicPr>
          <p:cNvPr id="6" name="Picture 5" descr="Chart&#10;&#10;Description automatically generated">
            <a:extLst>
              <a:ext uri="{FF2B5EF4-FFF2-40B4-BE49-F238E27FC236}">
                <a16:creationId xmlns:a16="http://schemas.microsoft.com/office/drawing/2014/main" id="{3D2F1F80-6D18-0257-E29F-815D7E67B98F}"/>
              </a:ext>
            </a:extLst>
          </p:cNvPr>
          <p:cNvPicPr>
            <a:picLocks noChangeAspect="1"/>
          </p:cNvPicPr>
          <p:nvPr/>
        </p:nvPicPr>
        <p:blipFill rotWithShape="1">
          <a:blip r:embed="rId7">
            <a:extLst>
              <a:ext uri="{28A0092B-C50C-407E-A947-70E740481C1C}">
                <a14:useLocalDpi xmlns:a14="http://schemas.microsoft.com/office/drawing/2010/main" val="0"/>
              </a:ext>
            </a:extLst>
          </a:blip>
          <a:srcRect l="4221" t="24165" r="2776" b="21174"/>
          <a:stretch/>
        </p:blipFill>
        <p:spPr>
          <a:xfrm>
            <a:off x="6514" y="1765356"/>
            <a:ext cx="11892420" cy="3932061"/>
          </a:xfrm>
          <a:prstGeom prst="corner">
            <a:avLst>
              <a:gd name="adj1" fmla="val 62315"/>
              <a:gd name="adj2" fmla="val 175991"/>
            </a:avLst>
          </a:prstGeom>
        </p:spPr>
      </p:pic>
      <p:sp>
        <p:nvSpPr>
          <p:cNvPr id="11" name="TextBox 10">
            <a:extLst>
              <a:ext uri="{FF2B5EF4-FFF2-40B4-BE49-F238E27FC236}">
                <a16:creationId xmlns:a16="http://schemas.microsoft.com/office/drawing/2014/main" id="{4EBAFD53-0E1C-4CCF-161C-887301B1AE35}"/>
              </a:ext>
            </a:extLst>
          </p:cNvPr>
          <p:cNvSpPr txBox="1"/>
          <p:nvPr/>
        </p:nvSpPr>
        <p:spPr>
          <a:xfrm>
            <a:off x="7803072" y="5616863"/>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ESMO 2024.</a:t>
            </a:r>
            <a:r>
              <a:rPr lang="en-GB" sz="800" baseline="30000">
                <a:latin typeface="Univers" panose="020B0503020202020204" pitchFamily="34" charset="0"/>
              </a:rPr>
              <a:t>1</a:t>
            </a:r>
          </a:p>
        </p:txBody>
      </p:sp>
      <p:sp>
        <p:nvSpPr>
          <p:cNvPr id="3" name="Rectangle 2">
            <a:extLst>
              <a:ext uri="{FF2B5EF4-FFF2-40B4-BE49-F238E27FC236}">
                <a16:creationId xmlns:a16="http://schemas.microsoft.com/office/drawing/2014/main" id="{1049D7D1-3B38-F017-4A4D-9DAB8E98F28A}"/>
              </a:ext>
            </a:extLst>
          </p:cNvPr>
          <p:cNvSpPr/>
          <p:nvPr/>
        </p:nvSpPr>
        <p:spPr>
          <a:xfrm>
            <a:off x="8168640" y="2352987"/>
            <a:ext cx="2037806" cy="90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Graphical user interface&#10;&#10;Description automatically generated with medium confidence">
            <a:extLst>
              <a:ext uri="{FF2B5EF4-FFF2-40B4-BE49-F238E27FC236}">
                <a16:creationId xmlns:a16="http://schemas.microsoft.com/office/drawing/2014/main" id="{E67C70A1-1C13-EED1-9CEA-39C1E85E8C5E}"/>
              </a:ext>
            </a:extLst>
          </p:cNvPr>
          <p:cNvPicPr>
            <a:picLocks noChangeAspect="1"/>
          </p:cNvPicPr>
          <p:nvPr/>
        </p:nvPicPr>
        <p:blipFill rotWithShape="1">
          <a:blip r:embed="rId8">
            <a:extLst>
              <a:ext uri="{28A0092B-C50C-407E-A947-70E740481C1C}">
                <a14:useLocalDpi xmlns:a14="http://schemas.microsoft.com/office/drawing/2010/main" val="0"/>
              </a:ext>
            </a:extLst>
          </a:blip>
          <a:srcRect l="58766" t="33939" r="27338" b="54265"/>
          <a:stretch/>
        </p:blipFill>
        <p:spPr>
          <a:xfrm>
            <a:off x="9739300" y="3067270"/>
            <a:ext cx="1935332" cy="924087"/>
          </a:xfrm>
          <a:prstGeom prst="rect">
            <a:avLst/>
          </a:prstGeom>
        </p:spPr>
      </p:pic>
      <p:sp>
        <p:nvSpPr>
          <p:cNvPr id="12" name="TextBox 11">
            <a:extLst>
              <a:ext uri="{FF2B5EF4-FFF2-40B4-BE49-F238E27FC236}">
                <a16:creationId xmlns:a16="http://schemas.microsoft.com/office/drawing/2014/main" id="{12E17AC9-7955-F5A4-27B9-636C5A2753D0}"/>
              </a:ext>
            </a:extLst>
          </p:cNvPr>
          <p:cNvSpPr txBox="1"/>
          <p:nvPr/>
        </p:nvSpPr>
        <p:spPr>
          <a:xfrm>
            <a:off x="2004079" y="5652675"/>
            <a:ext cx="7018615" cy="276999"/>
          </a:xfrm>
          <a:prstGeom prst="rect">
            <a:avLst/>
          </a:prstGeom>
          <a:noFill/>
        </p:spPr>
        <p:txBody>
          <a:bodyPr wrap="square" rtlCol="0">
            <a:spAutoFit/>
          </a:bodyPr>
          <a:lstStyle/>
          <a:p>
            <a:pPr algn="ctr"/>
            <a:r>
              <a:rPr lang="en-GB" sz="1200" b="1">
                <a:latin typeface="Univers" panose="020B0503020202020204" pitchFamily="34" charset="0"/>
              </a:rPr>
              <a:t>The tabular data for this plot is shown in the appendix. </a:t>
            </a:r>
            <a:r>
              <a:rPr lang="en-GB" sz="1200" b="1">
                <a:solidFill>
                  <a:schemeClr val="bg2">
                    <a:lumMod val="25000"/>
                  </a:schemeClr>
                </a:solidFill>
                <a:latin typeface="Univers" panose="020B0503020202020204" pitchFamily="34" charset="0"/>
                <a:hlinkClick r:id="rId9" action="ppaction://hlinksldjump"/>
              </a:rPr>
              <a:t>Click here</a:t>
            </a:r>
            <a:r>
              <a:rPr lang="en-GB" sz="1200" b="1">
                <a:solidFill>
                  <a:schemeClr val="bg2">
                    <a:lumMod val="25000"/>
                  </a:schemeClr>
                </a:solidFill>
                <a:latin typeface="Univers" panose="020B0503020202020204" pitchFamily="34" charset="0"/>
              </a:rPr>
              <a:t> </a:t>
            </a:r>
            <a:r>
              <a:rPr lang="en-GB" sz="1200" b="1">
                <a:latin typeface="Univers" panose="020B0503020202020204" pitchFamily="34" charset="0"/>
              </a:rPr>
              <a:t>to view.</a:t>
            </a:r>
          </a:p>
        </p:txBody>
      </p:sp>
      <p:graphicFrame>
        <p:nvGraphicFramePr>
          <p:cNvPr id="13" name="Table 5">
            <a:extLst>
              <a:ext uri="{FF2B5EF4-FFF2-40B4-BE49-F238E27FC236}">
                <a16:creationId xmlns:a16="http://schemas.microsoft.com/office/drawing/2014/main" id="{4542CC61-CB80-5BBC-9ADA-1AC8BEE3B7C1}"/>
              </a:ext>
            </a:extLst>
          </p:cNvPr>
          <p:cNvGraphicFramePr>
            <a:graphicFrameLocks noGrp="1"/>
          </p:cNvGraphicFramePr>
          <p:nvPr>
            <p:extLst>
              <p:ext uri="{D42A27DB-BD31-4B8C-83A1-F6EECF244321}">
                <p14:modId xmlns:p14="http://schemas.microsoft.com/office/powerpoint/2010/main" val="2737703540"/>
              </p:ext>
            </p:extLst>
          </p:nvPr>
        </p:nvGraphicFramePr>
        <p:xfrm>
          <a:off x="5474798" y="1423375"/>
          <a:ext cx="6355549" cy="1602960"/>
        </p:xfrm>
        <a:graphic>
          <a:graphicData uri="http://schemas.openxmlformats.org/drawingml/2006/table">
            <a:tbl>
              <a:tblPr firstRow="1" bandRow="1">
                <a:tableStyleId>{3B4B98B0-60AC-42C2-AFA5-B58CD77FA1E5}</a:tableStyleId>
              </a:tblPr>
              <a:tblGrid>
                <a:gridCol w="2065717">
                  <a:extLst>
                    <a:ext uri="{9D8B030D-6E8A-4147-A177-3AD203B41FA5}">
                      <a16:colId xmlns:a16="http://schemas.microsoft.com/office/drawing/2014/main" val="2427301028"/>
                    </a:ext>
                  </a:extLst>
                </a:gridCol>
                <a:gridCol w="2144916">
                  <a:extLst>
                    <a:ext uri="{9D8B030D-6E8A-4147-A177-3AD203B41FA5}">
                      <a16:colId xmlns:a16="http://schemas.microsoft.com/office/drawing/2014/main" val="660390019"/>
                    </a:ext>
                  </a:extLst>
                </a:gridCol>
                <a:gridCol w="2144916">
                  <a:extLst>
                    <a:ext uri="{9D8B030D-6E8A-4147-A177-3AD203B41FA5}">
                      <a16:colId xmlns:a16="http://schemas.microsoft.com/office/drawing/2014/main" val="3427282000"/>
                    </a:ext>
                  </a:extLst>
                </a:gridCol>
              </a:tblGrid>
              <a:tr h="316843">
                <a:tc>
                  <a:txBody>
                    <a:bodyPr/>
                    <a:lstStyle/>
                    <a:p>
                      <a:r>
                        <a:rPr lang="en-GB" sz="1050" b="1" i="0" baseline="0" noProof="0">
                          <a:solidFill>
                            <a:schemeClr val="bg1"/>
                          </a:solidFill>
                          <a:latin typeface="Univers" panose="020B0503020202020204" pitchFamily="34" charset="0"/>
                        </a:rPr>
                        <a:t>All TRAEs</a:t>
                      </a: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877B"/>
                    </a:solidFill>
                  </a:tcPr>
                </a:tc>
                <a:tc>
                  <a:txBody>
                    <a:bodyPr/>
                    <a:lstStyle/>
                    <a:p>
                      <a:pPr algn="ctr"/>
                      <a:r>
                        <a:rPr lang="en-GB" sz="1050" noProof="0">
                          <a:solidFill>
                            <a:schemeClr val="bg1"/>
                          </a:solidFill>
                          <a:latin typeface="Univers" panose="020B0503020202020204" pitchFamily="34" charset="0"/>
                        </a:rPr>
                        <a:t>KEYTRUDA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KEYTRUDA (n=783)</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a:txBody>
                    <a:bodyPr/>
                    <a:lstStyle/>
                    <a:p>
                      <a:pPr algn="ctr"/>
                      <a:r>
                        <a:rPr lang="en-GB" sz="1050" noProof="0">
                          <a:solidFill>
                            <a:schemeClr val="bg1"/>
                          </a:solidFill>
                          <a:latin typeface="Univers" panose="020B0503020202020204" pitchFamily="34" charset="0"/>
                        </a:rPr>
                        <a:t>Placebo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placebo (n=389)</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671468373"/>
                  </a:ext>
                </a:extLst>
              </a:tr>
              <a:tr h="242184">
                <a:tc>
                  <a:txBody>
                    <a:bodyPr/>
                    <a:lstStyle/>
                    <a:p>
                      <a:r>
                        <a:rPr lang="en-GB" sz="1050" b="1" noProof="0">
                          <a:latin typeface="Univers" panose="020B0503020202020204" pitchFamily="34" charset="0"/>
                          <a:cs typeface="Calibri" panose="020F0502020204030204" pitchFamily="34" charset="0"/>
                        </a:rPr>
                        <a:t>Any </a:t>
                      </a:r>
                      <a:r>
                        <a:rPr lang="en-GB" sz="1050" b="1" noProof="0">
                          <a:solidFill>
                            <a:schemeClr val="tx1"/>
                          </a:solidFill>
                          <a:latin typeface="Univers" panose="020B0503020202020204" pitchFamily="34" charset="0"/>
                          <a:cs typeface="Calibri" panose="020F0502020204030204" pitchFamily="34" charset="0"/>
                        </a:rPr>
                        <a:t>grade</a:t>
                      </a:r>
                      <a:r>
                        <a:rPr lang="en-GB" sz="1050" b="1" i="0" baseline="0" noProof="0">
                          <a:solidFill>
                            <a:schemeClr val="tx1"/>
                          </a:solidFill>
                          <a:latin typeface="Univers" panose="020B0503020202020204" pitchFamily="34" charset="0"/>
                        </a:rPr>
                        <a:t>, n (%)</a:t>
                      </a:r>
                      <a:endParaRPr lang="en-GB" sz="1050" b="1" noProof="0">
                        <a:solidFill>
                          <a:schemeClr val="tx1"/>
                        </a:solidFill>
                        <a:latin typeface="Univers" panose="020B0503020202020204" pitchFamily="34" charset="0"/>
                      </a:endParaRPr>
                    </a:p>
                  </a:txBody>
                  <a:tcPr marL="36000" marR="36000" marT="36000" marB="36000" anchor="ctr">
                    <a:lnT w="12700" cmpd="sng">
                      <a:noFill/>
                    </a:lnT>
                  </a:tcPr>
                </a:tc>
                <a:tc>
                  <a:txBody>
                    <a:bodyPr/>
                    <a:lstStyle/>
                    <a:p>
                      <a:pPr algn="ctr"/>
                      <a:r>
                        <a:rPr lang="en-GB" sz="1050" noProof="0">
                          <a:latin typeface="Univers" panose="020B0503020202020204" pitchFamily="34" charset="0"/>
                        </a:rPr>
                        <a:t>774 (98.9)</a:t>
                      </a:r>
                    </a:p>
                  </a:txBody>
                  <a:tcPr marL="36000" marR="36000" marT="36000" marB="36000" anchor="ctr">
                    <a:lnT>
                      <a:noFill/>
                    </a:lnT>
                  </a:tcPr>
                </a:tc>
                <a:tc>
                  <a:txBody>
                    <a:bodyPr/>
                    <a:lstStyle/>
                    <a:p>
                      <a:pPr algn="ctr"/>
                      <a:r>
                        <a:rPr lang="en-GB" sz="1050" noProof="0">
                          <a:latin typeface="Univers" panose="020B0503020202020204" pitchFamily="34" charset="0"/>
                        </a:rPr>
                        <a:t>388 (99.7)</a:t>
                      </a:r>
                    </a:p>
                  </a:txBody>
                  <a:tcPr marL="36000" marR="36000" marT="36000" marB="36000" anchor="ctr">
                    <a:lnT>
                      <a:noFill/>
                    </a:lnT>
                  </a:tcPr>
                </a:tc>
                <a:extLst>
                  <a:ext uri="{0D108BD9-81ED-4DB2-BD59-A6C34878D82A}">
                    <a16:rowId xmlns:a16="http://schemas.microsoft.com/office/drawing/2014/main" val="1906827500"/>
                  </a:ext>
                </a:extLst>
              </a:tr>
              <a:tr h="2421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kern="1200" noProof="0">
                          <a:solidFill>
                            <a:schemeClr val="tx1"/>
                          </a:solidFill>
                          <a:latin typeface="Univers" panose="020B0503020202020204" pitchFamily="34" charset="0"/>
                          <a:ea typeface="+mn-ea"/>
                          <a:cs typeface="Calibri" panose="020F0502020204030204" pitchFamily="34" charset="0"/>
                        </a:rPr>
                        <a:t>Grade 3–5</a:t>
                      </a:r>
                      <a:r>
                        <a:rPr lang="en-GB" sz="1050" b="1" i="0" baseline="0" noProof="0">
                          <a:solidFill>
                            <a:schemeClr val="tx1"/>
                          </a:solidFill>
                          <a:latin typeface="Univers" panose="020B0503020202020204" pitchFamily="34" charset="0"/>
                        </a:rPr>
                        <a:t>, n (%)</a:t>
                      </a:r>
                      <a:endParaRPr lang="en-GB" sz="1050" b="1" noProof="0">
                        <a:solidFill>
                          <a:schemeClr val="tx1"/>
                        </a:solidFill>
                        <a:latin typeface="Univers" panose="020B0503020202020204" pitchFamily="34" charset="0"/>
                      </a:endParaRPr>
                    </a:p>
                  </a:txBody>
                  <a:tcPr marL="36000" marR="36000" marT="36000" marB="36000" anchor="ctr"/>
                </a:tc>
                <a:tc>
                  <a:txBody>
                    <a:bodyPr/>
                    <a:lstStyle/>
                    <a:p>
                      <a:pPr algn="ctr"/>
                      <a:r>
                        <a:rPr lang="en-GB" sz="1050" noProof="0">
                          <a:latin typeface="Univers" panose="020B0503020202020204" pitchFamily="34" charset="0"/>
                        </a:rPr>
                        <a:t>604 (77.1)</a:t>
                      </a:r>
                    </a:p>
                  </a:txBody>
                  <a:tcPr marL="36000" marR="36000" marT="36000" marB="36000" anchor="ctr"/>
                </a:tc>
                <a:tc>
                  <a:txBody>
                    <a:bodyPr/>
                    <a:lstStyle/>
                    <a:p>
                      <a:pPr algn="ctr"/>
                      <a:r>
                        <a:rPr lang="en-GB" sz="1050" noProof="0">
                          <a:latin typeface="Univers" panose="020B0503020202020204" pitchFamily="34" charset="0"/>
                        </a:rPr>
                        <a:t>285 (73.3)</a:t>
                      </a:r>
                    </a:p>
                  </a:txBody>
                  <a:tcPr marL="36000" marR="36000" marT="36000" marB="36000" anchor="ctr"/>
                </a:tc>
                <a:extLst>
                  <a:ext uri="{0D108BD9-81ED-4DB2-BD59-A6C34878D82A}">
                    <a16:rowId xmlns:a16="http://schemas.microsoft.com/office/drawing/2014/main" val="1682572805"/>
                  </a:ext>
                </a:extLst>
              </a:tr>
              <a:tr h="2421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kern="1200" noProof="0">
                          <a:solidFill>
                            <a:schemeClr val="tx1"/>
                          </a:solidFill>
                          <a:latin typeface="Univers" panose="020B0503020202020204" pitchFamily="34" charset="0"/>
                          <a:ea typeface="+mn-ea"/>
                          <a:cs typeface="Calibri" panose="020F0502020204030204" pitchFamily="34" charset="0"/>
                        </a:rPr>
                        <a:t>Death</a:t>
                      </a:r>
                      <a:r>
                        <a:rPr lang="en-GB" sz="1050" b="1" i="0" baseline="0" noProof="0">
                          <a:solidFill>
                            <a:schemeClr val="tx1"/>
                          </a:solidFill>
                          <a:latin typeface="Univers" panose="020B0503020202020204" pitchFamily="34" charset="0"/>
                        </a:rPr>
                        <a:t>, n (%)</a:t>
                      </a:r>
                      <a:endParaRPr lang="en-GB" sz="1050" b="1" noProof="0">
                        <a:solidFill>
                          <a:schemeClr val="tx1"/>
                        </a:solidFill>
                        <a:latin typeface="Univers" panose="020B0503020202020204" pitchFamily="34" charset="0"/>
                      </a:endParaRPr>
                    </a:p>
                  </a:txBody>
                  <a:tcPr marL="36000" marR="36000" marT="36000" marB="36000" anchor="ctr"/>
                </a:tc>
                <a:tc>
                  <a:txBody>
                    <a:bodyPr/>
                    <a:lstStyle/>
                    <a:p>
                      <a:pPr algn="ctr"/>
                      <a:r>
                        <a:rPr lang="en-GB" sz="1050" noProof="0">
                          <a:latin typeface="Univers" panose="020B0503020202020204" pitchFamily="34" charset="0"/>
                        </a:rPr>
                        <a:t>4 (0.5)</a:t>
                      </a:r>
                      <a:r>
                        <a:rPr lang="en-GB" sz="1050" baseline="30000" noProof="0">
                          <a:latin typeface="Univers" panose="020B0503020202020204" pitchFamily="34" charset="0"/>
                        </a:rPr>
                        <a:t>a</a:t>
                      </a:r>
                      <a:endParaRPr lang="en-GB" sz="1050" noProof="0">
                        <a:latin typeface="Univers" panose="020B0503020202020204" pitchFamily="34" charset="0"/>
                      </a:endParaRPr>
                    </a:p>
                  </a:txBody>
                  <a:tcPr marL="36000" marR="36000" marT="36000" marB="36000" anchor="ctr"/>
                </a:tc>
                <a:tc>
                  <a:txBody>
                    <a:bodyPr/>
                    <a:lstStyle/>
                    <a:p>
                      <a:pPr algn="ctr"/>
                      <a:r>
                        <a:rPr lang="en-GB" sz="1050" noProof="0">
                          <a:latin typeface="Univers" panose="020B0503020202020204" pitchFamily="34" charset="0"/>
                        </a:rPr>
                        <a:t>1 (0.3)</a:t>
                      </a:r>
                      <a:r>
                        <a:rPr lang="en-GB" sz="1050" baseline="30000" noProof="0">
                          <a:latin typeface="Univers" panose="020B0503020202020204" pitchFamily="34" charset="0"/>
                        </a:rPr>
                        <a:t>b</a:t>
                      </a:r>
                      <a:endParaRPr lang="en-GB" sz="1050" noProof="0">
                        <a:latin typeface="Univers" panose="020B0503020202020204" pitchFamily="34" charset="0"/>
                      </a:endParaRPr>
                    </a:p>
                  </a:txBody>
                  <a:tcPr marL="36000" marR="36000" marT="36000" marB="36000" anchor="ctr"/>
                </a:tc>
                <a:extLst>
                  <a:ext uri="{0D108BD9-81ED-4DB2-BD59-A6C34878D82A}">
                    <a16:rowId xmlns:a16="http://schemas.microsoft.com/office/drawing/2014/main" val="2057512101"/>
                  </a:ext>
                </a:extLst>
              </a:tr>
              <a:tr h="242184">
                <a:tc>
                  <a:txBody>
                    <a:bodyPr/>
                    <a:lstStyle/>
                    <a:p>
                      <a:pPr marL="0"/>
                      <a:r>
                        <a:rPr lang="en-GB" sz="1050" b="1" kern="1200" noProof="0">
                          <a:solidFill>
                            <a:schemeClr val="tx1"/>
                          </a:solidFill>
                          <a:latin typeface="Univers" panose="020B0503020202020204" pitchFamily="34" charset="0"/>
                          <a:ea typeface="+mn-ea"/>
                          <a:cs typeface="Calibri" panose="020F0502020204030204" pitchFamily="34" charset="0"/>
                        </a:rPr>
                        <a:t>Serious TRAE, %</a:t>
                      </a:r>
                    </a:p>
                  </a:txBody>
                  <a:tcPr marL="36000" marR="36000" marT="36000" marB="36000" anchor="ctr"/>
                </a:tc>
                <a:tc>
                  <a:txBody>
                    <a:bodyPr/>
                    <a:lstStyle/>
                    <a:p>
                      <a:pPr algn="ctr"/>
                      <a:r>
                        <a:rPr lang="en-GB" sz="1050" noProof="0">
                          <a:latin typeface="Univers" panose="020B0503020202020204" pitchFamily="34" charset="0"/>
                        </a:rPr>
                        <a:t>34.1</a:t>
                      </a:r>
                    </a:p>
                  </a:txBody>
                  <a:tcPr marL="36000" marR="36000" marT="36000" marB="36000" anchor="ctr"/>
                </a:tc>
                <a:tc>
                  <a:txBody>
                    <a:bodyPr/>
                    <a:lstStyle/>
                    <a:p>
                      <a:pPr algn="ctr"/>
                      <a:r>
                        <a:rPr lang="en-GB" sz="1050" noProof="0">
                          <a:latin typeface="Univers" panose="020B0503020202020204" pitchFamily="34" charset="0"/>
                        </a:rPr>
                        <a:t>20.1</a:t>
                      </a:r>
                    </a:p>
                  </a:txBody>
                  <a:tcPr marL="36000" marR="36000" marT="36000" marB="36000" anchor="ctr"/>
                </a:tc>
                <a:extLst>
                  <a:ext uri="{0D108BD9-81ED-4DB2-BD59-A6C34878D82A}">
                    <a16:rowId xmlns:a16="http://schemas.microsoft.com/office/drawing/2014/main" val="899191789"/>
                  </a:ext>
                </a:extLst>
              </a:tr>
              <a:tr h="242184">
                <a:tc>
                  <a:txBody>
                    <a:bodyPr/>
                    <a:lstStyle/>
                    <a:p>
                      <a:pPr marL="0"/>
                      <a:r>
                        <a:rPr lang="en-GB" sz="1050" b="1" noProof="0">
                          <a:latin typeface="Univers" panose="020B0503020202020204" pitchFamily="34" charset="0"/>
                        </a:rPr>
                        <a:t>Discontinuation of any drug, %</a:t>
                      </a:r>
                    </a:p>
                  </a:txBody>
                  <a:tcPr marL="36000" marR="36000" marT="36000" marB="36000" anchor="ctr"/>
                </a:tc>
                <a:tc>
                  <a:txBody>
                    <a:bodyPr/>
                    <a:lstStyle/>
                    <a:p>
                      <a:pPr algn="ctr"/>
                      <a:r>
                        <a:rPr lang="en-GB" sz="1050" noProof="0">
                          <a:latin typeface="Univers" panose="020B0503020202020204" pitchFamily="34" charset="0"/>
                        </a:rPr>
                        <a:t>27.6</a:t>
                      </a:r>
                    </a:p>
                  </a:txBody>
                  <a:tcPr marL="36000" marR="36000" marT="36000" marB="36000" anchor="ctr"/>
                </a:tc>
                <a:tc>
                  <a:txBody>
                    <a:bodyPr/>
                    <a:lstStyle/>
                    <a:p>
                      <a:pPr algn="ctr"/>
                      <a:r>
                        <a:rPr lang="en-GB" sz="1050" noProof="0">
                          <a:latin typeface="Univers" panose="020B0503020202020204" pitchFamily="34" charset="0"/>
                        </a:rPr>
                        <a:t>14.1</a:t>
                      </a:r>
                    </a:p>
                  </a:txBody>
                  <a:tcPr marL="36000" marR="36000" marT="36000" marB="36000" anchor="ctr"/>
                </a:tc>
                <a:extLst>
                  <a:ext uri="{0D108BD9-81ED-4DB2-BD59-A6C34878D82A}">
                    <a16:rowId xmlns:a16="http://schemas.microsoft.com/office/drawing/2014/main" val="1071087961"/>
                  </a:ext>
                </a:extLst>
              </a:tr>
            </a:tbl>
          </a:graphicData>
        </a:graphic>
      </p:graphicFrame>
      <p:sp>
        <p:nvSpPr>
          <p:cNvPr id="2" name="TextBox 1">
            <a:extLst>
              <a:ext uri="{FF2B5EF4-FFF2-40B4-BE49-F238E27FC236}">
                <a16:creationId xmlns:a16="http://schemas.microsoft.com/office/drawing/2014/main" id="{87617EEB-7833-207E-3263-FAEF8DFB59AE}"/>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10"/>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2177100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80000"/>
              </a:lnSpc>
            </a:pPr>
            <a:r>
              <a:rPr lang="en-GB" sz="2800">
                <a:solidFill>
                  <a:schemeClr val="bg1"/>
                </a:solidFill>
                <a:latin typeface="Univers" panose="020B0503020202020204" pitchFamily="34" charset="0"/>
              </a:rPr>
              <a:t>KEYNOTE-522: Summary of immune-mediated AEs occurring in</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≥10 patients in the combined neoadjuvant and adjuvant phases at </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75-month follow up</a:t>
            </a:r>
            <a:r>
              <a:rPr lang="en-GB" sz="2800" baseline="30000">
                <a:solidFill>
                  <a:schemeClr val="bg1"/>
                </a:solidFill>
                <a:latin typeface="Univers" panose="020B0503020202020204" pitchFamily="34" charset="0"/>
              </a:rPr>
              <a:t>1,2</a:t>
            </a:r>
            <a:endParaRPr lang="en-GB" sz="2800">
              <a:solidFill>
                <a:schemeClr val="bg1"/>
              </a:solidFill>
              <a:latin typeface="Univers" panose="020B0503020202020204" pitchFamily="34" charset="0"/>
            </a:endParaRP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10" name="Text Placeholder 7">
            <a:extLst>
              <a:ext uri="{FF2B5EF4-FFF2-40B4-BE49-F238E27FC236}">
                <a16:creationId xmlns:a16="http://schemas.microsoft.com/office/drawing/2014/main" id="{12FD1938-7AA3-4A7A-B0A0-5FFD1E7DA889}"/>
              </a:ext>
            </a:extLst>
          </p:cNvPr>
          <p:cNvSpPr txBox="1">
            <a:spLocks/>
          </p:cNvSpPr>
          <p:nvPr/>
        </p:nvSpPr>
        <p:spPr>
          <a:xfrm>
            <a:off x="80996" y="5997600"/>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22 March 2024. Data presented for AEs experienced by ≥10 patients.</a:t>
            </a:r>
          </a:p>
          <a:p>
            <a:pPr marL="0" indent="0">
              <a:spcBef>
                <a:spcPts val="0"/>
              </a:spcBef>
              <a:buNone/>
            </a:pPr>
            <a:r>
              <a:rPr lang="en-GB" sz="800" b="1" baseline="30000">
                <a:latin typeface="Univers" panose="020B0503020202020204" pitchFamily="34" charset="0"/>
              </a:rPr>
              <a:t>a</a:t>
            </a:r>
            <a:r>
              <a:rPr lang="en-GB" sz="800" b="1">
                <a:latin typeface="Univers" panose="020B0503020202020204" pitchFamily="34" charset="0"/>
              </a:rPr>
              <a:t>One patient from pneumonitis and one patient from autoimmune encephalitis. Considered regardless of attribution to treatment or immune-relatedness by the investigator. Related terms included in addition to preferred terms listed. </a:t>
            </a:r>
            <a:r>
              <a:rPr lang="en-GB" sz="800">
                <a:latin typeface="Univers" panose="020B0503020202020204" pitchFamily="34" charset="0"/>
              </a:rPr>
              <a:t>AE, adverse event.</a:t>
            </a:r>
            <a:br>
              <a:rPr lang="en-GB" sz="800">
                <a:latin typeface="Univers" panose="020B0503020202020204" pitchFamily="34" charset="0"/>
              </a:rPr>
            </a:br>
            <a:r>
              <a:rPr lang="en-GB" sz="800">
                <a:latin typeface="Univers" panose="020B0503020202020204" pitchFamily="34" charset="0"/>
              </a:rPr>
              <a:t>1. Schmid P et al. Presented at the European Society of Medical Oncology Congress 2024, 13–17 September, Barcelona, Spain; </a:t>
            </a:r>
          </a:p>
          <a:p>
            <a:pPr marL="0" indent="0">
              <a:spcBef>
                <a:spcPts val="0"/>
              </a:spcBef>
              <a:buNone/>
            </a:pPr>
            <a:r>
              <a:rPr lang="en-GB" sz="800">
                <a:latin typeface="Univers" panose="020B0503020202020204" pitchFamily="34" charset="0"/>
              </a:rPr>
              <a:t>2. Schmid P et al. </a:t>
            </a:r>
            <a:r>
              <a:rPr lang="en-GB" sz="800" i="1">
                <a:latin typeface="Univers" panose="020B0503020202020204" pitchFamily="34" charset="0"/>
              </a:rPr>
              <a:t>N Engl J Med</a:t>
            </a:r>
            <a:r>
              <a:rPr lang="en-GB" sz="800">
                <a:latin typeface="Univers" panose="020B0503020202020204" pitchFamily="34" charset="0"/>
              </a:rPr>
              <a:t> 2024; doi:10.1056/NEJMoa2409932 [Epub ahead of print].</a:t>
            </a:r>
          </a:p>
        </p:txBody>
      </p:sp>
      <p:pic>
        <p:nvPicPr>
          <p:cNvPr id="19" name="Picture 18">
            <a:extLst>
              <a:ext uri="{FF2B5EF4-FFF2-40B4-BE49-F238E27FC236}">
                <a16:creationId xmlns:a16="http://schemas.microsoft.com/office/drawing/2014/main" id="{7AADE980-D7CC-E44F-161D-FAD2F7C20ED5}"/>
              </a:ext>
            </a:extLst>
          </p:cNvPr>
          <p:cNvPicPr>
            <a:picLocks noChangeAspect="1"/>
          </p:cNvPicPr>
          <p:nvPr/>
        </p:nvPicPr>
        <p:blipFill>
          <a:blip r:embed="rId6"/>
          <a:stretch>
            <a:fillRect/>
          </a:stretch>
        </p:blipFill>
        <p:spPr>
          <a:xfrm>
            <a:off x="8786231" y="2970523"/>
            <a:ext cx="1900819" cy="832031"/>
          </a:xfrm>
          <a:prstGeom prst="rect">
            <a:avLst/>
          </a:prstGeom>
        </p:spPr>
      </p:pic>
      <p:sp>
        <p:nvSpPr>
          <p:cNvPr id="6" name="TextBox 5">
            <a:extLst>
              <a:ext uri="{FF2B5EF4-FFF2-40B4-BE49-F238E27FC236}">
                <a16:creationId xmlns:a16="http://schemas.microsoft.com/office/drawing/2014/main" id="{43FAA0DF-0495-1058-2DE3-34BD986E9BA4}"/>
              </a:ext>
            </a:extLst>
          </p:cNvPr>
          <p:cNvSpPr txBox="1"/>
          <p:nvPr/>
        </p:nvSpPr>
        <p:spPr>
          <a:xfrm>
            <a:off x="2004079" y="5899518"/>
            <a:ext cx="7018615" cy="276999"/>
          </a:xfrm>
          <a:prstGeom prst="rect">
            <a:avLst/>
          </a:prstGeom>
          <a:noFill/>
        </p:spPr>
        <p:txBody>
          <a:bodyPr wrap="square" rtlCol="0">
            <a:spAutoFit/>
          </a:bodyPr>
          <a:lstStyle/>
          <a:p>
            <a:pPr algn="ctr"/>
            <a:r>
              <a:rPr lang="en-GB" sz="1200" b="1">
                <a:latin typeface="Univers" panose="020B0503020202020204" pitchFamily="34" charset="0"/>
              </a:rPr>
              <a:t>The tabular data for this plot is shown in the appendix. </a:t>
            </a:r>
            <a:r>
              <a:rPr lang="en-GB" sz="1200" b="1">
                <a:solidFill>
                  <a:schemeClr val="bg2">
                    <a:lumMod val="25000"/>
                  </a:schemeClr>
                </a:solidFill>
                <a:latin typeface="Univers" panose="020B0503020202020204" pitchFamily="34" charset="0"/>
                <a:hlinkClick r:id="rId7" action="ppaction://hlinksldjump"/>
              </a:rPr>
              <a:t>Click here</a:t>
            </a:r>
            <a:r>
              <a:rPr lang="en-GB" sz="1200" b="1">
                <a:solidFill>
                  <a:schemeClr val="bg2">
                    <a:lumMod val="25000"/>
                  </a:schemeClr>
                </a:solidFill>
                <a:latin typeface="Univers" panose="020B0503020202020204" pitchFamily="34" charset="0"/>
              </a:rPr>
              <a:t> </a:t>
            </a:r>
            <a:r>
              <a:rPr lang="en-GB" sz="1200" b="1">
                <a:latin typeface="Univers" panose="020B0503020202020204" pitchFamily="34" charset="0"/>
              </a:rPr>
              <a:t>to view.</a:t>
            </a:r>
          </a:p>
        </p:txBody>
      </p:sp>
      <p:sp>
        <p:nvSpPr>
          <p:cNvPr id="12" name="TextBox 11">
            <a:extLst>
              <a:ext uri="{FF2B5EF4-FFF2-40B4-BE49-F238E27FC236}">
                <a16:creationId xmlns:a16="http://schemas.microsoft.com/office/drawing/2014/main" id="{F5D86545-E81F-1BAE-FD6C-384B048DAAAB}"/>
              </a:ext>
            </a:extLst>
          </p:cNvPr>
          <p:cNvSpPr txBox="1"/>
          <p:nvPr/>
        </p:nvSpPr>
        <p:spPr>
          <a:xfrm>
            <a:off x="7803072" y="5616863"/>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ESMO 2024.</a:t>
            </a:r>
            <a:r>
              <a:rPr lang="en-GB" sz="800" baseline="30000">
                <a:latin typeface="Univers" panose="020B0503020202020204" pitchFamily="34" charset="0"/>
              </a:rPr>
              <a:t>1</a:t>
            </a:r>
          </a:p>
        </p:txBody>
      </p:sp>
      <p:pic>
        <p:nvPicPr>
          <p:cNvPr id="16" name="Picture 15" descr="A screenshot of a video game&#10;&#10;Description automatically generated">
            <a:extLst>
              <a:ext uri="{FF2B5EF4-FFF2-40B4-BE49-F238E27FC236}">
                <a16:creationId xmlns:a16="http://schemas.microsoft.com/office/drawing/2014/main" id="{7F224FC7-A9ED-B0AF-9EFF-3707D041D058}"/>
              </a:ext>
            </a:extLst>
          </p:cNvPr>
          <p:cNvPicPr>
            <a:picLocks noChangeAspect="1"/>
          </p:cNvPicPr>
          <p:nvPr/>
        </p:nvPicPr>
        <p:blipFill rotWithShape="1">
          <a:blip r:embed="rId8">
            <a:extLst>
              <a:ext uri="{28A0092B-C50C-407E-A947-70E740481C1C}">
                <a14:useLocalDpi xmlns:a14="http://schemas.microsoft.com/office/drawing/2010/main" val="0"/>
              </a:ext>
            </a:extLst>
          </a:blip>
          <a:srcRect l="8066" t="18246" r="11525" b="15455"/>
          <a:stretch/>
        </p:blipFill>
        <p:spPr>
          <a:xfrm>
            <a:off x="899858" y="1222708"/>
            <a:ext cx="10392284" cy="4836603"/>
          </a:xfrm>
          <a:prstGeom prst="rect">
            <a:avLst/>
          </a:prstGeom>
        </p:spPr>
      </p:pic>
      <p:sp>
        <p:nvSpPr>
          <p:cNvPr id="17" name="Rectangle 16">
            <a:extLst>
              <a:ext uri="{FF2B5EF4-FFF2-40B4-BE49-F238E27FC236}">
                <a16:creationId xmlns:a16="http://schemas.microsoft.com/office/drawing/2014/main" id="{110EF89A-DDC0-30F1-1633-3DD5941B2518}"/>
              </a:ext>
            </a:extLst>
          </p:cNvPr>
          <p:cNvSpPr/>
          <p:nvPr/>
        </p:nvSpPr>
        <p:spPr>
          <a:xfrm>
            <a:off x="9496425" y="1423375"/>
            <a:ext cx="2398689" cy="15471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1">
            <a:extLst>
              <a:ext uri="{FF2B5EF4-FFF2-40B4-BE49-F238E27FC236}">
                <a16:creationId xmlns:a16="http://schemas.microsoft.com/office/drawing/2014/main" id="{0CFF297B-3D60-33EB-07A5-4E5DC8C5BE4C}"/>
              </a:ext>
            </a:extLst>
          </p:cNvPr>
          <p:cNvGraphicFramePr>
            <a:graphicFrameLocks noGrp="1"/>
          </p:cNvGraphicFramePr>
          <p:nvPr>
            <p:extLst>
              <p:ext uri="{D42A27DB-BD31-4B8C-83A1-F6EECF244321}">
                <p14:modId xmlns:p14="http://schemas.microsoft.com/office/powerpoint/2010/main" val="740997667"/>
              </p:ext>
            </p:extLst>
          </p:nvPr>
        </p:nvGraphicFramePr>
        <p:xfrm>
          <a:off x="5474798" y="1423375"/>
          <a:ext cx="6249453" cy="1360776"/>
        </p:xfrm>
        <a:graphic>
          <a:graphicData uri="http://schemas.openxmlformats.org/drawingml/2006/table">
            <a:tbl>
              <a:tblPr firstRow="1" bandRow="1">
                <a:tableStyleId>{3B4B98B0-60AC-42C2-AFA5-B58CD77FA1E5}</a:tableStyleId>
              </a:tblPr>
              <a:tblGrid>
                <a:gridCol w="2031073">
                  <a:extLst>
                    <a:ext uri="{9D8B030D-6E8A-4147-A177-3AD203B41FA5}">
                      <a16:colId xmlns:a16="http://schemas.microsoft.com/office/drawing/2014/main" val="2427301028"/>
                    </a:ext>
                  </a:extLst>
                </a:gridCol>
                <a:gridCol w="2109190">
                  <a:extLst>
                    <a:ext uri="{9D8B030D-6E8A-4147-A177-3AD203B41FA5}">
                      <a16:colId xmlns:a16="http://schemas.microsoft.com/office/drawing/2014/main" val="660390019"/>
                    </a:ext>
                  </a:extLst>
                </a:gridCol>
                <a:gridCol w="2109190">
                  <a:extLst>
                    <a:ext uri="{9D8B030D-6E8A-4147-A177-3AD203B41FA5}">
                      <a16:colId xmlns:a16="http://schemas.microsoft.com/office/drawing/2014/main" val="3427282000"/>
                    </a:ext>
                  </a:extLst>
                </a:gridCol>
              </a:tblGrid>
              <a:tr h="316843">
                <a:tc>
                  <a:txBody>
                    <a:bodyPr/>
                    <a:lstStyle/>
                    <a:p>
                      <a:r>
                        <a:rPr lang="en-GB" sz="1050" b="1" i="0" baseline="0" noProof="0">
                          <a:solidFill>
                            <a:schemeClr val="bg1"/>
                          </a:solidFill>
                          <a:latin typeface="Univers" panose="020B0503020202020204" pitchFamily="34" charset="0"/>
                        </a:rPr>
                        <a:t>All immune-mediated AEs</a:t>
                      </a: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877B"/>
                    </a:solidFill>
                  </a:tcPr>
                </a:tc>
                <a:tc>
                  <a:txBody>
                    <a:bodyPr/>
                    <a:lstStyle/>
                    <a:p>
                      <a:pPr algn="ctr"/>
                      <a:r>
                        <a:rPr lang="en-GB" sz="1050" noProof="0">
                          <a:solidFill>
                            <a:schemeClr val="bg1"/>
                          </a:solidFill>
                          <a:latin typeface="Univers" panose="020B0503020202020204" pitchFamily="34" charset="0"/>
                        </a:rPr>
                        <a:t>KEYTRUDA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KEYTRUDA (n=783)</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a:txBody>
                    <a:bodyPr/>
                    <a:lstStyle/>
                    <a:p>
                      <a:pPr algn="ctr"/>
                      <a:r>
                        <a:rPr lang="en-GB" sz="1050" noProof="0">
                          <a:solidFill>
                            <a:schemeClr val="bg1"/>
                          </a:solidFill>
                          <a:latin typeface="Univers" panose="020B0503020202020204" pitchFamily="34" charset="0"/>
                        </a:rPr>
                        <a:t>Placebo + chemotherapy/</a:t>
                      </a:r>
                      <a:br>
                        <a:rPr lang="en-GB" sz="1050" noProof="0">
                          <a:solidFill>
                            <a:schemeClr val="bg1"/>
                          </a:solidFill>
                          <a:latin typeface="Univers" panose="020B0503020202020204" pitchFamily="34" charset="0"/>
                        </a:rPr>
                      </a:br>
                      <a:r>
                        <a:rPr lang="en-GB" sz="1050" noProof="0">
                          <a:solidFill>
                            <a:schemeClr val="bg1"/>
                          </a:solidFill>
                          <a:latin typeface="Univers" panose="020B0503020202020204" pitchFamily="34" charset="0"/>
                        </a:rPr>
                        <a:t>placebo (n=389)</a:t>
                      </a:r>
                      <a:endParaRPr lang="en-GB" sz="105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671468373"/>
                  </a:ext>
                </a:extLst>
              </a:tr>
              <a:tr h="2421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noProof="0">
                          <a:latin typeface="Univers" panose="020B0503020202020204" pitchFamily="34" charset="0"/>
                          <a:cs typeface="Calibri" panose="020F0502020204030204" pitchFamily="34" charset="0"/>
                        </a:rPr>
                        <a:t>Any grade</a:t>
                      </a:r>
                      <a:r>
                        <a:rPr lang="en-GB" sz="1050" b="1" i="0" baseline="0" noProof="0">
                          <a:solidFill>
                            <a:schemeClr val="tx1"/>
                          </a:solidFill>
                          <a:latin typeface="Univers" panose="020B0503020202020204" pitchFamily="34" charset="0"/>
                        </a:rPr>
                        <a:t>, n (%)</a:t>
                      </a:r>
                      <a:endParaRPr lang="en-GB" sz="1050" b="1" noProof="0">
                        <a:solidFill>
                          <a:schemeClr val="tx1"/>
                        </a:solidFill>
                        <a:latin typeface="Univers" panose="020B0503020202020204" pitchFamily="34" charset="0"/>
                      </a:endParaRPr>
                    </a:p>
                  </a:txBody>
                  <a:tcPr marL="36000" marR="36000" marT="36000" marB="36000" anchor="ctr">
                    <a:lnT w="12700" cmpd="sng">
                      <a:noFill/>
                    </a:lnT>
                  </a:tcPr>
                </a:tc>
                <a:tc>
                  <a:txBody>
                    <a:bodyPr/>
                    <a:lstStyle/>
                    <a:p>
                      <a:pPr algn="ctr"/>
                      <a:r>
                        <a:rPr lang="en-GB" sz="1050" noProof="0">
                          <a:latin typeface="Univers" panose="020B0503020202020204" pitchFamily="34" charset="0"/>
                        </a:rPr>
                        <a:t>274 (35.0)</a:t>
                      </a:r>
                    </a:p>
                  </a:txBody>
                  <a:tcPr marL="36000" marR="36000" marT="36000" marB="36000" anchor="ctr">
                    <a:lnT>
                      <a:noFill/>
                    </a:lnT>
                  </a:tcPr>
                </a:tc>
                <a:tc>
                  <a:txBody>
                    <a:bodyPr/>
                    <a:lstStyle/>
                    <a:p>
                      <a:pPr algn="ctr"/>
                      <a:r>
                        <a:rPr lang="en-GB" sz="1050" noProof="0">
                          <a:latin typeface="Univers" panose="020B0503020202020204" pitchFamily="34" charset="0"/>
                        </a:rPr>
                        <a:t>51 (13.1)</a:t>
                      </a:r>
                    </a:p>
                  </a:txBody>
                  <a:tcPr marL="36000" marR="36000" marT="36000" marB="36000" anchor="ctr">
                    <a:lnT>
                      <a:noFill/>
                    </a:lnT>
                  </a:tcPr>
                </a:tc>
                <a:extLst>
                  <a:ext uri="{0D108BD9-81ED-4DB2-BD59-A6C34878D82A}">
                    <a16:rowId xmlns:a16="http://schemas.microsoft.com/office/drawing/2014/main" val="1906827500"/>
                  </a:ext>
                </a:extLst>
              </a:tr>
              <a:tr h="2421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kern="1200" noProof="0">
                          <a:solidFill>
                            <a:schemeClr val="tx1"/>
                          </a:solidFill>
                          <a:latin typeface="Univers" panose="020B0503020202020204" pitchFamily="34" charset="0"/>
                          <a:ea typeface="+mn-ea"/>
                          <a:cs typeface="Calibri" panose="020F0502020204030204" pitchFamily="34" charset="0"/>
                        </a:rPr>
                        <a:t>Grade 3–5</a:t>
                      </a:r>
                      <a:r>
                        <a:rPr lang="en-GB" sz="1050" b="1" i="0" baseline="0" noProof="0">
                          <a:solidFill>
                            <a:schemeClr val="tx1"/>
                          </a:solidFill>
                          <a:latin typeface="Univers" panose="020B0503020202020204" pitchFamily="34" charset="0"/>
                        </a:rPr>
                        <a:t>, n (%)</a:t>
                      </a:r>
                      <a:endParaRPr lang="en-GB" sz="1050" b="1" noProof="0">
                        <a:solidFill>
                          <a:schemeClr val="tx1"/>
                        </a:solidFill>
                        <a:latin typeface="Univers" panose="020B0503020202020204" pitchFamily="34" charset="0"/>
                      </a:endParaRPr>
                    </a:p>
                  </a:txBody>
                  <a:tcPr marL="36000" marR="36000" marT="36000" marB="36000" anchor="ctr"/>
                </a:tc>
                <a:tc>
                  <a:txBody>
                    <a:bodyPr/>
                    <a:lstStyle/>
                    <a:p>
                      <a:pPr algn="ctr"/>
                      <a:r>
                        <a:rPr lang="en-GB" sz="1050" noProof="0">
                          <a:latin typeface="Univers" panose="020B0503020202020204" pitchFamily="34" charset="0"/>
                        </a:rPr>
                        <a:t>102 (13.0)</a:t>
                      </a:r>
                    </a:p>
                  </a:txBody>
                  <a:tcPr marL="36000" marR="36000" marT="36000" marB="36000" anchor="ctr"/>
                </a:tc>
                <a:tc>
                  <a:txBody>
                    <a:bodyPr/>
                    <a:lstStyle/>
                    <a:p>
                      <a:pPr algn="ctr"/>
                      <a:r>
                        <a:rPr lang="en-GB" sz="1050" noProof="0">
                          <a:latin typeface="Univers" panose="020B0503020202020204" pitchFamily="34" charset="0"/>
                        </a:rPr>
                        <a:t>6 (1.5)</a:t>
                      </a:r>
                    </a:p>
                  </a:txBody>
                  <a:tcPr marL="36000" marR="36000" marT="36000" marB="36000" anchor="ctr"/>
                </a:tc>
                <a:extLst>
                  <a:ext uri="{0D108BD9-81ED-4DB2-BD59-A6C34878D82A}">
                    <a16:rowId xmlns:a16="http://schemas.microsoft.com/office/drawing/2014/main" val="1682572805"/>
                  </a:ext>
                </a:extLst>
              </a:tr>
              <a:tr h="2421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kern="1200" noProof="0">
                          <a:solidFill>
                            <a:schemeClr val="tx1"/>
                          </a:solidFill>
                          <a:latin typeface="Univers" panose="020B0503020202020204" pitchFamily="34" charset="0"/>
                          <a:ea typeface="+mn-ea"/>
                          <a:cs typeface="Calibri" panose="020F0502020204030204" pitchFamily="34" charset="0"/>
                        </a:rPr>
                        <a:t>Death</a:t>
                      </a:r>
                      <a:r>
                        <a:rPr lang="en-GB" sz="1050" b="1" i="0" baseline="0" noProof="0">
                          <a:solidFill>
                            <a:schemeClr val="tx1"/>
                          </a:solidFill>
                          <a:latin typeface="Univers" panose="020B0503020202020204" pitchFamily="34" charset="0"/>
                        </a:rPr>
                        <a:t>, n (%)</a:t>
                      </a:r>
                      <a:endParaRPr lang="en-GB" sz="1050" b="1" noProof="0">
                        <a:solidFill>
                          <a:schemeClr val="tx1"/>
                        </a:solidFill>
                        <a:latin typeface="Univers" panose="020B0503020202020204" pitchFamily="34" charset="0"/>
                      </a:endParaRPr>
                    </a:p>
                  </a:txBody>
                  <a:tcPr marL="36000" marR="36000" marT="36000" marB="36000" anchor="ctr"/>
                </a:tc>
                <a:tc>
                  <a:txBody>
                    <a:bodyPr/>
                    <a:lstStyle/>
                    <a:p>
                      <a:pPr algn="ctr"/>
                      <a:r>
                        <a:rPr lang="en-GB" sz="1050" noProof="0">
                          <a:latin typeface="Univers" panose="020B0503020202020204" pitchFamily="34" charset="0"/>
                        </a:rPr>
                        <a:t>2 (0.3)</a:t>
                      </a:r>
                      <a:r>
                        <a:rPr lang="en-GB" sz="1050" baseline="30000" noProof="0">
                          <a:latin typeface="Univers" panose="020B0503020202020204" pitchFamily="34" charset="0"/>
                        </a:rPr>
                        <a:t>a</a:t>
                      </a:r>
                      <a:endParaRPr lang="en-GB" sz="1050" noProof="0">
                        <a:latin typeface="Univers" panose="020B0503020202020204" pitchFamily="34" charset="0"/>
                      </a:endParaRPr>
                    </a:p>
                  </a:txBody>
                  <a:tcPr marL="36000" marR="36000" marT="36000" marB="36000" anchor="ctr"/>
                </a:tc>
                <a:tc>
                  <a:txBody>
                    <a:bodyPr/>
                    <a:lstStyle/>
                    <a:p>
                      <a:pPr algn="ctr"/>
                      <a:r>
                        <a:rPr lang="en-GB" sz="1050" noProof="0">
                          <a:latin typeface="Univers" panose="020B0503020202020204" pitchFamily="34" charset="0"/>
                        </a:rPr>
                        <a:t>0 (0)</a:t>
                      </a:r>
                    </a:p>
                  </a:txBody>
                  <a:tcPr marL="36000" marR="36000" marT="36000" marB="36000" anchor="ctr"/>
                </a:tc>
                <a:extLst>
                  <a:ext uri="{0D108BD9-81ED-4DB2-BD59-A6C34878D82A}">
                    <a16:rowId xmlns:a16="http://schemas.microsoft.com/office/drawing/2014/main" val="2057512101"/>
                  </a:ext>
                </a:extLst>
              </a:tr>
              <a:tr h="242184">
                <a:tc>
                  <a:txBody>
                    <a:bodyPr/>
                    <a:lstStyle/>
                    <a:p>
                      <a:pPr marL="0"/>
                      <a:r>
                        <a:rPr lang="en-GB" sz="1050" b="1" noProof="0">
                          <a:latin typeface="Univers" panose="020B0503020202020204" pitchFamily="34" charset="0"/>
                        </a:rPr>
                        <a:t>Discontinuation of any drug, %</a:t>
                      </a:r>
                    </a:p>
                  </a:txBody>
                  <a:tcPr marL="36000" marR="36000" marT="36000" marB="36000" anchor="ctr"/>
                </a:tc>
                <a:tc>
                  <a:txBody>
                    <a:bodyPr/>
                    <a:lstStyle/>
                    <a:p>
                      <a:pPr algn="ctr"/>
                      <a:r>
                        <a:rPr lang="en-GB" sz="1050" noProof="0">
                          <a:latin typeface="Univers" panose="020B0503020202020204" pitchFamily="34" charset="0"/>
                        </a:rPr>
                        <a:t>7.7</a:t>
                      </a:r>
                    </a:p>
                  </a:txBody>
                  <a:tcPr marL="36000" marR="36000" marT="36000" marB="36000" anchor="ctr"/>
                </a:tc>
                <a:tc>
                  <a:txBody>
                    <a:bodyPr/>
                    <a:lstStyle/>
                    <a:p>
                      <a:pPr algn="ctr"/>
                      <a:r>
                        <a:rPr lang="en-GB" sz="1050" noProof="0">
                          <a:latin typeface="Univers" panose="020B0503020202020204" pitchFamily="34" charset="0"/>
                        </a:rPr>
                        <a:t>1.0</a:t>
                      </a:r>
                    </a:p>
                  </a:txBody>
                  <a:tcPr marL="36000" marR="36000" marT="36000" marB="36000" anchor="ctr"/>
                </a:tc>
                <a:extLst>
                  <a:ext uri="{0D108BD9-81ED-4DB2-BD59-A6C34878D82A}">
                    <a16:rowId xmlns:a16="http://schemas.microsoft.com/office/drawing/2014/main" val="1071087961"/>
                  </a:ext>
                </a:extLst>
              </a:tr>
            </a:tbl>
          </a:graphicData>
        </a:graphic>
      </p:graphicFrame>
      <p:sp>
        <p:nvSpPr>
          <p:cNvPr id="3" name="TextBox 2">
            <a:extLst>
              <a:ext uri="{FF2B5EF4-FFF2-40B4-BE49-F238E27FC236}">
                <a16:creationId xmlns:a16="http://schemas.microsoft.com/office/drawing/2014/main" id="{F49043DE-E394-0466-FA27-4A40A49CC75A}"/>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9"/>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3829820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FFE49DD-A501-4D50-826C-F277349C56B5}"/>
              </a:ext>
            </a:extLst>
          </p:cNvPr>
          <p:cNvGrpSpPr/>
          <p:nvPr/>
        </p:nvGrpSpPr>
        <p:grpSpPr>
          <a:xfrm>
            <a:off x="11314871" y="6087887"/>
            <a:ext cx="656605" cy="656603"/>
            <a:chOff x="8680178" y="917741"/>
            <a:chExt cx="352645" cy="350678"/>
          </a:xfrm>
        </p:grpSpPr>
        <p:sp>
          <p:nvSpPr>
            <p:cNvPr id="11" name="Oval 10">
              <a:extLst>
                <a:ext uri="{FF2B5EF4-FFF2-40B4-BE49-F238E27FC236}">
                  <a16:creationId xmlns:a16="http://schemas.microsoft.com/office/drawing/2014/main" id="{3C34B333-B866-40BC-B6A2-7E751371E94D}"/>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2" name="Graphic 11" descr="Home">
              <a:hlinkClick r:id="rId3" action="ppaction://hlinksldjump"/>
              <a:extLst>
                <a:ext uri="{FF2B5EF4-FFF2-40B4-BE49-F238E27FC236}">
                  <a16:creationId xmlns:a16="http://schemas.microsoft.com/office/drawing/2014/main" id="{BD6D889A-E6F3-4D29-AC8D-0B70962E16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pic>
        <p:nvPicPr>
          <p:cNvPr id="14" name="Graphic 13">
            <a:extLst>
              <a:ext uri="{FF2B5EF4-FFF2-40B4-BE49-F238E27FC236}">
                <a16:creationId xmlns:a16="http://schemas.microsoft.com/office/drawing/2014/main" id="{ED017B5D-BECF-4015-BD25-6ECE8F412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9302" y="1620257"/>
            <a:ext cx="395440" cy="395440"/>
          </a:xfrm>
          <a:prstGeom prst="rect">
            <a:avLst/>
          </a:prstGeom>
        </p:spPr>
      </p:pic>
      <p:sp>
        <p:nvSpPr>
          <p:cNvPr id="15" name="TextBox 14">
            <a:extLst>
              <a:ext uri="{FF2B5EF4-FFF2-40B4-BE49-F238E27FC236}">
                <a16:creationId xmlns:a16="http://schemas.microsoft.com/office/drawing/2014/main" id="{AF3A368A-7CB9-489B-8255-D803ABDB0836}"/>
              </a:ext>
            </a:extLst>
          </p:cNvPr>
          <p:cNvSpPr txBox="1"/>
          <p:nvPr/>
        </p:nvSpPr>
        <p:spPr>
          <a:xfrm>
            <a:off x="1226430" y="1688207"/>
            <a:ext cx="4992072" cy="307777"/>
          </a:xfrm>
          <a:prstGeom prst="rect">
            <a:avLst/>
          </a:prstGeom>
          <a:noFill/>
        </p:spPr>
        <p:txBody>
          <a:bodyPr wrap="none" rtlCol="0">
            <a:spAutoFit/>
          </a:bodyPr>
          <a:lstStyle/>
          <a:p>
            <a:pPr algn="ctr"/>
            <a:r>
              <a:rPr lang="en-GB" sz="1400">
                <a:solidFill>
                  <a:schemeClr val="bg1"/>
                </a:solidFill>
                <a:latin typeface="Univers" panose="020B0503020202020204" pitchFamily="34" charset="0"/>
                <a:cs typeface="Arial" panose="020B0604020202020204" pitchFamily="34" charset="0"/>
              </a:rPr>
              <a:t>Click the links below to navigate to the section of interest</a:t>
            </a:r>
          </a:p>
        </p:txBody>
      </p:sp>
      <p:sp>
        <p:nvSpPr>
          <p:cNvPr id="16" name="Text Placeholder 7">
            <a:extLst>
              <a:ext uri="{FF2B5EF4-FFF2-40B4-BE49-F238E27FC236}">
                <a16:creationId xmlns:a16="http://schemas.microsoft.com/office/drawing/2014/main" id="{F099F997-8C42-4A5B-9737-273BC4E460AF}"/>
              </a:ext>
            </a:extLst>
          </p:cNvPr>
          <p:cNvSpPr txBox="1">
            <a:spLocks/>
          </p:cNvSpPr>
          <p:nvPr/>
        </p:nvSpPr>
        <p:spPr>
          <a:xfrm>
            <a:off x="78883" y="6011985"/>
            <a:ext cx="11078428"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a:solidFill>
                  <a:schemeClr val="bg1"/>
                </a:solidFill>
                <a:latin typeface="Univers" panose="020B0503020202020204" pitchFamily="34" charset="0"/>
              </a:rPr>
              <a:t>TNBC, triple-negative breast cancer.</a:t>
            </a:r>
          </a:p>
        </p:txBody>
      </p:sp>
      <p:sp>
        <p:nvSpPr>
          <p:cNvPr id="2" name="Rectangle: Single Corner Snipped 1">
            <a:hlinkClick r:id="rId8" action="ppaction://hlinksldjump"/>
            <a:extLst>
              <a:ext uri="{FF2B5EF4-FFF2-40B4-BE49-F238E27FC236}">
                <a16:creationId xmlns:a16="http://schemas.microsoft.com/office/drawing/2014/main" id="{DA61EDC1-ECE2-0EE4-888B-9FED669ED533}"/>
              </a:ext>
            </a:extLst>
          </p:cNvPr>
          <p:cNvSpPr/>
          <p:nvPr/>
        </p:nvSpPr>
        <p:spPr>
          <a:xfrm>
            <a:off x="1047600" y="2206167"/>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100" b="1">
                <a:solidFill>
                  <a:schemeClr val="tx1"/>
                </a:solidFill>
                <a:latin typeface="Univers" panose="020B0503020202020204" pitchFamily="34" charset="0"/>
              </a:rPr>
              <a:t>KEYTRUDA dosing in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KEYNOTE-522</a:t>
            </a:r>
          </a:p>
        </p:txBody>
      </p:sp>
      <p:sp>
        <p:nvSpPr>
          <p:cNvPr id="4" name="Rectangle: Single Corner Snipped 3">
            <a:hlinkClick r:id="rId9" action="ppaction://hlinksldjump"/>
            <a:extLst>
              <a:ext uri="{FF2B5EF4-FFF2-40B4-BE49-F238E27FC236}">
                <a16:creationId xmlns:a16="http://schemas.microsoft.com/office/drawing/2014/main" id="{4899420C-F9FF-72C4-D374-84CC68175435}"/>
              </a:ext>
            </a:extLst>
          </p:cNvPr>
          <p:cNvSpPr/>
          <p:nvPr/>
        </p:nvSpPr>
        <p:spPr>
          <a:xfrm>
            <a:off x="2967664" y="2206800"/>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100" b="1">
                <a:solidFill>
                  <a:schemeClr val="tx1"/>
                </a:solidFill>
                <a:latin typeface="Univers" panose="020B0503020202020204" pitchFamily="34" charset="0"/>
              </a:rPr>
              <a:t>KEYTRUDA offers flexibility of dosing</a:t>
            </a:r>
          </a:p>
        </p:txBody>
      </p:sp>
      <p:sp>
        <p:nvSpPr>
          <p:cNvPr id="5" name="Title 1">
            <a:extLst>
              <a:ext uri="{FF2B5EF4-FFF2-40B4-BE49-F238E27FC236}">
                <a16:creationId xmlns:a16="http://schemas.microsoft.com/office/drawing/2014/main" id="{2647E28C-7DB3-8EDC-C119-F5F65EEC1EDB}"/>
              </a:ext>
            </a:extLst>
          </p:cNvPr>
          <p:cNvSpPr txBox="1">
            <a:spLocks/>
          </p:cNvSpPr>
          <p:nvPr/>
        </p:nvSpPr>
        <p:spPr>
          <a:xfrm>
            <a:off x="838200" y="267352"/>
            <a:ext cx="9298822" cy="1390837"/>
          </a:xfrm>
          <a:prstGeom prst="rect">
            <a:avLst/>
          </a:prstGeom>
        </p:spPr>
        <p:txBody>
          <a:bodyPr vert="horz" lIns="91440" tIns="45720" rIns="91440" bIns="45720" rtlCol="0" anchor="b">
            <a:noAutofit/>
          </a:bodyPr>
          <a:lstStyle>
            <a:lvl1pPr algn="l" defTabSz="914400" rtl="0" eaLnBrk="1" latinLnBrk="0" hangingPunct="1">
              <a:lnSpc>
                <a:spcPct val="78000"/>
              </a:lnSpc>
              <a:spcBef>
                <a:spcPct val="0"/>
              </a:spcBef>
              <a:buNone/>
              <a:defRPr sz="4200" kern="1200" cap="all" spc="130">
                <a:solidFill>
                  <a:srgbClr val="FFFFFF"/>
                </a:solidFill>
                <a:latin typeface="+mj-lt"/>
                <a:ea typeface="+mj-ea"/>
                <a:cs typeface="+mj-cs"/>
              </a:defRPr>
            </a:lvl1pPr>
          </a:lstStyle>
          <a:p>
            <a:r>
              <a:rPr lang="en-GB" sz="3600" cap="none">
                <a:latin typeface="Univers" panose="020B0503020202020204" pitchFamily="34" charset="0"/>
              </a:rPr>
              <a:t>Implementing KEYTRUDA + chemotherapy for early-stage TNBC</a:t>
            </a:r>
          </a:p>
        </p:txBody>
      </p:sp>
      <p:sp>
        <p:nvSpPr>
          <p:cNvPr id="3" name="TextBox 2">
            <a:extLst>
              <a:ext uri="{FF2B5EF4-FFF2-40B4-BE49-F238E27FC236}">
                <a16:creationId xmlns:a16="http://schemas.microsoft.com/office/drawing/2014/main" id="{601E7054-A3C6-5DB4-253E-EE1F5994DF41}"/>
              </a:ext>
            </a:extLst>
          </p:cNvPr>
          <p:cNvSpPr txBox="1"/>
          <p:nvPr/>
        </p:nvSpPr>
        <p:spPr>
          <a:xfrm>
            <a:off x="7762764" y="6566919"/>
            <a:ext cx="3590248" cy="246221"/>
          </a:xfrm>
          <a:prstGeom prst="rect">
            <a:avLst/>
          </a:prstGeom>
          <a:noFill/>
        </p:spPr>
        <p:txBody>
          <a:bodyPr wrap="square">
            <a:spAutoFit/>
          </a:bodyPr>
          <a:lstStyle/>
          <a:p>
            <a:pPr algn="r"/>
            <a:r>
              <a:rPr lang="en-GB" sz="1000" b="1">
                <a:solidFill>
                  <a:schemeClr val="bg1"/>
                </a:solidFill>
                <a:latin typeface="Univers" panose="020B0503020202020204" pitchFamily="34" charset="0"/>
                <a:hlinkClick r:id="rId10">
                  <a:extLst>
                    <a:ext uri="{A12FA001-AC4F-418D-AE19-62706E023703}">
                      <ahyp:hlinkClr xmlns:ahyp="http://schemas.microsoft.com/office/drawing/2018/hyperlinkcolor" val="tx"/>
                    </a:ext>
                  </a:extLst>
                </a:hlinkClick>
              </a:rPr>
              <a:t>UK Prescribing Information</a:t>
            </a:r>
            <a:endParaRPr lang="en-GB" sz="1000" b="1">
              <a:solidFill>
                <a:schemeClr val="bg1"/>
              </a:solidFill>
              <a:latin typeface="Univers" panose="020B0503020202020204" pitchFamily="34" charset="0"/>
            </a:endParaRPr>
          </a:p>
        </p:txBody>
      </p:sp>
    </p:spTree>
    <p:extLst>
      <p:ext uri="{BB962C8B-B14F-4D97-AF65-F5344CB8AC3E}">
        <p14:creationId xmlns:p14="http://schemas.microsoft.com/office/powerpoint/2010/main" val="2093671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5">
            <a:extLst>
              <a:ext uri="{FF2B5EF4-FFF2-40B4-BE49-F238E27FC236}">
                <a16:creationId xmlns:a16="http://schemas.microsoft.com/office/drawing/2014/main" id="{60DC84DB-08FA-47F9-A5AA-2CA81463B457}"/>
              </a:ext>
            </a:extLst>
          </p:cNvPr>
          <p:cNvSpPr txBox="1">
            <a:spLocks/>
          </p:cNvSpPr>
          <p:nvPr/>
        </p:nvSpPr>
        <p:spPr>
          <a:xfrm>
            <a:off x="281734" y="255451"/>
            <a:ext cx="10515600" cy="601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KEYTRUDA dosing in KEYNOTE-522</a:t>
            </a:r>
            <a:endParaRPr lang="en-GB" sz="2800" baseline="30000">
              <a:solidFill>
                <a:schemeClr val="bg1"/>
              </a:solidFill>
              <a:latin typeface="Univers" panose="020B0503020202020204" pitchFamily="34" charset="0"/>
            </a:endParaRPr>
          </a:p>
        </p:txBody>
      </p:sp>
      <p:grpSp>
        <p:nvGrpSpPr>
          <p:cNvPr id="19" name="Group 18">
            <a:extLst>
              <a:ext uri="{FF2B5EF4-FFF2-40B4-BE49-F238E27FC236}">
                <a16:creationId xmlns:a16="http://schemas.microsoft.com/office/drawing/2014/main" id="{603DA560-F45D-42C4-A846-3878C2ED7598}"/>
              </a:ext>
            </a:extLst>
          </p:cNvPr>
          <p:cNvGrpSpPr/>
          <p:nvPr/>
        </p:nvGrpSpPr>
        <p:grpSpPr>
          <a:xfrm>
            <a:off x="11314871" y="6087887"/>
            <a:ext cx="656605" cy="656603"/>
            <a:chOff x="8680178" y="917741"/>
            <a:chExt cx="352645" cy="350678"/>
          </a:xfrm>
        </p:grpSpPr>
        <p:sp>
          <p:nvSpPr>
            <p:cNvPr id="20" name="Oval 19">
              <a:extLst>
                <a:ext uri="{FF2B5EF4-FFF2-40B4-BE49-F238E27FC236}">
                  <a16:creationId xmlns:a16="http://schemas.microsoft.com/office/drawing/2014/main" id="{B29D74D9-9F55-4A2B-AC40-7FBD398C582D}"/>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21" name="Graphic 20" descr="Home">
              <a:hlinkClick r:id="rId3" action="ppaction://hlinksldjump"/>
              <a:extLst>
                <a:ext uri="{FF2B5EF4-FFF2-40B4-BE49-F238E27FC236}">
                  <a16:creationId xmlns:a16="http://schemas.microsoft.com/office/drawing/2014/main" id="{9EFBC106-BE38-43DF-BB4D-F259C327D4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8" name="Group 7">
            <a:extLst>
              <a:ext uri="{FF2B5EF4-FFF2-40B4-BE49-F238E27FC236}">
                <a16:creationId xmlns:a16="http://schemas.microsoft.com/office/drawing/2014/main" id="{3A9F8A20-92D7-4F1A-A09E-EF054BD4F4BA}"/>
              </a:ext>
            </a:extLst>
          </p:cNvPr>
          <p:cNvGrpSpPr/>
          <p:nvPr/>
        </p:nvGrpSpPr>
        <p:grpSpPr>
          <a:xfrm>
            <a:off x="546449" y="1426712"/>
            <a:ext cx="6473918" cy="1056047"/>
            <a:chOff x="546449" y="1426712"/>
            <a:chExt cx="6473918" cy="1056047"/>
          </a:xfrm>
        </p:grpSpPr>
        <p:sp>
          <p:nvSpPr>
            <p:cNvPr id="57" name="Rectangle: Rounded Corners 56">
              <a:extLst>
                <a:ext uri="{FF2B5EF4-FFF2-40B4-BE49-F238E27FC236}">
                  <a16:creationId xmlns:a16="http://schemas.microsoft.com/office/drawing/2014/main" id="{28D1069C-E280-4F02-803C-0B821D6DCF55}"/>
                </a:ext>
              </a:extLst>
            </p:cNvPr>
            <p:cNvSpPr/>
            <p:nvPr/>
          </p:nvSpPr>
          <p:spPr>
            <a:xfrm>
              <a:off x="546449" y="1426712"/>
              <a:ext cx="6473918" cy="1009988"/>
            </a:xfrm>
            <a:prstGeom prst="roundRect">
              <a:avLst>
                <a:gd name="adj" fmla="val 0"/>
              </a:avLst>
            </a:prstGeom>
            <a:solidFill>
              <a:schemeClr val="bg1">
                <a:lumMod val="85000"/>
                <a:alpha val="49902"/>
              </a:schemeClr>
            </a:solidFill>
            <a:ln w="19050">
              <a:solidFill>
                <a:schemeClr val="bg2">
                  <a:lumMod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a:solidFill>
                  <a:schemeClr val="tx1">
                    <a:lumMod val="85000"/>
                    <a:lumOff val="15000"/>
                  </a:schemeClr>
                </a:solidFill>
                <a:latin typeface="Univers" panose="020B0503020202020204" pitchFamily="34" charset="0"/>
              </a:endParaRPr>
            </a:p>
          </p:txBody>
        </p:sp>
        <p:sp>
          <p:nvSpPr>
            <p:cNvPr id="23" name="Content Placeholder 6">
              <a:extLst>
                <a:ext uri="{FF2B5EF4-FFF2-40B4-BE49-F238E27FC236}">
                  <a16:creationId xmlns:a16="http://schemas.microsoft.com/office/drawing/2014/main" id="{0C038A7B-0BAC-4DBF-867E-25926F0D45E0}"/>
                </a:ext>
              </a:extLst>
            </p:cNvPr>
            <p:cNvSpPr txBox="1">
              <a:spLocks/>
            </p:cNvSpPr>
            <p:nvPr/>
          </p:nvSpPr>
          <p:spPr>
            <a:xfrm>
              <a:off x="5147599" y="1841003"/>
              <a:ext cx="1669493" cy="407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3044825" algn="l"/>
                </a:tabLst>
              </a:pPr>
              <a:r>
                <a:rPr lang="en-GB" sz="1200" b="1">
                  <a:solidFill>
                    <a:schemeClr val="tx1">
                      <a:lumMod val="85000"/>
                      <a:lumOff val="15000"/>
                    </a:schemeClr>
                  </a:solidFill>
                  <a:latin typeface="Univers" panose="020B0503020202020204" pitchFamily="34" charset="0"/>
                </a:rPr>
                <a:t>Q3W</a:t>
              </a:r>
              <a:br>
                <a:rPr lang="en-GB" sz="1200">
                  <a:solidFill>
                    <a:schemeClr val="tx1">
                      <a:lumMod val="85000"/>
                      <a:lumOff val="15000"/>
                    </a:schemeClr>
                  </a:solidFill>
                  <a:latin typeface="Univers" panose="020B0503020202020204" pitchFamily="34" charset="0"/>
                </a:rPr>
              </a:br>
              <a:r>
                <a:rPr lang="en-GB" sz="1200">
                  <a:solidFill>
                    <a:schemeClr val="tx1">
                      <a:lumMod val="85000"/>
                      <a:lumOff val="15000"/>
                    </a:schemeClr>
                  </a:solidFill>
                  <a:latin typeface="Univers" panose="020B0503020202020204" pitchFamily="34" charset="0"/>
                </a:rPr>
                <a:t>up to 12 weeks</a:t>
              </a:r>
            </a:p>
          </p:txBody>
        </p:sp>
        <p:sp>
          <p:nvSpPr>
            <p:cNvPr id="24" name="Content Placeholder 6">
              <a:extLst>
                <a:ext uri="{FF2B5EF4-FFF2-40B4-BE49-F238E27FC236}">
                  <a16:creationId xmlns:a16="http://schemas.microsoft.com/office/drawing/2014/main" id="{B77177E3-0F43-4D98-8223-4561B15E9359}"/>
                </a:ext>
              </a:extLst>
            </p:cNvPr>
            <p:cNvSpPr txBox="1">
              <a:spLocks/>
            </p:cNvSpPr>
            <p:nvPr/>
          </p:nvSpPr>
          <p:spPr>
            <a:xfrm>
              <a:off x="2215031" y="1480214"/>
              <a:ext cx="3175886" cy="5714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tabLst>
                  <a:tab pos="3044825" algn="l"/>
                </a:tabLst>
              </a:pPr>
              <a:r>
                <a:rPr lang="en-GB" sz="1600" b="1">
                  <a:solidFill>
                    <a:srgbClr val="44546A"/>
                  </a:solidFill>
                  <a:latin typeface="Univers" panose="020B0503020202020204" pitchFamily="34" charset="0"/>
                </a:rPr>
                <a:t>First neoadjuvant phase</a:t>
              </a:r>
              <a:r>
                <a:rPr lang="en-GB" sz="1600" b="1" baseline="30000">
                  <a:solidFill>
                    <a:srgbClr val="44546A"/>
                  </a:solidFill>
                  <a:latin typeface="Univers" panose="020B0503020202020204" pitchFamily="34" charset="0"/>
                </a:rPr>
                <a:t>1</a:t>
              </a:r>
            </a:p>
          </p:txBody>
        </p:sp>
        <p:pic>
          <p:nvPicPr>
            <p:cNvPr id="25" name="Graphic 24">
              <a:extLst>
                <a:ext uri="{FF2B5EF4-FFF2-40B4-BE49-F238E27FC236}">
                  <a16:creationId xmlns:a16="http://schemas.microsoft.com/office/drawing/2014/main" id="{636FF454-374C-4056-AFC0-AD74561265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367" y="1990487"/>
              <a:ext cx="412879" cy="412879"/>
            </a:xfrm>
            <a:prstGeom prst="rect">
              <a:avLst/>
            </a:prstGeom>
          </p:spPr>
        </p:pic>
        <p:grpSp>
          <p:nvGrpSpPr>
            <p:cNvPr id="26" name="Group 25">
              <a:extLst>
                <a:ext uri="{FF2B5EF4-FFF2-40B4-BE49-F238E27FC236}">
                  <a16:creationId xmlns:a16="http://schemas.microsoft.com/office/drawing/2014/main" id="{41B160A9-D024-4433-A9EE-0F977EB30FA7}"/>
                </a:ext>
              </a:extLst>
            </p:cNvPr>
            <p:cNvGrpSpPr/>
            <p:nvPr/>
          </p:nvGrpSpPr>
          <p:grpSpPr>
            <a:xfrm>
              <a:off x="716745" y="1747526"/>
              <a:ext cx="493633" cy="523220"/>
              <a:chOff x="9524" y="4739328"/>
              <a:chExt cx="721012" cy="764227"/>
            </a:xfrm>
          </p:grpSpPr>
          <p:sp>
            <p:nvSpPr>
              <p:cNvPr id="27" name="Freeform: Shape 26">
                <a:extLst>
                  <a:ext uri="{FF2B5EF4-FFF2-40B4-BE49-F238E27FC236}">
                    <a16:creationId xmlns:a16="http://schemas.microsoft.com/office/drawing/2014/main" id="{F1BC5576-7BC6-4A8E-88E5-B0027CF283F9}"/>
                  </a:ext>
                </a:extLst>
              </p:cNvPr>
              <p:cNvSpPr/>
              <p:nvPr/>
            </p:nvSpPr>
            <p:spPr>
              <a:xfrm>
                <a:off x="182921" y="4954484"/>
                <a:ext cx="376287" cy="410472"/>
              </a:xfrm>
              <a:custGeom>
                <a:avLst/>
                <a:gdLst>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27256 w 374918"/>
                  <a:gd name="connsiteY5" fmla="*/ 247807 h 388416"/>
                  <a:gd name="connsiteX6" fmla="*/ 39162 w 374918"/>
                  <a:gd name="connsiteY6" fmla="*/ 266857 h 388416"/>
                  <a:gd name="connsiteX7" fmla="*/ 46306 w 374918"/>
                  <a:gd name="connsiteY7" fmla="*/ 276382 h 388416"/>
                  <a:gd name="connsiteX8" fmla="*/ 32018 w 374918"/>
                  <a:gd name="connsiteY8" fmla="*/ 264475 h 388416"/>
                  <a:gd name="connsiteX9" fmla="*/ 24874 w 374918"/>
                  <a:gd name="connsiteY9" fmla="*/ 262094 h 388416"/>
                  <a:gd name="connsiteX10" fmla="*/ 39162 w 374918"/>
                  <a:gd name="connsiteY10" fmla="*/ 290669 h 388416"/>
                  <a:gd name="connsiteX11" fmla="*/ 46306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27256 w 374918"/>
                  <a:gd name="connsiteY5" fmla="*/ 247807 h 388416"/>
                  <a:gd name="connsiteX6" fmla="*/ 39162 w 374918"/>
                  <a:gd name="connsiteY6" fmla="*/ 266857 h 388416"/>
                  <a:gd name="connsiteX7" fmla="*/ 46306 w 374918"/>
                  <a:gd name="connsiteY7" fmla="*/ 276382 h 388416"/>
                  <a:gd name="connsiteX8" fmla="*/ 32018 w 374918"/>
                  <a:gd name="connsiteY8" fmla="*/ 264475 h 388416"/>
                  <a:gd name="connsiteX9" fmla="*/ 24874 w 374918"/>
                  <a:gd name="connsiteY9" fmla="*/ 262094 h 388416"/>
                  <a:gd name="connsiteX10" fmla="*/ 39162 w 374918"/>
                  <a:gd name="connsiteY10" fmla="*/ 290669 h 388416"/>
                  <a:gd name="connsiteX11" fmla="*/ 29698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27256 w 374918"/>
                  <a:gd name="connsiteY5" fmla="*/ 247807 h 388416"/>
                  <a:gd name="connsiteX6" fmla="*/ 39162 w 374918"/>
                  <a:gd name="connsiteY6" fmla="*/ 266857 h 388416"/>
                  <a:gd name="connsiteX7" fmla="*/ 46306 w 374918"/>
                  <a:gd name="connsiteY7" fmla="*/ 276382 h 388416"/>
                  <a:gd name="connsiteX8" fmla="*/ 32018 w 374918"/>
                  <a:gd name="connsiteY8" fmla="*/ 264475 h 388416"/>
                  <a:gd name="connsiteX9" fmla="*/ 10638 w 374918"/>
                  <a:gd name="connsiteY9" fmla="*/ 271107 h 388416"/>
                  <a:gd name="connsiteX10" fmla="*/ 39162 w 374918"/>
                  <a:gd name="connsiteY10" fmla="*/ 290669 h 388416"/>
                  <a:gd name="connsiteX11" fmla="*/ 29698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15394 w 374918"/>
                  <a:gd name="connsiteY5" fmla="*/ 252314 h 388416"/>
                  <a:gd name="connsiteX6" fmla="*/ 39162 w 374918"/>
                  <a:gd name="connsiteY6" fmla="*/ 266857 h 388416"/>
                  <a:gd name="connsiteX7" fmla="*/ 46306 w 374918"/>
                  <a:gd name="connsiteY7" fmla="*/ 276382 h 388416"/>
                  <a:gd name="connsiteX8" fmla="*/ 32018 w 374918"/>
                  <a:gd name="connsiteY8" fmla="*/ 264475 h 388416"/>
                  <a:gd name="connsiteX9" fmla="*/ 10638 w 374918"/>
                  <a:gd name="connsiteY9" fmla="*/ 271107 h 388416"/>
                  <a:gd name="connsiteX10" fmla="*/ 39162 w 374918"/>
                  <a:gd name="connsiteY10" fmla="*/ 290669 h 388416"/>
                  <a:gd name="connsiteX11" fmla="*/ 29698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74918" h="388416">
                    <a:moveTo>
                      <a:pt x="3443" y="157"/>
                    </a:moveTo>
                    <a:cubicBezTo>
                      <a:pt x="-2510" y="2538"/>
                      <a:pt x="1062" y="25532"/>
                      <a:pt x="1062" y="38257"/>
                    </a:cubicBezTo>
                    <a:cubicBezTo>
                      <a:pt x="1062" y="57966"/>
                      <a:pt x="4440" y="127641"/>
                      <a:pt x="5824" y="152557"/>
                    </a:cubicBezTo>
                    <a:cubicBezTo>
                      <a:pt x="7324" y="179549"/>
                      <a:pt x="7149" y="206705"/>
                      <a:pt x="10587" y="233519"/>
                    </a:cubicBezTo>
                    <a:cubicBezTo>
                      <a:pt x="11176" y="238110"/>
                      <a:pt x="16930" y="242293"/>
                      <a:pt x="17731" y="245425"/>
                    </a:cubicBezTo>
                    <a:cubicBezTo>
                      <a:pt x="18532" y="248557"/>
                      <a:pt x="12219" y="251520"/>
                      <a:pt x="15394" y="252314"/>
                    </a:cubicBezTo>
                    <a:cubicBezTo>
                      <a:pt x="23019" y="271378"/>
                      <a:pt x="34010" y="262846"/>
                      <a:pt x="39162" y="266857"/>
                    </a:cubicBezTo>
                    <a:cubicBezTo>
                      <a:pt x="44314" y="270868"/>
                      <a:pt x="50071" y="277637"/>
                      <a:pt x="46306" y="276382"/>
                    </a:cubicBezTo>
                    <a:cubicBezTo>
                      <a:pt x="40425" y="274421"/>
                      <a:pt x="37963" y="265354"/>
                      <a:pt x="32018" y="264475"/>
                    </a:cubicBezTo>
                    <a:cubicBezTo>
                      <a:pt x="26073" y="263596"/>
                      <a:pt x="13019" y="271901"/>
                      <a:pt x="10638" y="271107"/>
                    </a:cubicBezTo>
                    <a:cubicBezTo>
                      <a:pt x="14118" y="309380"/>
                      <a:pt x="35985" y="286615"/>
                      <a:pt x="39162" y="290669"/>
                    </a:cubicBezTo>
                    <a:cubicBezTo>
                      <a:pt x="42339" y="294723"/>
                      <a:pt x="27317" y="293844"/>
                      <a:pt x="29698" y="295432"/>
                    </a:cubicBezTo>
                    <a:cubicBezTo>
                      <a:pt x="30492" y="297813"/>
                      <a:pt x="46713" y="298606"/>
                      <a:pt x="48687" y="302575"/>
                    </a:cubicBezTo>
                    <a:cubicBezTo>
                      <a:pt x="50661" y="306544"/>
                      <a:pt x="30684" y="308384"/>
                      <a:pt x="41543" y="319244"/>
                    </a:cubicBezTo>
                    <a:cubicBezTo>
                      <a:pt x="44565" y="322267"/>
                      <a:pt x="49480" y="322419"/>
                      <a:pt x="53449" y="324007"/>
                    </a:cubicBezTo>
                    <a:cubicBezTo>
                      <a:pt x="64739" y="339059"/>
                      <a:pt x="55767" y="330056"/>
                      <a:pt x="74881" y="340675"/>
                    </a:cubicBezTo>
                    <a:cubicBezTo>
                      <a:pt x="83260" y="345330"/>
                      <a:pt x="85408" y="349856"/>
                      <a:pt x="96312" y="352582"/>
                    </a:cubicBezTo>
                    <a:cubicBezTo>
                      <a:pt x="104051" y="354517"/>
                      <a:pt x="112187" y="354169"/>
                      <a:pt x="120124" y="354963"/>
                    </a:cubicBezTo>
                    <a:cubicBezTo>
                      <a:pt x="157402" y="369872"/>
                      <a:pt x="110786" y="351850"/>
                      <a:pt x="141556" y="362107"/>
                    </a:cubicBezTo>
                    <a:cubicBezTo>
                      <a:pt x="145611" y="363459"/>
                      <a:pt x="149493" y="365282"/>
                      <a:pt x="153462" y="366869"/>
                    </a:cubicBezTo>
                    <a:cubicBezTo>
                      <a:pt x="154256" y="369250"/>
                      <a:pt x="154068" y="372238"/>
                      <a:pt x="155843" y="374013"/>
                    </a:cubicBezTo>
                    <a:cubicBezTo>
                      <a:pt x="157618" y="375788"/>
                      <a:pt x="160742" y="375271"/>
                      <a:pt x="162987" y="376394"/>
                    </a:cubicBezTo>
                    <a:cubicBezTo>
                      <a:pt x="179339" y="384570"/>
                      <a:pt x="159065" y="378944"/>
                      <a:pt x="182037" y="383538"/>
                    </a:cubicBezTo>
                    <a:cubicBezTo>
                      <a:pt x="191267" y="389690"/>
                      <a:pt x="187133" y="389480"/>
                      <a:pt x="198706" y="385919"/>
                    </a:cubicBezTo>
                    <a:cubicBezTo>
                      <a:pt x="205903" y="383704"/>
                      <a:pt x="213871" y="382952"/>
                      <a:pt x="220137" y="378775"/>
                    </a:cubicBezTo>
                    <a:cubicBezTo>
                      <a:pt x="222518" y="377188"/>
                      <a:pt x="225082" y="375845"/>
                      <a:pt x="227281" y="374013"/>
                    </a:cubicBezTo>
                    <a:cubicBezTo>
                      <a:pt x="229868" y="371857"/>
                      <a:pt x="231622" y="368737"/>
                      <a:pt x="234424" y="366869"/>
                    </a:cubicBezTo>
                    <a:cubicBezTo>
                      <a:pt x="236513" y="365477"/>
                      <a:pt x="239187" y="365282"/>
                      <a:pt x="241568" y="364488"/>
                    </a:cubicBezTo>
                    <a:cubicBezTo>
                      <a:pt x="243949" y="362107"/>
                      <a:pt x="246018" y="359365"/>
                      <a:pt x="248712" y="357344"/>
                    </a:cubicBezTo>
                    <a:cubicBezTo>
                      <a:pt x="253337" y="353875"/>
                      <a:pt x="262786" y="349584"/>
                      <a:pt x="267762" y="345438"/>
                    </a:cubicBezTo>
                    <a:cubicBezTo>
                      <a:pt x="270349" y="343282"/>
                      <a:pt x="272248" y="340362"/>
                      <a:pt x="274906" y="338294"/>
                    </a:cubicBezTo>
                    <a:cubicBezTo>
                      <a:pt x="279424" y="334780"/>
                      <a:pt x="284504" y="332051"/>
                      <a:pt x="289193" y="328769"/>
                    </a:cubicBezTo>
                    <a:cubicBezTo>
                      <a:pt x="292444" y="326493"/>
                      <a:pt x="295543" y="324006"/>
                      <a:pt x="298718" y="321625"/>
                    </a:cubicBezTo>
                    <a:cubicBezTo>
                      <a:pt x="301099" y="317656"/>
                      <a:pt x="302589" y="312992"/>
                      <a:pt x="305862" y="309719"/>
                    </a:cubicBezTo>
                    <a:cubicBezTo>
                      <a:pt x="312729" y="302852"/>
                      <a:pt x="318826" y="302311"/>
                      <a:pt x="327293" y="300194"/>
                    </a:cubicBezTo>
                    <a:cubicBezTo>
                      <a:pt x="331262" y="296225"/>
                      <a:pt x="334709" y="291655"/>
                      <a:pt x="339199" y="288288"/>
                    </a:cubicBezTo>
                    <a:cubicBezTo>
                      <a:pt x="341207" y="286782"/>
                      <a:pt x="344568" y="287682"/>
                      <a:pt x="346343" y="285907"/>
                    </a:cubicBezTo>
                    <a:cubicBezTo>
                      <a:pt x="348118" y="284132"/>
                      <a:pt x="347332" y="280852"/>
                      <a:pt x="348724" y="278763"/>
                    </a:cubicBezTo>
                    <a:cubicBezTo>
                      <a:pt x="350592" y="275961"/>
                      <a:pt x="353487" y="274000"/>
                      <a:pt x="355868" y="271619"/>
                    </a:cubicBezTo>
                    <a:cubicBezTo>
                      <a:pt x="357456" y="267650"/>
                      <a:pt x="359130" y="263715"/>
                      <a:pt x="360631" y="259713"/>
                    </a:cubicBezTo>
                    <a:cubicBezTo>
                      <a:pt x="361512" y="257363"/>
                      <a:pt x="362735" y="255064"/>
                      <a:pt x="363012" y="252569"/>
                    </a:cubicBezTo>
                    <a:cubicBezTo>
                      <a:pt x="365123" y="233570"/>
                      <a:pt x="365737" y="214426"/>
                      <a:pt x="367774" y="195419"/>
                    </a:cubicBezTo>
                    <a:cubicBezTo>
                      <a:pt x="368123" y="192165"/>
                      <a:pt x="369553" y="189111"/>
                      <a:pt x="370156" y="185894"/>
                    </a:cubicBezTo>
                    <a:cubicBezTo>
                      <a:pt x="371936" y="176403"/>
                      <a:pt x="373331" y="166844"/>
                      <a:pt x="374918" y="157319"/>
                    </a:cubicBezTo>
                    <a:cubicBezTo>
                      <a:pt x="372867" y="138861"/>
                      <a:pt x="378260" y="137558"/>
                      <a:pt x="365393" y="131125"/>
                    </a:cubicBezTo>
                    <a:cubicBezTo>
                      <a:pt x="363148" y="130002"/>
                      <a:pt x="360630" y="129538"/>
                      <a:pt x="358249" y="128744"/>
                    </a:cubicBezTo>
                    <a:cubicBezTo>
                      <a:pt x="333928" y="112530"/>
                      <a:pt x="362715" y="129934"/>
                      <a:pt x="293956" y="121600"/>
                    </a:cubicBezTo>
                    <a:cubicBezTo>
                      <a:pt x="286480" y="120694"/>
                      <a:pt x="279575" y="117101"/>
                      <a:pt x="272524" y="114457"/>
                    </a:cubicBezTo>
                    <a:cubicBezTo>
                      <a:pt x="266174" y="112076"/>
                      <a:pt x="259734" y="109922"/>
                      <a:pt x="253474" y="107313"/>
                    </a:cubicBezTo>
                    <a:cubicBezTo>
                      <a:pt x="250197" y="105948"/>
                      <a:pt x="247317" y="103673"/>
                      <a:pt x="243949" y="102550"/>
                    </a:cubicBezTo>
                    <a:cubicBezTo>
                      <a:pt x="240109" y="101270"/>
                      <a:pt x="236012" y="100963"/>
                      <a:pt x="232043" y="100169"/>
                    </a:cubicBezTo>
                    <a:cubicBezTo>
                      <a:pt x="228868" y="98582"/>
                      <a:pt x="225245" y="97679"/>
                      <a:pt x="222518" y="95407"/>
                    </a:cubicBezTo>
                    <a:cubicBezTo>
                      <a:pt x="220319" y="93575"/>
                      <a:pt x="220137" y="89851"/>
                      <a:pt x="217756" y="88263"/>
                    </a:cubicBezTo>
                    <a:cubicBezTo>
                      <a:pt x="215033" y="86448"/>
                      <a:pt x="211336" y="86917"/>
                      <a:pt x="208231" y="85882"/>
                    </a:cubicBezTo>
                    <a:cubicBezTo>
                      <a:pt x="181330" y="76915"/>
                      <a:pt x="209624" y="84444"/>
                      <a:pt x="186799" y="78738"/>
                    </a:cubicBezTo>
                    <a:cubicBezTo>
                      <a:pt x="182037" y="73975"/>
                      <a:pt x="178902" y="66580"/>
                      <a:pt x="172512" y="64450"/>
                    </a:cubicBezTo>
                    <a:cubicBezTo>
                      <a:pt x="160940" y="60593"/>
                      <a:pt x="143457" y="55060"/>
                      <a:pt x="132031" y="50163"/>
                    </a:cubicBezTo>
                    <a:cubicBezTo>
                      <a:pt x="127137" y="48065"/>
                      <a:pt x="122398" y="45605"/>
                      <a:pt x="117743" y="43019"/>
                    </a:cubicBezTo>
                    <a:cubicBezTo>
                      <a:pt x="115241" y="41629"/>
                      <a:pt x="113340" y="39079"/>
                      <a:pt x="110599" y="38257"/>
                    </a:cubicBezTo>
                    <a:cubicBezTo>
                      <a:pt x="105223" y="36644"/>
                      <a:pt x="99434" y="36976"/>
                      <a:pt x="93931" y="35875"/>
                    </a:cubicBezTo>
                    <a:cubicBezTo>
                      <a:pt x="87513" y="34591"/>
                      <a:pt x="81281" y="32484"/>
                      <a:pt x="74881" y="31113"/>
                    </a:cubicBezTo>
                    <a:cubicBezTo>
                      <a:pt x="70160" y="30101"/>
                      <a:pt x="65339" y="29622"/>
                      <a:pt x="60593" y="28732"/>
                    </a:cubicBezTo>
                    <a:cubicBezTo>
                      <a:pt x="52637" y="27240"/>
                      <a:pt x="44842" y="24702"/>
                      <a:pt x="36781" y="23969"/>
                    </a:cubicBezTo>
                    <a:cubicBezTo>
                      <a:pt x="27295" y="23107"/>
                      <a:pt x="9396" y="-2224"/>
                      <a:pt x="3443" y="157"/>
                    </a:cubicBezTo>
                    <a:close/>
                  </a:path>
                </a:pathLst>
              </a:custGeom>
              <a:solidFill>
                <a:srgbClr val="008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8" name="Oval 27">
                <a:extLst>
                  <a:ext uri="{FF2B5EF4-FFF2-40B4-BE49-F238E27FC236}">
                    <a16:creationId xmlns:a16="http://schemas.microsoft.com/office/drawing/2014/main" id="{BF2CF0CC-2A27-429F-AE63-F61C02668104}"/>
                  </a:ext>
                </a:extLst>
              </p:cNvPr>
              <p:cNvSpPr/>
              <p:nvPr/>
            </p:nvSpPr>
            <p:spPr>
              <a:xfrm>
                <a:off x="204789" y="5211264"/>
                <a:ext cx="45719" cy="60824"/>
              </a:xfrm>
              <a:prstGeom prst="ellipse">
                <a:avLst/>
              </a:prstGeom>
              <a:solidFill>
                <a:srgbClr val="00877B"/>
              </a:solidFill>
              <a:ln>
                <a:solidFill>
                  <a:srgbClr val="0087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30" name="Graphic 29">
                <a:extLst>
                  <a:ext uri="{FF2B5EF4-FFF2-40B4-BE49-F238E27FC236}">
                    <a16:creationId xmlns:a16="http://schemas.microsoft.com/office/drawing/2014/main" id="{6F457B48-CBE7-4A28-8730-AD39557E38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24" y="4739328"/>
                <a:ext cx="721012" cy="764227"/>
              </a:xfrm>
              <a:prstGeom prst="rect">
                <a:avLst/>
              </a:prstGeom>
            </p:spPr>
          </p:pic>
        </p:grpSp>
        <p:sp>
          <p:nvSpPr>
            <p:cNvPr id="32" name="TextBox 31">
              <a:extLst>
                <a:ext uri="{FF2B5EF4-FFF2-40B4-BE49-F238E27FC236}">
                  <a16:creationId xmlns:a16="http://schemas.microsoft.com/office/drawing/2014/main" id="{57E55AF8-D80C-4DC7-9B1D-B01CFFE2084B}"/>
                </a:ext>
              </a:extLst>
            </p:cNvPr>
            <p:cNvSpPr txBox="1"/>
            <p:nvPr/>
          </p:nvSpPr>
          <p:spPr>
            <a:xfrm>
              <a:off x="1551102" y="1836428"/>
              <a:ext cx="2776248" cy="646331"/>
            </a:xfrm>
            <a:prstGeom prst="rect">
              <a:avLst/>
            </a:prstGeom>
            <a:noFill/>
          </p:spPr>
          <p:txBody>
            <a:bodyPr wrap="square" rtlCol="0">
              <a:spAutoFit/>
            </a:bodyPr>
            <a:lstStyle/>
            <a:p>
              <a:r>
                <a:rPr lang="en-GB" sz="1200" b="1">
                  <a:solidFill>
                    <a:schemeClr val="tx1">
                      <a:lumMod val="85000"/>
                      <a:lumOff val="15000"/>
                    </a:schemeClr>
                  </a:solidFill>
                  <a:latin typeface="Univers" panose="020B0503020202020204" pitchFamily="34" charset="0"/>
                </a:rPr>
                <a:t>200 mg KEYTRUDA </a:t>
              </a:r>
              <a:br>
                <a:rPr lang="en-GB" sz="1200" b="1">
                  <a:solidFill>
                    <a:schemeClr val="tx1">
                      <a:lumMod val="85000"/>
                      <a:lumOff val="15000"/>
                    </a:schemeClr>
                  </a:solidFill>
                  <a:latin typeface="Univers" panose="020B0503020202020204" pitchFamily="34" charset="0"/>
                </a:rPr>
              </a:br>
              <a:r>
                <a:rPr lang="en-GB" sz="1200" b="1">
                  <a:solidFill>
                    <a:schemeClr val="tx1">
                      <a:lumMod val="85000"/>
                      <a:lumOff val="15000"/>
                    </a:schemeClr>
                  </a:solidFill>
                  <a:latin typeface="Univers" panose="020B0503020202020204" pitchFamily="34" charset="0"/>
                </a:rPr>
                <a:t>+ paclitaxel</a:t>
              </a:r>
              <a:r>
                <a:rPr lang="en-GB" sz="1200" b="1" baseline="30000">
                  <a:solidFill>
                    <a:schemeClr val="tx1">
                      <a:lumMod val="85000"/>
                      <a:lumOff val="15000"/>
                    </a:schemeClr>
                  </a:solidFill>
                  <a:latin typeface="Univers" panose="020B0503020202020204" pitchFamily="34" charset="0"/>
                </a:rPr>
                <a:t>a</a:t>
              </a:r>
              <a:r>
                <a:rPr lang="en-GB" sz="1200" b="1">
                  <a:solidFill>
                    <a:schemeClr val="tx1">
                      <a:lumMod val="85000"/>
                      <a:lumOff val="15000"/>
                    </a:schemeClr>
                  </a:solidFill>
                  <a:latin typeface="Univers" panose="020B0503020202020204" pitchFamily="34" charset="0"/>
                </a:rPr>
                <a:t> and carboplatin</a:t>
              </a:r>
              <a:r>
                <a:rPr lang="en-GB" sz="1200" b="1" baseline="30000">
                  <a:solidFill>
                    <a:schemeClr val="tx1">
                      <a:lumMod val="85000"/>
                      <a:lumOff val="15000"/>
                    </a:schemeClr>
                  </a:solidFill>
                  <a:latin typeface="Univers" panose="020B0503020202020204" pitchFamily="34" charset="0"/>
                </a:rPr>
                <a:t>b</a:t>
              </a:r>
              <a:r>
                <a:rPr lang="en-GB" sz="1200" b="1">
                  <a:solidFill>
                    <a:schemeClr val="tx1">
                      <a:lumMod val="85000"/>
                      <a:lumOff val="15000"/>
                    </a:schemeClr>
                  </a:solidFill>
                  <a:latin typeface="Univers" panose="020B0503020202020204" pitchFamily="34" charset="0"/>
                </a:rPr>
                <a:t> </a:t>
              </a:r>
            </a:p>
            <a:p>
              <a:pPr algn="ctr"/>
              <a:endParaRPr lang="en-GB" sz="1200"/>
            </a:p>
          </p:txBody>
        </p:sp>
        <p:pic>
          <p:nvPicPr>
            <p:cNvPr id="46" name="Graphic 45">
              <a:extLst>
                <a:ext uri="{FF2B5EF4-FFF2-40B4-BE49-F238E27FC236}">
                  <a16:creationId xmlns:a16="http://schemas.microsoft.com/office/drawing/2014/main" id="{432F1A1A-221F-4C84-8FAD-C5DC72DCBC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33824" y="1745294"/>
              <a:ext cx="610639" cy="610639"/>
            </a:xfrm>
            <a:prstGeom prst="rect">
              <a:avLst/>
            </a:prstGeom>
          </p:spPr>
        </p:pic>
      </p:grpSp>
      <p:grpSp>
        <p:nvGrpSpPr>
          <p:cNvPr id="5" name="Group 4">
            <a:extLst>
              <a:ext uri="{FF2B5EF4-FFF2-40B4-BE49-F238E27FC236}">
                <a16:creationId xmlns:a16="http://schemas.microsoft.com/office/drawing/2014/main" id="{35FF0276-6A29-43CF-9BC0-2E76A32FA6BD}"/>
              </a:ext>
            </a:extLst>
          </p:cNvPr>
          <p:cNvGrpSpPr/>
          <p:nvPr/>
        </p:nvGrpSpPr>
        <p:grpSpPr>
          <a:xfrm>
            <a:off x="546449" y="3075529"/>
            <a:ext cx="6473918" cy="1003675"/>
            <a:chOff x="546449" y="2915163"/>
            <a:chExt cx="6473918" cy="1003675"/>
          </a:xfrm>
        </p:grpSpPr>
        <p:sp>
          <p:nvSpPr>
            <p:cNvPr id="58" name="Rectangle: Rounded Corners 57">
              <a:extLst>
                <a:ext uri="{FF2B5EF4-FFF2-40B4-BE49-F238E27FC236}">
                  <a16:creationId xmlns:a16="http://schemas.microsoft.com/office/drawing/2014/main" id="{54BA1BAD-DF52-4CB3-AEF3-9C544D17120B}"/>
                </a:ext>
              </a:extLst>
            </p:cNvPr>
            <p:cNvSpPr/>
            <p:nvPr/>
          </p:nvSpPr>
          <p:spPr>
            <a:xfrm>
              <a:off x="546449" y="2915163"/>
              <a:ext cx="6473918" cy="1003675"/>
            </a:xfrm>
            <a:prstGeom prst="roundRect">
              <a:avLst>
                <a:gd name="adj" fmla="val 0"/>
              </a:avLst>
            </a:prstGeom>
            <a:solidFill>
              <a:schemeClr val="bg1">
                <a:lumMod val="85000"/>
                <a:alpha val="49902"/>
              </a:schemeClr>
            </a:solidFill>
            <a:ln w="19050">
              <a:solidFill>
                <a:schemeClr val="bg2">
                  <a:lumMod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a:solidFill>
                  <a:schemeClr val="tx1">
                    <a:lumMod val="85000"/>
                    <a:lumOff val="15000"/>
                  </a:schemeClr>
                </a:solidFill>
                <a:latin typeface="Univers" panose="020B0503020202020204" pitchFamily="34" charset="0"/>
              </a:endParaRPr>
            </a:p>
          </p:txBody>
        </p:sp>
        <p:sp>
          <p:nvSpPr>
            <p:cNvPr id="47" name="Content Placeholder 6">
              <a:extLst>
                <a:ext uri="{FF2B5EF4-FFF2-40B4-BE49-F238E27FC236}">
                  <a16:creationId xmlns:a16="http://schemas.microsoft.com/office/drawing/2014/main" id="{8086BFC6-D2EE-4B31-BCE3-075CC61CA21A}"/>
                </a:ext>
              </a:extLst>
            </p:cNvPr>
            <p:cNvSpPr txBox="1">
              <a:spLocks/>
            </p:cNvSpPr>
            <p:nvPr/>
          </p:nvSpPr>
          <p:spPr>
            <a:xfrm>
              <a:off x="5190312" y="3328120"/>
              <a:ext cx="1669493" cy="407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3044825" algn="l"/>
                </a:tabLst>
              </a:pPr>
              <a:r>
                <a:rPr lang="en-GB" sz="1200" b="1">
                  <a:solidFill>
                    <a:schemeClr val="tx1">
                      <a:lumMod val="85000"/>
                      <a:lumOff val="15000"/>
                    </a:schemeClr>
                  </a:solidFill>
                  <a:latin typeface="Univers" panose="020B0503020202020204" pitchFamily="34" charset="0"/>
                </a:rPr>
                <a:t>Q3W</a:t>
              </a:r>
              <a:br>
                <a:rPr lang="en-GB" sz="1200">
                  <a:solidFill>
                    <a:schemeClr val="tx1">
                      <a:lumMod val="85000"/>
                      <a:lumOff val="15000"/>
                    </a:schemeClr>
                  </a:solidFill>
                  <a:latin typeface="Univers" panose="020B0503020202020204" pitchFamily="34" charset="0"/>
                </a:rPr>
              </a:br>
              <a:r>
                <a:rPr lang="en-GB" sz="1200">
                  <a:solidFill>
                    <a:schemeClr val="tx1">
                      <a:lumMod val="85000"/>
                      <a:lumOff val="15000"/>
                    </a:schemeClr>
                  </a:solidFill>
                  <a:latin typeface="Univers" panose="020B0503020202020204" pitchFamily="34" charset="0"/>
                </a:rPr>
                <a:t>up to 12 weeks</a:t>
              </a:r>
            </a:p>
          </p:txBody>
        </p:sp>
        <p:sp>
          <p:nvSpPr>
            <p:cNvPr id="48" name="Content Placeholder 6">
              <a:extLst>
                <a:ext uri="{FF2B5EF4-FFF2-40B4-BE49-F238E27FC236}">
                  <a16:creationId xmlns:a16="http://schemas.microsoft.com/office/drawing/2014/main" id="{1785C9E7-C34B-40EA-9BA3-DEBFF2B84C3C}"/>
                </a:ext>
              </a:extLst>
            </p:cNvPr>
            <p:cNvSpPr txBox="1">
              <a:spLocks/>
            </p:cNvSpPr>
            <p:nvPr/>
          </p:nvSpPr>
          <p:spPr>
            <a:xfrm>
              <a:off x="2215031" y="2948077"/>
              <a:ext cx="3175886" cy="5714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tabLst>
                  <a:tab pos="3044825" algn="l"/>
                </a:tabLst>
              </a:pPr>
              <a:r>
                <a:rPr lang="en-GB" sz="1600" b="1">
                  <a:solidFill>
                    <a:srgbClr val="44546A"/>
                  </a:solidFill>
                  <a:latin typeface="Univers" panose="020B0503020202020204" pitchFamily="34" charset="0"/>
                </a:rPr>
                <a:t>Second neoadjuvant phase</a:t>
              </a:r>
              <a:r>
                <a:rPr lang="en-GB" sz="1600" b="1" baseline="30000">
                  <a:solidFill>
                    <a:srgbClr val="44546A"/>
                  </a:solidFill>
                  <a:latin typeface="Univers" panose="020B0503020202020204" pitchFamily="34" charset="0"/>
                </a:rPr>
                <a:t>1</a:t>
              </a:r>
            </a:p>
          </p:txBody>
        </p:sp>
        <p:pic>
          <p:nvPicPr>
            <p:cNvPr id="49" name="Graphic 48">
              <a:extLst>
                <a:ext uri="{FF2B5EF4-FFF2-40B4-BE49-F238E27FC236}">
                  <a16:creationId xmlns:a16="http://schemas.microsoft.com/office/drawing/2014/main" id="{C17EB3B0-35D9-4D20-82D3-8EAE862FEF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351" y="3429662"/>
              <a:ext cx="412879" cy="412879"/>
            </a:xfrm>
            <a:prstGeom prst="rect">
              <a:avLst/>
            </a:prstGeom>
          </p:spPr>
        </p:pic>
        <p:grpSp>
          <p:nvGrpSpPr>
            <p:cNvPr id="50" name="Group 49">
              <a:extLst>
                <a:ext uri="{FF2B5EF4-FFF2-40B4-BE49-F238E27FC236}">
                  <a16:creationId xmlns:a16="http://schemas.microsoft.com/office/drawing/2014/main" id="{98C587FE-FA88-409F-B743-B40CF08178B3}"/>
                </a:ext>
              </a:extLst>
            </p:cNvPr>
            <p:cNvGrpSpPr/>
            <p:nvPr/>
          </p:nvGrpSpPr>
          <p:grpSpPr>
            <a:xfrm>
              <a:off x="716729" y="3186701"/>
              <a:ext cx="493633" cy="523220"/>
              <a:chOff x="9524" y="4739328"/>
              <a:chExt cx="721012" cy="764227"/>
            </a:xfrm>
          </p:grpSpPr>
          <p:sp>
            <p:nvSpPr>
              <p:cNvPr id="51" name="Freeform: Shape 50">
                <a:extLst>
                  <a:ext uri="{FF2B5EF4-FFF2-40B4-BE49-F238E27FC236}">
                    <a16:creationId xmlns:a16="http://schemas.microsoft.com/office/drawing/2014/main" id="{49AAF731-E8D7-40D6-9DB6-D30CE14E2614}"/>
                  </a:ext>
                </a:extLst>
              </p:cNvPr>
              <p:cNvSpPr/>
              <p:nvPr/>
            </p:nvSpPr>
            <p:spPr>
              <a:xfrm>
                <a:off x="182921" y="4954484"/>
                <a:ext cx="376287" cy="410472"/>
              </a:xfrm>
              <a:custGeom>
                <a:avLst/>
                <a:gdLst>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27256 w 374918"/>
                  <a:gd name="connsiteY5" fmla="*/ 247807 h 388416"/>
                  <a:gd name="connsiteX6" fmla="*/ 39162 w 374918"/>
                  <a:gd name="connsiteY6" fmla="*/ 266857 h 388416"/>
                  <a:gd name="connsiteX7" fmla="*/ 46306 w 374918"/>
                  <a:gd name="connsiteY7" fmla="*/ 276382 h 388416"/>
                  <a:gd name="connsiteX8" fmla="*/ 32018 w 374918"/>
                  <a:gd name="connsiteY8" fmla="*/ 264475 h 388416"/>
                  <a:gd name="connsiteX9" fmla="*/ 24874 w 374918"/>
                  <a:gd name="connsiteY9" fmla="*/ 262094 h 388416"/>
                  <a:gd name="connsiteX10" fmla="*/ 39162 w 374918"/>
                  <a:gd name="connsiteY10" fmla="*/ 290669 h 388416"/>
                  <a:gd name="connsiteX11" fmla="*/ 46306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27256 w 374918"/>
                  <a:gd name="connsiteY5" fmla="*/ 247807 h 388416"/>
                  <a:gd name="connsiteX6" fmla="*/ 39162 w 374918"/>
                  <a:gd name="connsiteY6" fmla="*/ 266857 h 388416"/>
                  <a:gd name="connsiteX7" fmla="*/ 46306 w 374918"/>
                  <a:gd name="connsiteY7" fmla="*/ 276382 h 388416"/>
                  <a:gd name="connsiteX8" fmla="*/ 32018 w 374918"/>
                  <a:gd name="connsiteY8" fmla="*/ 264475 h 388416"/>
                  <a:gd name="connsiteX9" fmla="*/ 24874 w 374918"/>
                  <a:gd name="connsiteY9" fmla="*/ 262094 h 388416"/>
                  <a:gd name="connsiteX10" fmla="*/ 39162 w 374918"/>
                  <a:gd name="connsiteY10" fmla="*/ 290669 h 388416"/>
                  <a:gd name="connsiteX11" fmla="*/ 29698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27256 w 374918"/>
                  <a:gd name="connsiteY5" fmla="*/ 247807 h 388416"/>
                  <a:gd name="connsiteX6" fmla="*/ 39162 w 374918"/>
                  <a:gd name="connsiteY6" fmla="*/ 266857 h 388416"/>
                  <a:gd name="connsiteX7" fmla="*/ 46306 w 374918"/>
                  <a:gd name="connsiteY7" fmla="*/ 276382 h 388416"/>
                  <a:gd name="connsiteX8" fmla="*/ 32018 w 374918"/>
                  <a:gd name="connsiteY8" fmla="*/ 264475 h 388416"/>
                  <a:gd name="connsiteX9" fmla="*/ 10638 w 374918"/>
                  <a:gd name="connsiteY9" fmla="*/ 271107 h 388416"/>
                  <a:gd name="connsiteX10" fmla="*/ 39162 w 374918"/>
                  <a:gd name="connsiteY10" fmla="*/ 290669 h 388416"/>
                  <a:gd name="connsiteX11" fmla="*/ 29698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15394 w 374918"/>
                  <a:gd name="connsiteY5" fmla="*/ 252314 h 388416"/>
                  <a:gd name="connsiteX6" fmla="*/ 39162 w 374918"/>
                  <a:gd name="connsiteY6" fmla="*/ 266857 h 388416"/>
                  <a:gd name="connsiteX7" fmla="*/ 46306 w 374918"/>
                  <a:gd name="connsiteY7" fmla="*/ 276382 h 388416"/>
                  <a:gd name="connsiteX8" fmla="*/ 32018 w 374918"/>
                  <a:gd name="connsiteY8" fmla="*/ 264475 h 388416"/>
                  <a:gd name="connsiteX9" fmla="*/ 10638 w 374918"/>
                  <a:gd name="connsiteY9" fmla="*/ 271107 h 388416"/>
                  <a:gd name="connsiteX10" fmla="*/ 39162 w 374918"/>
                  <a:gd name="connsiteY10" fmla="*/ 290669 h 388416"/>
                  <a:gd name="connsiteX11" fmla="*/ 29698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74918" h="388416">
                    <a:moveTo>
                      <a:pt x="3443" y="157"/>
                    </a:moveTo>
                    <a:cubicBezTo>
                      <a:pt x="-2510" y="2538"/>
                      <a:pt x="1062" y="25532"/>
                      <a:pt x="1062" y="38257"/>
                    </a:cubicBezTo>
                    <a:cubicBezTo>
                      <a:pt x="1062" y="57966"/>
                      <a:pt x="4440" y="127641"/>
                      <a:pt x="5824" y="152557"/>
                    </a:cubicBezTo>
                    <a:cubicBezTo>
                      <a:pt x="7324" y="179549"/>
                      <a:pt x="7149" y="206705"/>
                      <a:pt x="10587" y="233519"/>
                    </a:cubicBezTo>
                    <a:cubicBezTo>
                      <a:pt x="11176" y="238110"/>
                      <a:pt x="16930" y="242293"/>
                      <a:pt x="17731" y="245425"/>
                    </a:cubicBezTo>
                    <a:cubicBezTo>
                      <a:pt x="18532" y="248557"/>
                      <a:pt x="12219" y="251520"/>
                      <a:pt x="15394" y="252314"/>
                    </a:cubicBezTo>
                    <a:cubicBezTo>
                      <a:pt x="23019" y="271378"/>
                      <a:pt x="34010" y="262846"/>
                      <a:pt x="39162" y="266857"/>
                    </a:cubicBezTo>
                    <a:cubicBezTo>
                      <a:pt x="44314" y="270868"/>
                      <a:pt x="50071" y="277637"/>
                      <a:pt x="46306" y="276382"/>
                    </a:cubicBezTo>
                    <a:cubicBezTo>
                      <a:pt x="40425" y="274421"/>
                      <a:pt x="37963" y="265354"/>
                      <a:pt x="32018" y="264475"/>
                    </a:cubicBezTo>
                    <a:cubicBezTo>
                      <a:pt x="26073" y="263596"/>
                      <a:pt x="13019" y="271901"/>
                      <a:pt x="10638" y="271107"/>
                    </a:cubicBezTo>
                    <a:cubicBezTo>
                      <a:pt x="14118" y="309380"/>
                      <a:pt x="35985" y="286615"/>
                      <a:pt x="39162" y="290669"/>
                    </a:cubicBezTo>
                    <a:cubicBezTo>
                      <a:pt x="42339" y="294723"/>
                      <a:pt x="27317" y="293844"/>
                      <a:pt x="29698" y="295432"/>
                    </a:cubicBezTo>
                    <a:cubicBezTo>
                      <a:pt x="30492" y="297813"/>
                      <a:pt x="46713" y="298606"/>
                      <a:pt x="48687" y="302575"/>
                    </a:cubicBezTo>
                    <a:cubicBezTo>
                      <a:pt x="50661" y="306544"/>
                      <a:pt x="30684" y="308384"/>
                      <a:pt x="41543" y="319244"/>
                    </a:cubicBezTo>
                    <a:cubicBezTo>
                      <a:pt x="44565" y="322267"/>
                      <a:pt x="49480" y="322419"/>
                      <a:pt x="53449" y="324007"/>
                    </a:cubicBezTo>
                    <a:cubicBezTo>
                      <a:pt x="64739" y="339059"/>
                      <a:pt x="55767" y="330056"/>
                      <a:pt x="74881" y="340675"/>
                    </a:cubicBezTo>
                    <a:cubicBezTo>
                      <a:pt x="83260" y="345330"/>
                      <a:pt x="85408" y="349856"/>
                      <a:pt x="96312" y="352582"/>
                    </a:cubicBezTo>
                    <a:cubicBezTo>
                      <a:pt x="104051" y="354517"/>
                      <a:pt x="112187" y="354169"/>
                      <a:pt x="120124" y="354963"/>
                    </a:cubicBezTo>
                    <a:cubicBezTo>
                      <a:pt x="157402" y="369872"/>
                      <a:pt x="110786" y="351850"/>
                      <a:pt x="141556" y="362107"/>
                    </a:cubicBezTo>
                    <a:cubicBezTo>
                      <a:pt x="145611" y="363459"/>
                      <a:pt x="149493" y="365282"/>
                      <a:pt x="153462" y="366869"/>
                    </a:cubicBezTo>
                    <a:cubicBezTo>
                      <a:pt x="154256" y="369250"/>
                      <a:pt x="154068" y="372238"/>
                      <a:pt x="155843" y="374013"/>
                    </a:cubicBezTo>
                    <a:cubicBezTo>
                      <a:pt x="157618" y="375788"/>
                      <a:pt x="160742" y="375271"/>
                      <a:pt x="162987" y="376394"/>
                    </a:cubicBezTo>
                    <a:cubicBezTo>
                      <a:pt x="179339" y="384570"/>
                      <a:pt x="159065" y="378944"/>
                      <a:pt x="182037" y="383538"/>
                    </a:cubicBezTo>
                    <a:cubicBezTo>
                      <a:pt x="191267" y="389690"/>
                      <a:pt x="187133" y="389480"/>
                      <a:pt x="198706" y="385919"/>
                    </a:cubicBezTo>
                    <a:cubicBezTo>
                      <a:pt x="205903" y="383704"/>
                      <a:pt x="213871" y="382952"/>
                      <a:pt x="220137" y="378775"/>
                    </a:cubicBezTo>
                    <a:cubicBezTo>
                      <a:pt x="222518" y="377188"/>
                      <a:pt x="225082" y="375845"/>
                      <a:pt x="227281" y="374013"/>
                    </a:cubicBezTo>
                    <a:cubicBezTo>
                      <a:pt x="229868" y="371857"/>
                      <a:pt x="231622" y="368737"/>
                      <a:pt x="234424" y="366869"/>
                    </a:cubicBezTo>
                    <a:cubicBezTo>
                      <a:pt x="236513" y="365477"/>
                      <a:pt x="239187" y="365282"/>
                      <a:pt x="241568" y="364488"/>
                    </a:cubicBezTo>
                    <a:cubicBezTo>
                      <a:pt x="243949" y="362107"/>
                      <a:pt x="246018" y="359365"/>
                      <a:pt x="248712" y="357344"/>
                    </a:cubicBezTo>
                    <a:cubicBezTo>
                      <a:pt x="253337" y="353875"/>
                      <a:pt x="262786" y="349584"/>
                      <a:pt x="267762" y="345438"/>
                    </a:cubicBezTo>
                    <a:cubicBezTo>
                      <a:pt x="270349" y="343282"/>
                      <a:pt x="272248" y="340362"/>
                      <a:pt x="274906" y="338294"/>
                    </a:cubicBezTo>
                    <a:cubicBezTo>
                      <a:pt x="279424" y="334780"/>
                      <a:pt x="284504" y="332051"/>
                      <a:pt x="289193" y="328769"/>
                    </a:cubicBezTo>
                    <a:cubicBezTo>
                      <a:pt x="292444" y="326493"/>
                      <a:pt x="295543" y="324006"/>
                      <a:pt x="298718" y="321625"/>
                    </a:cubicBezTo>
                    <a:cubicBezTo>
                      <a:pt x="301099" y="317656"/>
                      <a:pt x="302589" y="312992"/>
                      <a:pt x="305862" y="309719"/>
                    </a:cubicBezTo>
                    <a:cubicBezTo>
                      <a:pt x="312729" y="302852"/>
                      <a:pt x="318826" y="302311"/>
                      <a:pt x="327293" y="300194"/>
                    </a:cubicBezTo>
                    <a:cubicBezTo>
                      <a:pt x="331262" y="296225"/>
                      <a:pt x="334709" y="291655"/>
                      <a:pt x="339199" y="288288"/>
                    </a:cubicBezTo>
                    <a:cubicBezTo>
                      <a:pt x="341207" y="286782"/>
                      <a:pt x="344568" y="287682"/>
                      <a:pt x="346343" y="285907"/>
                    </a:cubicBezTo>
                    <a:cubicBezTo>
                      <a:pt x="348118" y="284132"/>
                      <a:pt x="347332" y="280852"/>
                      <a:pt x="348724" y="278763"/>
                    </a:cubicBezTo>
                    <a:cubicBezTo>
                      <a:pt x="350592" y="275961"/>
                      <a:pt x="353487" y="274000"/>
                      <a:pt x="355868" y="271619"/>
                    </a:cubicBezTo>
                    <a:cubicBezTo>
                      <a:pt x="357456" y="267650"/>
                      <a:pt x="359130" y="263715"/>
                      <a:pt x="360631" y="259713"/>
                    </a:cubicBezTo>
                    <a:cubicBezTo>
                      <a:pt x="361512" y="257363"/>
                      <a:pt x="362735" y="255064"/>
                      <a:pt x="363012" y="252569"/>
                    </a:cubicBezTo>
                    <a:cubicBezTo>
                      <a:pt x="365123" y="233570"/>
                      <a:pt x="365737" y="214426"/>
                      <a:pt x="367774" y="195419"/>
                    </a:cubicBezTo>
                    <a:cubicBezTo>
                      <a:pt x="368123" y="192165"/>
                      <a:pt x="369553" y="189111"/>
                      <a:pt x="370156" y="185894"/>
                    </a:cubicBezTo>
                    <a:cubicBezTo>
                      <a:pt x="371936" y="176403"/>
                      <a:pt x="373331" y="166844"/>
                      <a:pt x="374918" y="157319"/>
                    </a:cubicBezTo>
                    <a:cubicBezTo>
                      <a:pt x="372867" y="138861"/>
                      <a:pt x="378260" y="137558"/>
                      <a:pt x="365393" y="131125"/>
                    </a:cubicBezTo>
                    <a:cubicBezTo>
                      <a:pt x="363148" y="130002"/>
                      <a:pt x="360630" y="129538"/>
                      <a:pt x="358249" y="128744"/>
                    </a:cubicBezTo>
                    <a:cubicBezTo>
                      <a:pt x="333928" y="112530"/>
                      <a:pt x="362715" y="129934"/>
                      <a:pt x="293956" y="121600"/>
                    </a:cubicBezTo>
                    <a:cubicBezTo>
                      <a:pt x="286480" y="120694"/>
                      <a:pt x="279575" y="117101"/>
                      <a:pt x="272524" y="114457"/>
                    </a:cubicBezTo>
                    <a:cubicBezTo>
                      <a:pt x="266174" y="112076"/>
                      <a:pt x="259734" y="109922"/>
                      <a:pt x="253474" y="107313"/>
                    </a:cubicBezTo>
                    <a:cubicBezTo>
                      <a:pt x="250197" y="105948"/>
                      <a:pt x="247317" y="103673"/>
                      <a:pt x="243949" y="102550"/>
                    </a:cubicBezTo>
                    <a:cubicBezTo>
                      <a:pt x="240109" y="101270"/>
                      <a:pt x="236012" y="100963"/>
                      <a:pt x="232043" y="100169"/>
                    </a:cubicBezTo>
                    <a:cubicBezTo>
                      <a:pt x="228868" y="98582"/>
                      <a:pt x="225245" y="97679"/>
                      <a:pt x="222518" y="95407"/>
                    </a:cubicBezTo>
                    <a:cubicBezTo>
                      <a:pt x="220319" y="93575"/>
                      <a:pt x="220137" y="89851"/>
                      <a:pt x="217756" y="88263"/>
                    </a:cubicBezTo>
                    <a:cubicBezTo>
                      <a:pt x="215033" y="86448"/>
                      <a:pt x="211336" y="86917"/>
                      <a:pt x="208231" y="85882"/>
                    </a:cubicBezTo>
                    <a:cubicBezTo>
                      <a:pt x="181330" y="76915"/>
                      <a:pt x="209624" y="84444"/>
                      <a:pt x="186799" y="78738"/>
                    </a:cubicBezTo>
                    <a:cubicBezTo>
                      <a:pt x="182037" y="73975"/>
                      <a:pt x="178902" y="66580"/>
                      <a:pt x="172512" y="64450"/>
                    </a:cubicBezTo>
                    <a:cubicBezTo>
                      <a:pt x="160940" y="60593"/>
                      <a:pt x="143457" y="55060"/>
                      <a:pt x="132031" y="50163"/>
                    </a:cubicBezTo>
                    <a:cubicBezTo>
                      <a:pt x="127137" y="48065"/>
                      <a:pt x="122398" y="45605"/>
                      <a:pt x="117743" y="43019"/>
                    </a:cubicBezTo>
                    <a:cubicBezTo>
                      <a:pt x="115241" y="41629"/>
                      <a:pt x="113340" y="39079"/>
                      <a:pt x="110599" y="38257"/>
                    </a:cubicBezTo>
                    <a:cubicBezTo>
                      <a:pt x="105223" y="36644"/>
                      <a:pt x="99434" y="36976"/>
                      <a:pt x="93931" y="35875"/>
                    </a:cubicBezTo>
                    <a:cubicBezTo>
                      <a:pt x="87513" y="34591"/>
                      <a:pt x="81281" y="32484"/>
                      <a:pt x="74881" y="31113"/>
                    </a:cubicBezTo>
                    <a:cubicBezTo>
                      <a:pt x="70160" y="30101"/>
                      <a:pt x="65339" y="29622"/>
                      <a:pt x="60593" y="28732"/>
                    </a:cubicBezTo>
                    <a:cubicBezTo>
                      <a:pt x="52637" y="27240"/>
                      <a:pt x="44842" y="24702"/>
                      <a:pt x="36781" y="23969"/>
                    </a:cubicBezTo>
                    <a:cubicBezTo>
                      <a:pt x="27295" y="23107"/>
                      <a:pt x="9396" y="-2224"/>
                      <a:pt x="3443" y="157"/>
                    </a:cubicBezTo>
                    <a:close/>
                  </a:path>
                </a:pathLst>
              </a:custGeom>
              <a:solidFill>
                <a:srgbClr val="008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2" name="Oval 51">
                <a:extLst>
                  <a:ext uri="{FF2B5EF4-FFF2-40B4-BE49-F238E27FC236}">
                    <a16:creationId xmlns:a16="http://schemas.microsoft.com/office/drawing/2014/main" id="{988E6EC3-E305-4BBE-8C50-4A5C32BA4892}"/>
                  </a:ext>
                </a:extLst>
              </p:cNvPr>
              <p:cNvSpPr/>
              <p:nvPr/>
            </p:nvSpPr>
            <p:spPr>
              <a:xfrm>
                <a:off x="204789" y="5211264"/>
                <a:ext cx="45719" cy="60824"/>
              </a:xfrm>
              <a:prstGeom prst="ellipse">
                <a:avLst/>
              </a:prstGeom>
              <a:solidFill>
                <a:srgbClr val="00877B"/>
              </a:solidFill>
              <a:ln>
                <a:solidFill>
                  <a:srgbClr val="0087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53" name="Graphic 52">
                <a:extLst>
                  <a:ext uri="{FF2B5EF4-FFF2-40B4-BE49-F238E27FC236}">
                    <a16:creationId xmlns:a16="http://schemas.microsoft.com/office/drawing/2014/main" id="{695A25B7-DCA8-418A-94C1-51ADCA1F5D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24" y="4739328"/>
                <a:ext cx="721012" cy="764227"/>
              </a:xfrm>
              <a:prstGeom prst="rect">
                <a:avLst/>
              </a:prstGeom>
            </p:spPr>
          </p:pic>
        </p:grpSp>
        <p:sp>
          <p:nvSpPr>
            <p:cNvPr id="54" name="TextBox 53">
              <a:extLst>
                <a:ext uri="{FF2B5EF4-FFF2-40B4-BE49-F238E27FC236}">
                  <a16:creationId xmlns:a16="http://schemas.microsoft.com/office/drawing/2014/main" id="{63CC5408-153D-49D5-B674-BAEA82236F36}"/>
                </a:ext>
              </a:extLst>
            </p:cNvPr>
            <p:cNvSpPr txBox="1"/>
            <p:nvPr/>
          </p:nvSpPr>
          <p:spPr>
            <a:xfrm>
              <a:off x="1602362" y="3216579"/>
              <a:ext cx="2776248" cy="646331"/>
            </a:xfrm>
            <a:prstGeom prst="rect">
              <a:avLst/>
            </a:prstGeom>
            <a:noFill/>
          </p:spPr>
          <p:txBody>
            <a:bodyPr wrap="square" rtlCol="0">
              <a:spAutoFit/>
            </a:bodyPr>
            <a:lstStyle/>
            <a:p>
              <a:r>
                <a:rPr lang="en-GB" sz="1200" b="1">
                  <a:solidFill>
                    <a:schemeClr val="tx1">
                      <a:lumMod val="85000"/>
                      <a:lumOff val="15000"/>
                    </a:schemeClr>
                  </a:solidFill>
                  <a:latin typeface="Univers" panose="020B0503020202020204" pitchFamily="34" charset="0"/>
                </a:rPr>
                <a:t>200 mg KEYTRUDA + doxorubicin</a:t>
              </a:r>
              <a:r>
                <a:rPr lang="en-GB" sz="1200" b="1" baseline="30000">
                  <a:solidFill>
                    <a:schemeClr val="tx1">
                      <a:lumMod val="85000"/>
                      <a:lumOff val="15000"/>
                    </a:schemeClr>
                  </a:solidFill>
                  <a:latin typeface="Univers" panose="020B0503020202020204" pitchFamily="34" charset="0"/>
                </a:rPr>
                <a:t>c</a:t>
              </a:r>
              <a:r>
                <a:rPr lang="en-GB" sz="1200" b="1">
                  <a:solidFill>
                    <a:schemeClr val="tx1">
                      <a:lumMod val="85000"/>
                      <a:lumOff val="15000"/>
                    </a:schemeClr>
                  </a:solidFill>
                  <a:latin typeface="Univers" panose="020B0503020202020204" pitchFamily="34" charset="0"/>
                </a:rPr>
                <a:t> or epirubicin</a:t>
              </a:r>
              <a:r>
                <a:rPr lang="en-GB" sz="1200" b="1" baseline="30000">
                  <a:solidFill>
                    <a:schemeClr val="tx1">
                      <a:lumMod val="85000"/>
                      <a:lumOff val="15000"/>
                    </a:schemeClr>
                  </a:solidFill>
                  <a:latin typeface="Univers" panose="020B0503020202020204" pitchFamily="34" charset="0"/>
                </a:rPr>
                <a:t>d</a:t>
              </a:r>
              <a:r>
                <a:rPr lang="en-GB" sz="1200" b="1">
                  <a:solidFill>
                    <a:schemeClr val="tx1">
                      <a:lumMod val="85000"/>
                      <a:lumOff val="15000"/>
                    </a:schemeClr>
                  </a:solidFill>
                  <a:latin typeface="Univers" panose="020B0503020202020204" pitchFamily="34" charset="0"/>
                </a:rPr>
                <a:t> and cyclophosphamide</a:t>
              </a:r>
              <a:r>
                <a:rPr lang="en-GB" sz="1200" b="1" baseline="30000">
                  <a:solidFill>
                    <a:schemeClr val="tx1">
                      <a:lumMod val="85000"/>
                      <a:lumOff val="15000"/>
                    </a:schemeClr>
                  </a:solidFill>
                  <a:latin typeface="Univers" panose="020B0503020202020204" pitchFamily="34" charset="0"/>
                </a:rPr>
                <a:t>e</a:t>
              </a:r>
              <a:endParaRPr lang="en-GB" sz="1200"/>
            </a:p>
          </p:txBody>
        </p:sp>
        <p:pic>
          <p:nvPicPr>
            <p:cNvPr id="56" name="Graphic 55">
              <a:extLst>
                <a:ext uri="{FF2B5EF4-FFF2-40B4-BE49-F238E27FC236}">
                  <a16:creationId xmlns:a16="http://schemas.microsoft.com/office/drawing/2014/main" id="{8F82808A-3B3C-437F-B8C4-C20E153445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42353" y="3223860"/>
              <a:ext cx="610639" cy="610639"/>
            </a:xfrm>
            <a:prstGeom prst="rect">
              <a:avLst/>
            </a:prstGeom>
          </p:spPr>
        </p:pic>
      </p:grpSp>
      <p:pic>
        <p:nvPicPr>
          <p:cNvPr id="62" name="Picture 61" descr="Icon&#10;&#10;Description automatically generated">
            <a:extLst>
              <a:ext uri="{FF2B5EF4-FFF2-40B4-BE49-F238E27FC236}">
                <a16:creationId xmlns:a16="http://schemas.microsoft.com/office/drawing/2014/main" id="{363ACC27-26DC-47C2-BFA6-9AF55549D6BA}"/>
              </a:ext>
            </a:extLst>
          </p:cNvPr>
          <p:cNvPicPr>
            <a:picLocks noChangeAspect="1"/>
          </p:cNvPicPr>
          <p:nvPr/>
        </p:nvPicPr>
        <p:blipFill>
          <a:blip r:embed="rId12">
            <a:duotone>
              <a:schemeClr val="bg2">
                <a:shade val="45000"/>
                <a:satMod val="135000"/>
              </a:schemeClr>
              <a:prstClr val="white"/>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rot="5400000">
            <a:off x="3381944" y="2392111"/>
            <a:ext cx="596721" cy="596721"/>
          </a:xfrm>
          <a:prstGeom prst="rect">
            <a:avLst/>
          </a:prstGeom>
        </p:spPr>
      </p:pic>
      <p:pic>
        <p:nvPicPr>
          <p:cNvPr id="77" name="Picture 76" descr="Icon&#10;&#10;Description automatically generated">
            <a:extLst>
              <a:ext uri="{FF2B5EF4-FFF2-40B4-BE49-F238E27FC236}">
                <a16:creationId xmlns:a16="http://schemas.microsoft.com/office/drawing/2014/main" id="{437C16F2-C2F1-490E-82DC-8345B0C2E589}"/>
              </a:ext>
            </a:extLst>
          </p:cNvPr>
          <p:cNvPicPr>
            <a:picLocks noChangeAspect="1"/>
          </p:cNvPicPr>
          <p:nvPr/>
        </p:nvPicPr>
        <p:blipFill>
          <a:blip r:embed="rId12">
            <a:duotone>
              <a:schemeClr val="bg2">
                <a:shade val="45000"/>
                <a:satMod val="135000"/>
              </a:schemeClr>
              <a:prstClr val="white"/>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rot="5400000">
            <a:off x="3379612" y="4015445"/>
            <a:ext cx="596721" cy="596721"/>
          </a:xfrm>
          <a:prstGeom prst="rect">
            <a:avLst/>
          </a:prstGeom>
        </p:spPr>
      </p:pic>
      <p:grpSp>
        <p:nvGrpSpPr>
          <p:cNvPr id="4" name="Group 3">
            <a:extLst>
              <a:ext uri="{FF2B5EF4-FFF2-40B4-BE49-F238E27FC236}">
                <a16:creationId xmlns:a16="http://schemas.microsoft.com/office/drawing/2014/main" id="{E73883D9-D08A-40AE-A69F-389F4618E92A}"/>
              </a:ext>
            </a:extLst>
          </p:cNvPr>
          <p:cNvGrpSpPr/>
          <p:nvPr/>
        </p:nvGrpSpPr>
        <p:grpSpPr>
          <a:xfrm>
            <a:off x="546449" y="4671973"/>
            <a:ext cx="6473918" cy="1003675"/>
            <a:chOff x="546449" y="4671973"/>
            <a:chExt cx="6473918" cy="1003675"/>
          </a:xfrm>
        </p:grpSpPr>
        <p:sp>
          <p:nvSpPr>
            <p:cNvPr id="67" name="Rectangle: Rounded Corners 66">
              <a:extLst>
                <a:ext uri="{FF2B5EF4-FFF2-40B4-BE49-F238E27FC236}">
                  <a16:creationId xmlns:a16="http://schemas.microsoft.com/office/drawing/2014/main" id="{200BB1F6-9FC0-4D92-9E34-1971BD7DD86A}"/>
                </a:ext>
              </a:extLst>
            </p:cNvPr>
            <p:cNvSpPr/>
            <p:nvPr/>
          </p:nvSpPr>
          <p:spPr>
            <a:xfrm>
              <a:off x="546449" y="4671973"/>
              <a:ext cx="6473918" cy="1003675"/>
            </a:xfrm>
            <a:prstGeom prst="roundRect">
              <a:avLst>
                <a:gd name="adj" fmla="val 0"/>
              </a:avLst>
            </a:prstGeom>
            <a:solidFill>
              <a:schemeClr val="accent6">
                <a:lumMod val="20000"/>
                <a:lumOff val="80000"/>
                <a:alpha val="49902"/>
              </a:schemeClr>
            </a:solidFill>
            <a:ln w="19050">
              <a:solidFill>
                <a:schemeClr val="tx1">
                  <a:lumMod val="85000"/>
                  <a:lumOff val="1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a:solidFill>
                  <a:schemeClr val="tx1">
                    <a:lumMod val="85000"/>
                    <a:lumOff val="15000"/>
                  </a:schemeClr>
                </a:solidFill>
                <a:latin typeface="Univers" panose="020B0503020202020204" pitchFamily="34" charset="0"/>
              </a:endParaRPr>
            </a:p>
          </p:txBody>
        </p:sp>
        <p:sp>
          <p:nvSpPr>
            <p:cNvPr id="68" name="Content Placeholder 6">
              <a:extLst>
                <a:ext uri="{FF2B5EF4-FFF2-40B4-BE49-F238E27FC236}">
                  <a16:creationId xmlns:a16="http://schemas.microsoft.com/office/drawing/2014/main" id="{2911D273-2410-4866-95E4-96BB13081241}"/>
                </a:ext>
              </a:extLst>
            </p:cNvPr>
            <p:cNvSpPr txBox="1">
              <a:spLocks/>
            </p:cNvSpPr>
            <p:nvPr/>
          </p:nvSpPr>
          <p:spPr>
            <a:xfrm>
              <a:off x="5190312" y="5084930"/>
              <a:ext cx="1669493" cy="407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3044825" algn="l"/>
                </a:tabLst>
              </a:pPr>
              <a:r>
                <a:rPr lang="en-GB" sz="1200" b="1">
                  <a:solidFill>
                    <a:schemeClr val="tx1">
                      <a:lumMod val="85000"/>
                      <a:lumOff val="15000"/>
                    </a:schemeClr>
                  </a:solidFill>
                  <a:latin typeface="Univers" panose="020B0503020202020204" pitchFamily="34" charset="0"/>
                </a:rPr>
                <a:t>Q3W</a:t>
              </a:r>
              <a:br>
                <a:rPr lang="en-GB" sz="1200">
                  <a:solidFill>
                    <a:schemeClr val="tx1">
                      <a:lumMod val="85000"/>
                      <a:lumOff val="15000"/>
                    </a:schemeClr>
                  </a:solidFill>
                  <a:latin typeface="Univers" panose="020B0503020202020204" pitchFamily="34" charset="0"/>
                </a:rPr>
              </a:br>
              <a:r>
                <a:rPr lang="en-GB" sz="1200">
                  <a:solidFill>
                    <a:schemeClr val="tx1">
                      <a:lumMod val="85000"/>
                      <a:lumOff val="15000"/>
                    </a:schemeClr>
                  </a:solidFill>
                  <a:latin typeface="Univers" panose="020B0503020202020204" pitchFamily="34" charset="0"/>
                </a:rPr>
                <a:t>up to 27 weeks</a:t>
              </a:r>
            </a:p>
          </p:txBody>
        </p:sp>
        <p:sp>
          <p:nvSpPr>
            <p:cNvPr id="69" name="Content Placeholder 6">
              <a:extLst>
                <a:ext uri="{FF2B5EF4-FFF2-40B4-BE49-F238E27FC236}">
                  <a16:creationId xmlns:a16="http://schemas.microsoft.com/office/drawing/2014/main" id="{0DF6CF4F-1573-4828-816E-E606C4521CB4}"/>
                </a:ext>
              </a:extLst>
            </p:cNvPr>
            <p:cNvSpPr txBox="1">
              <a:spLocks/>
            </p:cNvSpPr>
            <p:nvPr/>
          </p:nvSpPr>
          <p:spPr>
            <a:xfrm>
              <a:off x="2215031" y="4704887"/>
              <a:ext cx="3175886" cy="5714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tabLst>
                  <a:tab pos="3044825" algn="l"/>
                </a:tabLst>
              </a:pPr>
              <a:r>
                <a:rPr lang="en-GB" sz="1600" b="1">
                  <a:solidFill>
                    <a:srgbClr val="44546A"/>
                  </a:solidFill>
                  <a:latin typeface="Univers" panose="020B0503020202020204" pitchFamily="34" charset="0"/>
                </a:rPr>
                <a:t>Adjuvant cycle</a:t>
              </a:r>
              <a:r>
                <a:rPr lang="en-GB" sz="1600" b="1" baseline="30000">
                  <a:solidFill>
                    <a:srgbClr val="44546A"/>
                  </a:solidFill>
                  <a:latin typeface="Univers" panose="020B0503020202020204" pitchFamily="34" charset="0"/>
                </a:rPr>
                <a:t>2</a:t>
              </a:r>
            </a:p>
          </p:txBody>
        </p:sp>
        <p:grpSp>
          <p:nvGrpSpPr>
            <p:cNvPr id="71" name="Group 70">
              <a:extLst>
                <a:ext uri="{FF2B5EF4-FFF2-40B4-BE49-F238E27FC236}">
                  <a16:creationId xmlns:a16="http://schemas.microsoft.com/office/drawing/2014/main" id="{286DAC73-AC46-4D58-B354-C4ECFE5D943E}"/>
                </a:ext>
              </a:extLst>
            </p:cNvPr>
            <p:cNvGrpSpPr/>
            <p:nvPr/>
          </p:nvGrpSpPr>
          <p:grpSpPr>
            <a:xfrm>
              <a:off x="881716" y="4969691"/>
              <a:ext cx="493633" cy="523219"/>
              <a:chOff x="9524" y="4739328"/>
              <a:chExt cx="721012" cy="764227"/>
            </a:xfrm>
          </p:grpSpPr>
          <p:sp>
            <p:nvSpPr>
              <p:cNvPr id="72" name="Freeform: Shape 71">
                <a:extLst>
                  <a:ext uri="{FF2B5EF4-FFF2-40B4-BE49-F238E27FC236}">
                    <a16:creationId xmlns:a16="http://schemas.microsoft.com/office/drawing/2014/main" id="{100882C8-7AEF-4FE2-84ED-0FD3AC57AB45}"/>
                  </a:ext>
                </a:extLst>
              </p:cNvPr>
              <p:cNvSpPr/>
              <p:nvPr/>
            </p:nvSpPr>
            <p:spPr>
              <a:xfrm>
                <a:off x="182921" y="4954484"/>
                <a:ext cx="376287" cy="410472"/>
              </a:xfrm>
              <a:custGeom>
                <a:avLst/>
                <a:gdLst>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27256 w 374918"/>
                  <a:gd name="connsiteY5" fmla="*/ 247807 h 388416"/>
                  <a:gd name="connsiteX6" fmla="*/ 39162 w 374918"/>
                  <a:gd name="connsiteY6" fmla="*/ 266857 h 388416"/>
                  <a:gd name="connsiteX7" fmla="*/ 46306 w 374918"/>
                  <a:gd name="connsiteY7" fmla="*/ 276382 h 388416"/>
                  <a:gd name="connsiteX8" fmla="*/ 32018 w 374918"/>
                  <a:gd name="connsiteY8" fmla="*/ 264475 h 388416"/>
                  <a:gd name="connsiteX9" fmla="*/ 24874 w 374918"/>
                  <a:gd name="connsiteY9" fmla="*/ 262094 h 388416"/>
                  <a:gd name="connsiteX10" fmla="*/ 39162 w 374918"/>
                  <a:gd name="connsiteY10" fmla="*/ 290669 h 388416"/>
                  <a:gd name="connsiteX11" fmla="*/ 46306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27256 w 374918"/>
                  <a:gd name="connsiteY5" fmla="*/ 247807 h 388416"/>
                  <a:gd name="connsiteX6" fmla="*/ 39162 w 374918"/>
                  <a:gd name="connsiteY6" fmla="*/ 266857 h 388416"/>
                  <a:gd name="connsiteX7" fmla="*/ 46306 w 374918"/>
                  <a:gd name="connsiteY7" fmla="*/ 276382 h 388416"/>
                  <a:gd name="connsiteX8" fmla="*/ 32018 w 374918"/>
                  <a:gd name="connsiteY8" fmla="*/ 264475 h 388416"/>
                  <a:gd name="connsiteX9" fmla="*/ 24874 w 374918"/>
                  <a:gd name="connsiteY9" fmla="*/ 262094 h 388416"/>
                  <a:gd name="connsiteX10" fmla="*/ 39162 w 374918"/>
                  <a:gd name="connsiteY10" fmla="*/ 290669 h 388416"/>
                  <a:gd name="connsiteX11" fmla="*/ 29698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27256 w 374918"/>
                  <a:gd name="connsiteY5" fmla="*/ 247807 h 388416"/>
                  <a:gd name="connsiteX6" fmla="*/ 39162 w 374918"/>
                  <a:gd name="connsiteY6" fmla="*/ 266857 h 388416"/>
                  <a:gd name="connsiteX7" fmla="*/ 46306 w 374918"/>
                  <a:gd name="connsiteY7" fmla="*/ 276382 h 388416"/>
                  <a:gd name="connsiteX8" fmla="*/ 32018 w 374918"/>
                  <a:gd name="connsiteY8" fmla="*/ 264475 h 388416"/>
                  <a:gd name="connsiteX9" fmla="*/ 10638 w 374918"/>
                  <a:gd name="connsiteY9" fmla="*/ 271107 h 388416"/>
                  <a:gd name="connsiteX10" fmla="*/ 39162 w 374918"/>
                  <a:gd name="connsiteY10" fmla="*/ 290669 h 388416"/>
                  <a:gd name="connsiteX11" fmla="*/ 29698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15394 w 374918"/>
                  <a:gd name="connsiteY5" fmla="*/ 252314 h 388416"/>
                  <a:gd name="connsiteX6" fmla="*/ 39162 w 374918"/>
                  <a:gd name="connsiteY6" fmla="*/ 266857 h 388416"/>
                  <a:gd name="connsiteX7" fmla="*/ 46306 w 374918"/>
                  <a:gd name="connsiteY7" fmla="*/ 276382 h 388416"/>
                  <a:gd name="connsiteX8" fmla="*/ 32018 w 374918"/>
                  <a:gd name="connsiteY8" fmla="*/ 264475 h 388416"/>
                  <a:gd name="connsiteX9" fmla="*/ 10638 w 374918"/>
                  <a:gd name="connsiteY9" fmla="*/ 271107 h 388416"/>
                  <a:gd name="connsiteX10" fmla="*/ 39162 w 374918"/>
                  <a:gd name="connsiteY10" fmla="*/ 290669 h 388416"/>
                  <a:gd name="connsiteX11" fmla="*/ 29698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74918" h="388416">
                    <a:moveTo>
                      <a:pt x="3443" y="157"/>
                    </a:moveTo>
                    <a:cubicBezTo>
                      <a:pt x="-2510" y="2538"/>
                      <a:pt x="1062" y="25532"/>
                      <a:pt x="1062" y="38257"/>
                    </a:cubicBezTo>
                    <a:cubicBezTo>
                      <a:pt x="1062" y="57966"/>
                      <a:pt x="4440" y="127641"/>
                      <a:pt x="5824" y="152557"/>
                    </a:cubicBezTo>
                    <a:cubicBezTo>
                      <a:pt x="7324" y="179549"/>
                      <a:pt x="7149" y="206705"/>
                      <a:pt x="10587" y="233519"/>
                    </a:cubicBezTo>
                    <a:cubicBezTo>
                      <a:pt x="11176" y="238110"/>
                      <a:pt x="16930" y="242293"/>
                      <a:pt x="17731" y="245425"/>
                    </a:cubicBezTo>
                    <a:cubicBezTo>
                      <a:pt x="18532" y="248557"/>
                      <a:pt x="12219" y="251520"/>
                      <a:pt x="15394" y="252314"/>
                    </a:cubicBezTo>
                    <a:cubicBezTo>
                      <a:pt x="23019" y="271378"/>
                      <a:pt x="34010" y="262846"/>
                      <a:pt x="39162" y="266857"/>
                    </a:cubicBezTo>
                    <a:cubicBezTo>
                      <a:pt x="44314" y="270868"/>
                      <a:pt x="50071" y="277637"/>
                      <a:pt x="46306" y="276382"/>
                    </a:cubicBezTo>
                    <a:cubicBezTo>
                      <a:pt x="40425" y="274421"/>
                      <a:pt x="37963" y="265354"/>
                      <a:pt x="32018" y="264475"/>
                    </a:cubicBezTo>
                    <a:cubicBezTo>
                      <a:pt x="26073" y="263596"/>
                      <a:pt x="13019" y="271901"/>
                      <a:pt x="10638" y="271107"/>
                    </a:cubicBezTo>
                    <a:cubicBezTo>
                      <a:pt x="14118" y="309380"/>
                      <a:pt x="35985" y="286615"/>
                      <a:pt x="39162" y="290669"/>
                    </a:cubicBezTo>
                    <a:cubicBezTo>
                      <a:pt x="42339" y="294723"/>
                      <a:pt x="27317" y="293844"/>
                      <a:pt x="29698" y="295432"/>
                    </a:cubicBezTo>
                    <a:cubicBezTo>
                      <a:pt x="30492" y="297813"/>
                      <a:pt x="46713" y="298606"/>
                      <a:pt x="48687" y="302575"/>
                    </a:cubicBezTo>
                    <a:cubicBezTo>
                      <a:pt x="50661" y="306544"/>
                      <a:pt x="30684" y="308384"/>
                      <a:pt x="41543" y="319244"/>
                    </a:cubicBezTo>
                    <a:cubicBezTo>
                      <a:pt x="44565" y="322267"/>
                      <a:pt x="49480" y="322419"/>
                      <a:pt x="53449" y="324007"/>
                    </a:cubicBezTo>
                    <a:cubicBezTo>
                      <a:pt x="64739" y="339059"/>
                      <a:pt x="55767" y="330056"/>
                      <a:pt x="74881" y="340675"/>
                    </a:cubicBezTo>
                    <a:cubicBezTo>
                      <a:pt x="83260" y="345330"/>
                      <a:pt x="85408" y="349856"/>
                      <a:pt x="96312" y="352582"/>
                    </a:cubicBezTo>
                    <a:cubicBezTo>
                      <a:pt x="104051" y="354517"/>
                      <a:pt x="112187" y="354169"/>
                      <a:pt x="120124" y="354963"/>
                    </a:cubicBezTo>
                    <a:cubicBezTo>
                      <a:pt x="157402" y="369872"/>
                      <a:pt x="110786" y="351850"/>
                      <a:pt x="141556" y="362107"/>
                    </a:cubicBezTo>
                    <a:cubicBezTo>
                      <a:pt x="145611" y="363459"/>
                      <a:pt x="149493" y="365282"/>
                      <a:pt x="153462" y="366869"/>
                    </a:cubicBezTo>
                    <a:cubicBezTo>
                      <a:pt x="154256" y="369250"/>
                      <a:pt x="154068" y="372238"/>
                      <a:pt x="155843" y="374013"/>
                    </a:cubicBezTo>
                    <a:cubicBezTo>
                      <a:pt x="157618" y="375788"/>
                      <a:pt x="160742" y="375271"/>
                      <a:pt x="162987" y="376394"/>
                    </a:cubicBezTo>
                    <a:cubicBezTo>
                      <a:pt x="179339" y="384570"/>
                      <a:pt x="159065" y="378944"/>
                      <a:pt x="182037" y="383538"/>
                    </a:cubicBezTo>
                    <a:cubicBezTo>
                      <a:pt x="191267" y="389690"/>
                      <a:pt x="187133" y="389480"/>
                      <a:pt x="198706" y="385919"/>
                    </a:cubicBezTo>
                    <a:cubicBezTo>
                      <a:pt x="205903" y="383704"/>
                      <a:pt x="213871" y="382952"/>
                      <a:pt x="220137" y="378775"/>
                    </a:cubicBezTo>
                    <a:cubicBezTo>
                      <a:pt x="222518" y="377188"/>
                      <a:pt x="225082" y="375845"/>
                      <a:pt x="227281" y="374013"/>
                    </a:cubicBezTo>
                    <a:cubicBezTo>
                      <a:pt x="229868" y="371857"/>
                      <a:pt x="231622" y="368737"/>
                      <a:pt x="234424" y="366869"/>
                    </a:cubicBezTo>
                    <a:cubicBezTo>
                      <a:pt x="236513" y="365477"/>
                      <a:pt x="239187" y="365282"/>
                      <a:pt x="241568" y="364488"/>
                    </a:cubicBezTo>
                    <a:cubicBezTo>
                      <a:pt x="243949" y="362107"/>
                      <a:pt x="246018" y="359365"/>
                      <a:pt x="248712" y="357344"/>
                    </a:cubicBezTo>
                    <a:cubicBezTo>
                      <a:pt x="253337" y="353875"/>
                      <a:pt x="262786" y="349584"/>
                      <a:pt x="267762" y="345438"/>
                    </a:cubicBezTo>
                    <a:cubicBezTo>
                      <a:pt x="270349" y="343282"/>
                      <a:pt x="272248" y="340362"/>
                      <a:pt x="274906" y="338294"/>
                    </a:cubicBezTo>
                    <a:cubicBezTo>
                      <a:pt x="279424" y="334780"/>
                      <a:pt x="284504" y="332051"/>
                      <a:pt x="289193" y="328769"/>
                    </a:cubicBezTo>
                    <a:cubicBezTo>
                      <a:pt x="292444" y="326493"/>
                      <a:pt x="295543" y="324006"/>
                      <a:pt x="298718" y="321625"/>
                    </a:cubicBezTo>
                    <a:cubicBezTo>
                      <a:pt x="301099" y="317656"/>
                      <a:pt x="302589" y="312992"/>
                      <a:pt x="305862" y="309719"/>
                    </a:cubicBezTo>
                    <a:cubicBezTo>
                      <a:pt x="312729" y="302852"/>
                      <a:pt x="318826" y="302311"/>
                      <a:pt x="327293" y="300194"/>
                    </a:cubicBezTo>
                    <a:cubicBezTo>
                      <a:pt x="331262" y="296225"/>
                      <a:pt x="334709" y="291655"/>
                      <a:pt x="339199" y="288288"/>
                    </a:cubicBezTo>
                    <a:cubicBezTo>
                      <a:pt x="341207" y="286782"/>
                      <a:pt x="344568" y="287682"/>
                      <a:pt x="346343" y="285907"/>
                    </a:cubicBezTo>
                    <a:cubicBezTo>
                      <a:pt x="348118" y="284132"/>
                      <a:pt x="347332" y="280852"/>
                      <a:pt x="348724" y="278763"/>
                    </a:cubicBezTo>
                    <a:cubicBezTo>
                      <a:pt x="350592" y="275961"/>
                      <a:pt x="353487" y="274000"/>
                      <a:pt x="355868" y="271619"/>
                    </a:cubicBezTo>
                    <a:cubicBezTo>
                      <a:pt x="357456" y="267650"/>
                      <a:pt x="359130" y="263715"/>
                      <a:pt x="360631" y="259713"/>
                    </a:cubicBezTo>
                    <a:cubicBezTo>
                      <a:pt x="361512" y="257363"/>
                      <a:pt x="362735" y="255064"/>
                      <a:pt x="363012" y="252569"/>
                    </a:cubicBezTo>
                    <a:cubicBezTo>
                      <a:pt x="365123" y="233570"/>
                      <a:pt x="365737" y="214426"/>
                      <a:pt x="367774" y="195419"/>
                    </a:cubicBezTo>
                    <a:cubicBezTo>
                      <a:pt x="368123" y="192165"/>
                      <a:pt x="369553" y="189111"/>
                      <a:pt x="370156" y="185894"/>
                    </a:cubicBezTo>
                    <a:cubicBezTo>
                      <a:pt x="371936" y="176403"/>
                      <a:pt x="373331" y="166844"/>
                      <a:pt x="374918" y="157319"/>
                    </a:cubicBezTo>
                    <a:cubicBezTo>
                      <a:pt x="372867" y="138861"/>
                      <a:pt x="378260" y="137558"/>
                      <a:pt x="365393" y="131125"/>
                    </a:cubicBezTo>
                    <a:cubicBezTo>
                      <a:pt x="363148" y="130002"/>
                      <a:pt x="360630" y="129538"/>
                      <a:pt x="358249" y="128744"/>
                    </a:cubicBezTo>
                    <a:cubicBezTo>
                      <a:pt x="333928" y="112530"/>
                      <a:pt x="362715" y="129934"/>
                      <a:pt x="293956" y="121600"/>
                    </a:cubicBezTo>
                    <a:cubicBezTo>
                      <a:pt x="286480" y="120694"/>
                      <a:pt x="279575" y="117101"/>
                      <a:pt x="272524" y="114457"/>
                    </a:cubicBezTo>
                    <a:cubicBezTo>
                      <a:pt x="266174" y="112076"/>
                      <a:pt x="259734" y="109922"/>
                      <a:pt x="253474" y="107313"/>
                    </a:cubicBezTo>
                    <a:cubicBezTo>
                      <a:pt x="250197" y="105948"/>
                      <a:pt x="247317" y="103673"/>
                      <a:pt x="243949" y="102550"/>
                    </a:cubicBezTo>
                    <a:cubicBezTo>
                      <a:pt x="240109" y="101270"/>
                      <a:pt x="236012" y="100963"/>
                      <a:pt x="232043" y="100169"/>
                    </a:cubicBezTo>
                    <a:cubicBezTo>
                      <a:pt x="228868" y="98582"/>
                      <a:pt x="225245" y="97679"/>
                      <a:pt x="222518" y="95407"/>
                    </a:cubicBezTo>
                    <a:cubicBezTo>
                      <a:pt x="220319" y="93575"/>
                      <a:pt x="220137" y="89851"/>
                      <a:pt x="217756" y="88263"/>
                    </a:cubicBezTo>
                    <a:cubicBezTo>
                      <a:pt x="215033" y="86448"/>
                      <a:pt x="211336" y="86917"/>
                      <a:pt x="208231" y="85882"/>
                    </a:cubicBezTo>
                    <a:cubicBezTo>
                      <a:pt x="181330" y="76915"/>
                      <a:pt x="209624" y="84444"/>
                      <a:pt x="186799" y="78738"/>
                    </a:cubicBezTo>
                    <a:cubicBezTo>
                      <a:pt x="182037" y="73975"/>
                      <a:pt x="178902" y="66580"/>
                      <a:pt x="172512" y="64450"/>
                    </a:cubicBezTo>
                    <a:cubicBezTo>
                      <a:pt x="160940" y="60593"/>
                      <a:pt x="143457" y="55060"/>
                      <a:pt x="132031" y="50163"/>
                    </a:cubicBezTo>
                    <a:cubicBezTo>
                      <a:pt x="127137" y="48065"/>
                      <a:pt x="122398" y="45605"/>
                      <a:pt x="117743" y="43019"/>
                    </a:cubicBezTo>
                    <a:cubicBezTo>
                      <a:pt x="115241" y="41629"/>
                      <a:pt x="113340" y="39079"/>
                      <a:pt x="110599" y="38257"/>
                    </a:cubicBezTo>
                    <a:cubicBezTo>
                      <a:pt x="105223" y="36644"/>
                      <a:pt x="99434" y="36976"/>
                      <a:pt x="93931" y="35875"/>
                    </a:cubicBezTo>
                    <a:cubicBezTo>
                      <a:pt x="87513" y="34591"/>
                      <a:pt x="81281" y="32484"/>
                      <a:pt x="74881" y="31113"/>
                    </a:cubicBezTo>
                    <a:cubicBezTo>
                      <a:pt x="70160" y="30101"/>
                      <a:pt x="65339" y="29622"/>
                      <a:pt x="60593" y="28732"/>
                    </a:cubicBezTo>
                    <a:cubicBezTo>
                      <a:pt x="52637" y="27240"/>
                      <a:pt x="44842" y="24702"/>
                      <a:pt x="36781" y="23969"/>
                    </a:cubicBezTo>
                    <a:cubicBezTo>
                      <a:pt x="27295" y="23107"/>
                      <a:pt x="9396" y="-2224"/>
                      <a:pt x="3443" y="157"/>
                    </a:cubicBezTo>
                    <a:close/>
                  </a:path>
                </a:pathLst>
              </a:custGeom>
              <a:solidFill>
                <a:srgbClr val="008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3" name="Oval 72">
                <a:extLst>
                  <a:ext uri="{FF2B5EF4-FFF2-40B4-BE49-F238E27FC236}">
                    <a16:creationId xmlns:a16="http://schemas.microsoft.com/office/drawing/2014/main" id="{977FCF74-3DC7-4D4C-A0E5-AE334302813D}"/>
                  </a:ext>
                </a:extLst>
              </p:cNvPr>
              <p:cNvSpPr/>
              <p:nvPr/>
            </p:nvSpPr>
            <p:spPr>
              <a:xfrm>
                <a:off x="204789" y="5211264"/>
                <a:ext cx="45719" cy="60824"/>
              </a:xfrm>
              <a:prstGeom prst="ellipse">
                <a:avLst/>
              </a:prstGeom>
              <a:solidFill>
                <a:srgbClr val="00877B"/>
              </a:solidFill>
              <a:ln>
                <a:solidFill>
                  <a:srgbClr val="0087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74" name="Graphic 73">
                <a:extLst>
                  <a:ext uri="{FF2B5EF4-FFF2-40B4-BE49-F238E27FC236}">
                    <a16:creationId xmlns:a16="http://schemas.microsoft.com/office/drawing/2014/main" id="{B818269C-3600-4986-BCE6-6D88E88C94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24" y="4739328"/>
                <a:ext cx="721012" cy="764227"/>
              </a:xfrm>
              <a:prstGeom prst="rect">
                <a:avLst/>
              </a:prstGeom>
            </p:spPr>
          </p:pic>
        </p:grpSp>
        <p:sp>
          <p:nvSpPr>
            <p:cNvPr id="75" name="TextBox 74">
              <a:extLst>
                <a:ext uri="{FF2B5EF4-FFF2-40B4-BE49-F238E27FC236}">
                  <a16:creationId xmlns:a16="http://schemas.microsoft.com/office/drawing/2014/main" id="{E353154B-2A72-4AA1-BCD6-FF1E6EB55234}"/>
                </a:ext>
              </a:extLst>
            </p:cNvPr>
            <p:cNvSpPr txBox="1"/>
            <p:nvPr/>
          </p:nvSpPr>
          <p:spPr>
            <a:xfrm>
              <a:off x="1559176" y="4998152"/>
              <a:ext cx="3010127" cy="584775"/>
            </a:xfrm>
            <a:prstGeom prst="rect">
              <a:avLst/>
            </a:prstGeom>
            <a:noFill/>
          </p:spPr>
          <p:txBody>
            <a:bodyPr wrap="square" rtlCol="0">
              <a:spAutoFit/>
            </a:bodyPr>
            <a:lstStyle/>
            <a:p>
              <a:r>
                <a:rPr lang="en-GB" sz="1200" b="1">
                  <a:solidFill>
                    <a:schemeClr val="tx1">
                      <a:lumMod val="85000"/>
                      <a:lumOff val="15000"/>
                    </a:schemeClr>
                  </a:solidFill>
                  <a:latin typeface="Univers" panose="020B0503020202020204" pitchFamily="34" charset="0"/>
                </a:rPr>
                <a:t>200 mg KEYTRUDA monotherapy</a:t>
              </a:r>
              <a:br>
                <a:rPr lang="en-GB" sz="1200" b="1">
                  <a:solidFill>
                    <a:schemeClr val="tx1">
                      <a:lumMod val="85000"/>
                      <a:lumOff val="15000"/>
                    </a:schemeClr>
                  </a:solidFill>
                  <a:latin typeface="Univers" panose="020B0503020202020204" pitchFamily="34" charset="0"/>
                </a:rPr>
              </a:br>
              <a:r>
                <a:rPr lang="en-GB" sz="1000" b="1">
                  <a:solidFill>
                    <a:schemeClr val="tx1">
                      <a:lumMod val="85000"/>
                      <a:lumOff val="15000"/>
                    </a:schemeClr>
                  </a:solidFill>
                  <a:latin typeface="Univers" panose="020B0503020202020204" pitchFamily="34" charset="0"/>
                </a:rPr>
                <a:t>(radiation therapy concurrently or </a:t>
              </a:r>
              <a:br>
                <a:rPr lang="en-GB" sz="1000" b="1">
                  <a:solidFill>
                    <a:schemeClr val="tx1">
                      <a:lumMod val="85000"/>
                      <a:lumOff val="15000"/>
                    </a:schemeClr>
                  </a:solidFill>
                  <a:latin typeface="Univers" panose="020B0503020202020204" pitchFamily="34" charset="0"/>
                </a:rPr>
              </a:br>
              <a:r>
                <a:rPr lang="en-GB" sz="1000" b="1">
                  <a:solidFill>
                    <a:schemeClr val="tx1">
                      <a:lumMod val="85000"/>
                      <a:lumOff val="15000"/>
                    </a:schemeClr>
                  </a:solidFill>
                  <a:latin typeface="Univers" panose="020B0503020202020204" pitchFamily="34" charset="0"/>
                </a:rPr>
                <a:t>2 weeks prior to adjuvant KEYTRUDA)</a:t>
              </a:r>
              <a:endParaRPr lang="en-GB" sz="1200"/>
            </a:p>
          </p:txBody>
        </p:sp>
        <p:pic>
          <p:nvPicPr>
            <p:cNvPr id="76" name="Graphic 75">
              <a:extLst>
                <a:ext uri="{FF2B5EF4-FFF2-40B4-BE49-F238E27FC236}">
                  <a16:creationId xmlns:a16="http://schemas.microsoft.com/office/drawing/2014/main" id="{EF9895C0-958A-4B94-BB62-0F6F0FDC11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50899" y="4980670"/>
              <a:ext cx="610639" cy="610639"/>
            </a:xfrm>
            <a:prstGeom prst="rect">
              <a:avLst/>
            </a:prstGeom>
          </p:spPr>
        </p:pic>
        <p:pic>
          <p:nvPicPr>
            <p:cNvPr id="78" name="Graphic 77">
              <a:extLst>
                <a:ext uri="{FF2B5EF4-FFF2-40B4-BE49-F238E27FC236}">
                  <a16:creationId xmlns:a16="http://schemas.microsoft.com/office/drawing/2014/main" id="{09B1065B-E367-4CC0-B251-2BC350A96B2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63977" y="5334446"/>
              <a:ext cx="374238" cy="218305"/>
            </a:xfrm>
            <a:prstGeom prst="rect">
              <a:avLst/>
            </a:prstGeom>
          </p:spPr>
        </p:pic>
      </p:grpSp>
      <p:sp>
        <p:nvSpPr>
          <p:cNvPr id="79" name="TextBox 78">
            <a:extLst>
              <a:ext uri="{FF2B5EF4-FFF2-40B4-BE49-F238E27FC236}">
                <a16:creationId xmlns:a16="http://schemas.microsoft.com/office/drawing/2014/main" id="{F669188A-1BD5-4B84-933F-47B084770C9D}"/>
              </a:ext>
            </a:extLst>
          </p:cNvPr>
          <p:cNvSpPr txBox="1"/>
          <p:nvPr/>
        </p:nvSpPr>
        <p:spPr>
          <a:xfrm>
            <a:off x="7624197" y="1562915"/>
            <a:ext cx="4270917" cy="3593361"/>
          </a:xfrm>
          <a:prstGeom prst="roundRect">
            <a:avLst>
              <a:gd name="adj" fmla="val 0"/>
            </a:avLst>
          </a:prstGeom>
          <a:solidFill>
            <a:schemeClr val="accent3">
              <a:lumMod val="20000"/>
              <a:lumOff val="80000"/>
            </a:schemeClr>
          </a:solidFill>
          <a:ln w="28575">
            <a:solidFill>
              <a:schemeClr val="bg2">
                <a:lumMod val="50000"/>
              </a:schemeClr>
            </a:solidFill>
          </a:ln>
          <a:effectLst>
            <a:outerShdw blurRad="50800" dist="38100" dir="2700000" algn="tl" rotWithShape="0">
              <a:prstClr val="black">
                <a:alpha val="40000"/>
              </a:prstClr>
            </a:outerShdw>
          </a:effectLst>
        </p:spPr>
        <p:txBody>
          <a:bodyPr wrap="square" rtlCol="0" anchor="ctr">
            <a:noAutofit/>
          </a:bodyPr>
          <a:lstStyle/>
          <a:p>
            <a:r>
              <a:rPr lang="en-GB" sz="1050" spc="-10">
                <a:latin typeface="Univers" panose="020B0503020202020204" pitchFamily="34" charset="0"/>
                <a:cs typeface="Arial" panose="020B0604020202020204" pitchFamily="34" charset="0"/>
              </a:rPr>
              <a:t>Patients should be treated with KEYTRUDA until disease progression or unacceptable toxicity</a:t>
            </a:r>
            <a:r>
              <a:rPr lang="en-GB" sz="1050" spc="-10" baseline="30000">
                <a:latin typeface="Univers" panose="020B0503020202020204" pitchFamily="34" charset="0"/>
                <a:cs typeface="Arial" panose="020B0604020202020204" pitchFamily="34" charset="0"/>
              </a:rPr>
              <a:t>3</a:t>
            </a:r>
            <a:br>
              <a:rPr lang="en-GB" sz="1050" spc="-10">
                <a:latin typeface="Univers" panose="020B0503020202020204" pitchFamily="34" charset="0"/>
                <a:cs typeface="Arial" panose="020B0604020202020204" pitchFamily="34" charset="0"/>
              </a:rPr>
            </a:br>
            <a:endParaRPr lang="en-GB" sz="1050" spc="-10">
              <a:latin typeface="Univers" panose="020B0503020202020204" pitchFamily="34" charset="0"/>
              <a:cs typeface="Arial" panose="020B0604020202020204" pitchFamily="34" charset="0"/>
            </a:endParaRPr>
          </a:p>
          <a:p>
            <a:r>
              <a:rPr lang="en-GB" sz="1050" spc="-10">
                <a:latin typeface="Univers" panose="020B0503020202020204" pitchFamily="34" charset="0"/>
                <a:cs typeface="Arial" panose="020B0604020202020204" pitchFamily="34" charset="0"/>
              </a:rPr>
              <a:t>Atypical responses (i.e. an initial transient increase in tumour size or new small lesions within the first few months, followed by tumour shrinkage) have been observed</a:t>
            </a:r>
            <a:r>
              <a:rPr lang="en-GB" sz="1050" spc="-10" baseline="30000">
                <a:latin typeface="Univers" panose="020B0503020202020204" pitchFamily="34" charset="0"/>
                <a:cs typeface="Arial" panose="020B0604020202020204" pitchFamily="34" charset="0"/>
              </a:rPr>
              <a:t>3</a:t>
            </a:r>
            <a:br>
              <a:rPr lang="en-GB" sz="1050" spc="-10">
                <a:latin typeface="Univers" panose="020B0503020202020204" pitchFamily="34" charset="0"/>
                <a:cs typeface="Arial" panose="020B0604020202020204" pitchFamily="34" charset="0"/>
              </a:rPr>
            </a:br>
            <a:endParaRPr lang="en-GB" sz="1050" spc="-10">
              <a:latin typeface="Univers" panose="020B0503020202020204" pitchFamily="34" charset="0"/>
              <a:cs typeface="Arial" panose="020B0604020202020204" pitchFamily="34" charset="0"/>
            </a:endParaRPr>
          </a:p>
          <a:p>
            <a:r>
              <a:rPr lang="en-GB" sz="1050" spc="-10">
                <a:latin typeface="Univers" panose="020B0503020202020204" pitchFamily="34" charset="0"/>
                <a:cs typeface="Arial" panose="020B0604020202020204" pitchFamily="34" charset="0"/>
              </a:rPr>
              <a:t>It is recommended to continue treatment in clinically stable patients with initial evidence of disease progression until disease progression is confirmed</a:t>
            </a:r>
            <a:r>
              <a:rPr lang="en-GB" sz="1050" spc="-10" baseline="30000">
                <a:latin typeface="Univers" panose="020B0503020202020204" pitchFamily="34" charset="0"/>
                <a:cs typeface="Arial" panose="020B0604020202020204" pitchFamily="34" charset="0"/>
              </a:rPr>
              <a:t>3</a:t>
            </a:r>
            <a:br>
              <a:rPr lang="en-GB" sz="1050" spc="-10">
                <a:latin typeface="Univers" panose="020B0503020202020204" pitchFamily="34" charset="0"/>
                <a:cs typeface="Arial" panose="020B0604020202020204" pitchFamily="34" charset="0"/>
              </a:rPr>
            </a:br>
            <a:endParaRPr lang="en-GB" sz="1050" spc="-10">
              <a:latin typeface="Univers" panose="020B0503020202020204" pitchFamily="34" charset="0"/>
              <a:cs typeface="Arial" panose="020B0604020202020204" pitchFamily="34" charset="0"/>
            </a:endParaRPr>
          </a:p>
          <a:p>
            <a:r>
              <a:rPr lang="en-GB" sz="1050" spc="-10">
                <a:latin typeface="Univers" panose="020B0503020202020204" pitchFamily="34" charset="0"/>
                <a:cs typeface="Arial" panose="020B0604020202020204" pitchFamily="34" charset="0"/>
              </a:rPr>
              <a:t>No dose reductions of KEYTRUDA are recommended. KEYTRUDA should be withheld or discontinued to manage AEs as described within the SmPC</a:t>
            </a:r>
            <a:r>
              <a:rPr lang="en-GB" sz="1050" spc="-10" baseline="30000">
                <a:latin typeface="Univers" panose="020B0503020202020204" pitchFamily="34" charset="0"/>
                <a:cs typeface="Arial" panose="020B0604020202020204" pitchFamily="34" charset="0"/>
              </a:rPr>
              <a:t>3</a:t>
            </a:r>
            <a:endParaRPr lang="en-GB" sz="1050" spc="-10">
              <a:latin typeface="Univers" panose="020B0503020202020204" pitchFamily="34" charset="0"/>
              <a:cs typeface="Arial" panose="020B0604020202020204" pitchFamily="34" charset="0"/>
            </a:endParaRPr>
          </a:p>
          <a:p>
            <a:endParaRPr lang="en-GB" sz="1050" spc="-10">
              <a:latin typeface="Univers" panose="020B0503020202020204" pitchFamily="34" charset="0"/>
              <a:cs typeface="Arial" panose="020B0604020202020204" pitchFamily="34" charset="0"/>
            </a:endParaRPr>
          </a:p>
          <a:p>
            <a:r>
              <a:rPr lang="en-GB" sz="1050" spc="-10">
                <a:latin typeface="Univers" panose="020B0503020202020204" pitchFamily="34" charset="0"/>
                <a:cs typeface="Arial" panose="020B0604020202020204" pitchFamily="34" charset="0"/>
              </a:rPr>
              <a:t>When administering KEYTRUDA in combination with IV chemotherapy, KEYTRUDA should be administered first</a:t>
            </a:r>
            <a:r>
              <a:rPr lang="en-GB" sz="1050" spc="-10" baseline="30000">
                <a:latin typeface="Univers" panose="020B0503020202020204" pitchFamily="34" charset="0"/>
                <a:cs typeface="Arial" panose="020B0604020202020204" pitchFamily="34" charset="0"/>
              </a:rPr>
              <a:t>3</a:t>
            </a:r>
            <a:endParaRPr lang="en-GB" sz="1050" spc="-10">
              <a:latin typeface="Univers" panose="020B0503020202020204" pitchFamily="34" charset="0"/>
              <a:cs typeface="Arial" panose="020B0604020202020204" pitchFamily="34" charset="0"/>
            </a:endParaRPr>
          </a:p>
          <a:p>
            <a:endParaRPr lang="en-GB" sz="1050" spc="-10">
              <a:latin typeface="Univers" panose="020B0503020202020204" pitchFamily="34" charset="0"/>
              <a:cs typeface="Arial" panose="020B0604020202020204" pitchFamily="34" charset="0"/>
            </a:endParaRPr>
          </a:p>
          <a:p>
            <a:r>
              <a:rPr lang="en-GB" sz="1050" b="1" spc="-10">
                <a:latin typeface="Univers" panose="020B0503020202020204" pitchFamily="34" charset="0"/>
                <a:cs typeface="Arial" panose="020B0604020202020204" pitchFamily="34" charset="0"/>
              </a:rPr>
              <a:t>Consult the full KEYTRUDA SmPC for guidance on dosing</a:t>
            </a:r>
          </a:p>
        </p:txBody>
      </p:sp>
      <p:sp>
        <p:nvSpPr>
          <p:cNvPr id="43" name="Text Placeholder 7">
            <a:extLst>
              <a:ext uri="{FF2B5EF4-FFF2-40B4-BE49-F238E27FC236}">
                <a16:creationId xmlns:a16="http://schemas.microsoft.com/office/drawing/2014/main" id="{026173EC-EEB2-4A00-9D32-5E44CD2FA45F}"/>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baseline="30000">
                <a:latin typeface="Univers" panose="020B0503020202020204" pitchFamily="34" charset="0"/>
              </a:rPr>
              <a:t>a</a:t>
            </a:r>
            <a:r>
              <a:rPr lang="en-GB" sz="800" b="1">
                <a:latin typeface="Univers" panose="020B0503020202020204" pitchFamily="34" charset="0"/>
              </a:rPr>
              <a:t>80 mg/m</a:t>
            </a:r>
            <a:r>
              <a:rPr lang="en-GB" sz="800" b="1" baseline="30000">
                <a:latin typeface="Univers" panose="020B0503020202020204" pitchFamily="34" charset="0"/>
              </a:rPr>
              <a:t>2 </a:t>
            </a:r>
            <a:r>
              <a:rPr lang="en-GB" sz="800" b="1">
                <a:latin typeface="Univers" panose="020B0503020202020204" pitchFamily="34" charset="0"/>
              </a:rPr>
              <a:t>QW; </a:t>
            </a:r>
            <a:r>
              <a:rPr lang="en-GB" sz="800" b="1" baseline="30000" err="1">
                <a:latin typeface="Univers" panose="020B0503020202020204" pitchFamily="34" charset="0"/>
              </a:rPr>
              <a:t>b</a:t>
            </a:r>
            <a:r>
              <a:rPr lang="en-GB" sz="800" b="1" err="1">
                <a:latin typeface="Univers" panose="020B0503020202020204" pitchFamily="34" charset="0"/>
              </a:rPr>
              <a:t>AUC</a:t>
            </a:r>
            <a:r>
              <a:rPr lang="en-GB" sz="800" b="1">
                <a:latin typeface="Univers" panose="020B0503020202020204" pitchFamily="34" charset="0"/>
              </a:rPr>
              <a:t> of 5 mg/mm/min Q3W or 1.5 mg/mm/min QW; </a:t>
            </a:r>
            <a:r>
              <a:rPr lang="en-GB" sz="800" b="1" baseline="30000">
                <a:latin typeface="Univers" panose="020B0503020202020204" pitchFamily="34" charset="0"/>
              </a:rPr>
              <a:t>c</a:t>
            </a:r>
            <a:r>
              <a:rPr lang="en-GB" sz="800" b="1">
                <a:latin typeface="Univers" panose="020B0503020202020204" pitchFamily="34" charset="0"/>
              </a:rPr>
              <a:t>60 mg/m</a:t>
            </a:r>
            <a:r>
              <a:rPr lang="en-GB" sz="800" b="1" baseline="30000">
                <a:latin typeface="Univers" panose="020B0503020202020204" pitchFamily="34" charset="0"/>
              </a:rPr>
              <a:t>2 </a:t>
            </a:r>
            <a:r>
              <a:rPr lang="en-GB" sz="800" b="1">
                <a:latin typeface="Univers" panose="020B0503020202020204" pitchFamily="34" charset="0"/>
              </a:rPr>
              <a:t>Q3W; </a:t>
            </a:r>
            <a:r>
              <a:rPr lang="en-GB" sz="800" b="1" baseline="30000">
                <a:latin typeface="Univers" panose="020B0503020202020204" pitchFamily="34" charset="0"/>
              </a:rPr>
              <a:t>d</a:t>
            </a:r>
            <a:r>
              <a:rPr lang="en-GB" sz="800" b="1">
                <a:latin typeface="Univers" panose="020B0503020202020204" pitchFamily="34" charset="0"/>
              </a:rPr>
              <a:t>90 mg/m</a:t>
            </a:r>
            <a:r>
              <a:rPr lang="en-GB" sz="800" b="1" baseline="30000">
                <a:latin typeface="Univers" panose="020B0503020202020204" pitchFamily="34" charset="0"/>
              </a:rPr>
              <a:t>2 </a:t>
            </a:r>
            <a:r>
              <a:rPr lang="en-GB" sz="800" b="1">
                <a:latin typeface="Univers" panose="020B0503020202020204" pitchFamily="34" charset="0"/>
              </a:rPr>
              <a:t>Q3W; </a:t>
            </a:r>
            <a:r>
              <a:rPr lang="en-GB" sz="800" b="1" baseline="30000">
                <a:latin typeface="Univers" panose="020B0503020202020204" pitchFamily="34" charset="0"/>
              </a:rPr>
              <a:t>e</a:t>
            </a:r>
            <a:r>
              <a:rPr lang="en-GB" sz="800" b="1">
                <a:latin typeface="Univers" panose="020B0503020202020204" pitchFamily="34" charset="0"/>
              </a:rPr>
              <a:t>600 mg/m</a:t>
            </a:r>
            <a:r>
              <a:rPr lang="en-GB" sz="800" b="1" baseline="30000">
                <a:latin typeface="Univers" panose="020B0503020202020204" pitchFamily="34" charset="0"/>
              </a:rPr>
              <a:t>2 </a:t>
            </a:r>
            <a:r>
              <a:rPr lang="en-GB" sz="800" b="1">
                <a:latin typeface="Univers" panose="020B0503020202020204" pitchFamily="34" charset="0"/>
              </a:rPr>
              <a:t>Q3W.</a:t>
            </a:r>
            <a:br>
              <a:rPr lang="en-GB" sz="800" b="1">
                <a:latin typeface="Univers" panose="020B0503020202020204" pitchFamily="34" charset="0"/>
              </a:rPr>
            </a:br>
            <a:r>
              <a:rPr lang="en-GB" sz="800">
                <a:latin typeface="Univers" panose="020B0503020202020204" pitchFamily="34" charset="0"/>
              </a:rPr>
              <a:t>AE, adverse event; AUC, area under the curve; IV, intravenous; Q3W, every 3 weeks; QW, once weekly; SmPC, Summary of Product Characteristics.</a:t>
            </a:r>
            <a:br>
              <a:rPr lang="en-GB" sz="800">
                <a:latin typeface="Univers" panose="020B0503020202020204" pitchFamily="34" charset="0"/>
              </a:rPr>
            </a:br>
            <a:r>
              <a:rPr lang="en-GB" sz="800">
                <a:latin typeface="Univers" panose="020B0503020202020204" pitchFamily="34" charset="0"/>
              </a:rPr>
              <a:t>1. Schmid P et al. </a:t>
            </a:r>
            <a:r>
              <a:rPr lang="en-GB" sz="800" i="1">
                <a:latin typeface="Univers" panose="020B0503020202020204" pitchFamily="34" charset="0"/>
              </a:rPr>
              <a:t>N Engl J Med </a:t>
            </a:r>
            <a:r>
              <a:rPr lang="en-GB" sz="800">
                <a:latin typeface="Univers" panose="020B0503020202020204" pitchFamily="34" charset="0"/>
              </a:rPr>
              <a:t>2020;382:810–821; 2. Schmid P et al. </a:t>
            </a:r>
            <a:r>
              <a:rPr lang="en-GB" sz="800" i="1">
                <a:latin typeface="Univers" panose="020B0503020202020204" pitchFamily="34" charset="0"/>
              </a:rPr>
              <a:t>N Engl J Med </a:t>
            </a:r>
            <a:r>
              <a:rPr lang="en-GB" sz="800">
                <a:latin typeface="Univers" panose="020B0503020202020204" pitchFamily="34" charset="0"/>
              </a:rPr>
              <a:t>2022;386:556–567; </a:t>
            </a:r>
            <a:br>
              <a:rPr lang="en-GB" sz="800">
                <a:latin typeface="Univers" panose="020B0503020202020204" pitchFamily="34" charset="0"/>
              </a:rPr>
            </a:br>
            <a:r>
              <a:rPr lang="en-GB" sz="800">
                <a:latin typeface="Univers" panose="020B0503020202020204" pitchFamily="34" charset="0"/>
              </a:rPr>
              <a:t>3. KEYTRUDA (pembrolizumab) Summary of Product Characteristics. Available at: </a:t>
            </a:r>
            <a:r>
              <a:rPr lang="en-GB" sz="800">
                <a:latin typeface="Univers" panose="020B0503020202020204" pitchFamily="34" charset="0"/>
                <a:hlinkClick r:id="rId16"/>
              </a:rPr>
              <a:t>https://www.medicines.org.uk/emc/product/2498/smpc</a:t>
            </a:r>
            <a:r>
              <a:rPr lang="en-GB" sz="800">
                <a:latin typeface="Univers" panose="020B0503020202020204" pitchFamily="34" charset="0"/>
              </a:rPr>
              <a:t>. Accessed August 2025.</a:t>
            </a:r>
          </a:p>
        </p:txBody>
      </p:sp>
      <p:sp>
        <p:nvSpPr>
          <p:cNvPr id="3" name="TextBox 2">
            <a:extLst>
              <a:ext uri="{FF2B5EF4-FFF2-40B4-BE49-F238E27FC236}">
                <a16:creationId xmlns:a16="http://schemas.microsoft.com/office/drawing/2014/main" id="{6E8AF335-73D5-CD7A-A7E8-277E62704CE6}"/>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1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082168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6914B757-F9B7-48D3-ACAA-9033BE22B607}"/>
              </a:ext>
            </a:extLst>
          </p:cNvPr>
          <p:cNvSpPr/>
          <p:nvPr/>
        </p:nvSpPr>
        <p:spPr>
          <a:xfrm>
            <a:off x="483065" y="1933497"/>
            <a:ext cx="6452352" cy="2742174"/>
          </a:xfrm>
          <a:prstGeom prst="roundRect">
            <a:avLst>
              <a:gd name="adj" fmla="val 0"/>
            </a:avLst>
          </a:prstGeom>
          <a:solidFill>
            <a:schemeClr val="bg1">
              <a:lumMod val="85000"/>
              <a:alpha val="49902"/>
            </a:schemeClr>
          </a:solidFill>
          <a:ln w="19050">
            <a:solidFill>
              <a:schemeClr val="bg2">
                <a:lumMod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a:solidFill>
                <a:schemeClr val="tx1">
                  <a:lumMod val="85000"/>
                  <a:lumOff val="15000"/>
                </a:schemeClr>
              </a:solidFill>
              <a:latin typeface="Univers" panose="020B0503020202020204" pitchFamily="34" charset="0"/>
            </a:endParaRPr>
          </a:p>
        </p:txBody>
      </p:sp>
      <p:sp>
        <p:nvSpPr>
          <p:cNvPr id="33" name="Title 5">
            <a:extLst>
              <a:ext uri="{FF2B5EF4-FFF2-40B4-BE49-F238E27FC236}">
                <a16:creationId xmlns:a16="http://schemas.microsoft.com/office/drawing/2014/main" id="{60DC84DB-08FA-47F9-A5AA-2CA81463B457}"/>
              </a:ext>
            </a:extLst>
          </p:cNvPr>
          <p:cNvSpPr txBox="1">
            <a:spLocks/>
          </p:cNvSpPr>
          <p:nvPr/>
        </p:nvSpPr>
        <p:spPr>
          <a:xfrm>
            <a:off x="281734" y="255451"/>
            <a:ext cx="10515600" cy="601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KEYTRUDA offers flexibility of dosing</a:t>
            </a:r>
            <a:endParaRPr lang="en-GB" sz="2800" baseline="30000">
              <a:solidFill>
                <a:schemeClr val="bg1"/>
              </a:solidFill>
              <a:latin typeface="Univers" panose="020B0503020202020204" pitchFamily="34" charset="0"/>
            </a:endParaRPr>
          </a:p>
        </p:txBody>
      </p:sp>
      <p:grpSp>
        <p:nvGrpSpPr>
          <p:cNvPr id="19" name="Group 18">
            <a:extLst>
              <a:ext uri="{FF2B5EF4-FFF2-40B4-BE49-F238E27FC236}">
                <a16:creationId xmlns:a16="http://schemas.microsoft.com/office/drawing/2014/main" id="{603DA560-F45D-42C4-A846-3878C2ED7598}"/>
              </a:ext>
            </a:extLst>
          </p:cNvPr>
          <p:cNvGrpSpPr/>
          <p:nvPr/>
        </p:nvGrpSpPr>
        <p:grpSpPr>
          <a:xfrm>
            <a:off x="11314871" y="6087887"/>
            <a:ext cx="656605" cy="656603"/>
            <a:chOff x="8680178" y="917741"/>
            <a:chExt cx="352645" cy="350678"/>
          </a:xfrm>
        </p:grpSpPr>
        <p:sp>
          <p:nvSpPr>
            <p:cNvPr id="20" name="Oval 19">
              <a:extLst>
                <a:ext uri="{FF2B5EF4-FFF2-40B4-BE49-F238E27FC236}">
                  <a16:creationId xmlns:a16="http://schemas.microsoft.com/office/drawing/2014/main" id="{B29D74D9-9F55-4A2B-AC40-7FBD398C582D}"/>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21" name="Graphic 20" descr="Home">
              <a:hlinkClick r:id="rId3" action="ppaction://hlinksldjump"/>
              <a:extLst>
                <a:ext uri="{FF2B5EF4-FFF2-40B4-BE49-F238E27FC236}">
                  <a16:creationId xmlns:a16="http://schemas.microsoft.com/office/drawing/2014/main" id="{9EFBC106-BE38-43DF-BB4D-F259C327D4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43" name="Rectangle: Rounded Corners 42">
            <a:extLst>
              <a:ext uri="{FF2B5EF4-FFF2-40B4-BE49-F238E27FC236}">
                <a16:creationId xmlns:a16="http://schemas.microsoft.com/office/drawing/2014/main" id="{36562ABF-56AF-426B-B06A-D773F01C0F75}"/>
              </a:ext>
            </a:extLst>
          </p:cNvPr>
          <p:cNvSpPr/>
          <p:nvPr/>
        </p:nvSpPr>
        <p:spPr>
          <a:xfrm>
            <a:off x="0" y="5409783"/>
            <a:ext cx="12192000" cy="625101"/>
          </a:xfrm>
          <a:prstGeom prst="roundRect">
            <a:avLst>
              <a:gd name="adj" fmla="val 0"/>
            </a:avLst>
          </a:prstGeom>
          <a:solidFill>
            <a:schemeClr val="accent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spc="-10">
                <a:latin typeface="Univers" panose="020B0503020202020204" pitchFamily="34" charset="0"/>
              </a:rPr>
              <a:t>The KEYTRUDA 200 mg Q3W regimen has been assessed in Phase 2 and Phase 3 registration studies across a multitude of indications. </a:t>
            </a:r>
            <a:br>
              <a:rPr lang="en-GB" sz="1200" spc="-10">
                <a:latin typeface="Univers" panose="020B0503020202020204" pitchFamily="34" charset="0"/>
              </a:rPr>
            </a:br>
            <a:r>
              <a:rPr lang="en-GB" sz="1200" spc="-10">
                <a:latin typeface="Univers" panose="020B0503020202020204" pitchFamily="34" charset="0"/>
              </a:rPr>
              <a:t>An exposure–response evaluation (using modelling and simulation) led to the approval of the 400 mg Q6W dosing for monotherapy and combination therapy.</a:t>
            </a:r>
            <a:endParaRPr lang="en-GB" sz="1200" spc="-10" baseline="30000">
              <a:latin typeface="Univers" panose="020B0503020202020204" pitchFamily="34" charset="0"/>
            </a:endParaRPr>
          </a:p>
        </p:txBody>
      </p:sp>
      <p:sp>
        <p:nvSpPr>
          <p:cNvPr id="44" name="TextBox 43">
            <a:extLst>
              <a:ext uri="{FF2B5EF4-FFF2-40B4-BE49-F238E27FC236}">
                <a16:creationId xmlns:a16="http://schemas.microsoft.com/office/drawing/2014/main" id="{37FC3ED9-D5A1-404C-8553-B3C3A1FDF4C3}"/>
              </a:ext>
            </a:extLst>
          </p:cNvPr>
          <p:cNvSpPr txBox="1"/>
          <p:nvPr/>
        </p:nvSpPr>
        <p:spPr>
          <a:xfrm>
            <a:off x="7624197" y="1562915"/>
            <a:ext cx="4270917" cy="3593361"/>
          </a:xfrm>
          <a:prstGeom prst="roundRect">
            <a:avLst>
              <a:gd name="adj" fmla="val 0"/>
            </a:avLst>
          </a:prstGeom>
          <a:solidFill>
            <a:schemeClr val="accent3">
              <a:lumMod val="20000"/>
              <a:lumOff val="80000"/>
            </a:schemeClr>
          </a:solidFill>
          <a:ln w="28575">
            <a:solidFill>
              <a:schemeClr val="bg2">
                <a:lumMod val="50000"/>
              </a:schemeClr>
            </a:solidFill>
          </a:ln>
          <a:effectLst>
            <a:outerShdw blurRad="50800" dist="38100" dir="2700000" algn="tl" rotWithShape="0">
              <a:prstClr val="black">
                <a:alpha val="40000"/>
              </a:prstClr>
            </a:outerShdw>
          </a:effectLst>
        </p:spPr>
        <p:txBody>
          <a:bodyPr wrap="square" rtlCol="0" anchor="ctr">
            <a:noAutofit/>
          </a:bodyPr>
          <a:lstStyle/>
          <a:p>
            <a:r>
              <a:rPr lang="en-GB" sz="1050" spc="-10">
                <a:latin typeface="Univers" panose="020B0503020202020204" pitchFamily="34" charset="0"/>
                <a:cs typeface="Arial" panose="020B0604020202020204" pitchFamily="34" charset="0"/>
              </a:rPr>
              <a:t>Patients should be treated with KEYTRUDA until disease progression or unacceptable toxicity.</a:t>
            </a:r>
            <a:br>
              <a:rPr lang="en-GB" sz="1050" spc="-10">
                <a:latin typeface="Univers" panose="020B0503020202020204" pitchFamily="34" charset="0"/>
                <a:cs typeface="Arial" panose="020B0604020202020204" pitchFamily="34" charset="0"/>
              </a:rPr>
            </a:br>
            <a:endParaRPr lang="en-GB" sz="1050" spc="-10">
              <a:latin typeface="Univers" panose="020B0503020202020204" pitchFamily="34" charset="0"/>
              <a:cs typeface="Arial" panose="020B0604020202020204" pitchFamily="34" charset="0"/>
            </a:endParaRPr>
          </a:p>
          <a:p>
            <a:r>
              <a:rPr lang="en-GB" sz="1050" spc="-10">
                <a:latin typeface="Univers" panose="020B0503020202020204" pitchFamily="34" charset="0"/>
                <a:cs typeface="Arial" panose="020B0604020202020204" pitchFamily="34" charset="0"/>
              </a:rPr>
              <a:t>Atypical responses (i.e. an initial transient increase in tumour size or new small lesions within the first few months, followed by tumour shrinkage) have been observed.</a:t>
            </a:r>
            <a:br>
              <a:rPr lang="en-GB" sz="1050" spc="-10">
                <a:latin typeface="Univers" panose="020B0503020202020204" pitchFamily="34" charset="0"/>
                <a:cs typeface="Arial" panose="020B0604020202020204" pitchFamily="34" charset="0"/>
              </a:rPr>
            </a:br>
            <a:endParaRPr lang="en-GB" sz="1050" spc="-10">
              <a:latin typeface="Univers" panose="020B0503020202020204" pitchFamily="34" charset="0"/>
              <a:cs typeface="Arial" panose="020B0604020202020204" pitchFamily="34" charset="0"/>
            </a:endParaRPr>
          </a:p>
          <a:p>
            <a:r>
              <a:rPr lang="en-GB" sz="1050" spc="-10">
                <a:latin typeface="Univers" panose="020B0503020202020204" pitchFamily="34" charset="0"/>
                <a:cs typeface="Arial" panose="020B0604020202020204" pitchFamily="34" charset="0"/>
              </a:rPr>
              <a:t>It is recommended to continue treatment in clinically stable patients with suspected disease progression until disease progression is confirmed.</a:t>
            </a:r>
            <a:br>
              <a:rPr lang="en-GB" sz="1050" spc="-10">
                <a:latin typeface="Univers" panose="020B0503020202020204" pitchFamily="34" charset="0"/>
                <a:cs typeface="Arial" panose="020B0604020202020204" pitchFamily="34" charset="0"/>
              </a:rPr>
            </a:br>
            <a:endParaRPr lang="en-GB" sz="1050" spc="-10">
              <a:latin typeface="Univers" panose="020B0503020202020204" pitchFamily="34" charset="0"/>
              <a:cs typeface="Arial" panose="020B0604020202020204" pitchFamily="34" charset="0"/>
            </a:endParaRPr>
          </a:p>
          <a:p>
            <a:r>
              <a:rPr lang="en-GB" sz="1050" spc="-10">
                <a:latin typeface="Univers" panose="020B0503020202020204" pitchFamily="34" charset="0"/>
                <a:cs typeface="Arial" panose="020B0604020202020204" pitchFamily="34" charset="0"/>
              </a:rPr>
              <a:t>No dose reductions of KEYTRUDA are recommended. KEYTRUDA should be withheld or discontinued to manage AEs as described within the SmPC.</a:t>
            </a:r>
          </a:p>
          <a:p>
            <a:endParaRPr lang="en-GB" sz="1050" spc="-10">
              <a:latin typeface="Univers" panose="020B0503020202020204" pitchFamily="34" charset="0"/>
              <a:cs typeface="Arial" panose="020B0604020202020204" pitchFamily="34" charset="0"/>
            </a:endParaRPr>
          </a:p>
          <a:p>
            <a:r>
              <a:rPr lang="en-GB" sz="1050" spc="-10">
                <a:latin typeface="Univers" panose="020B0503020202020204" pitchFamily="34" charset="0"/>
                <a:cs typeface="Arial" panose="020B0604020202020204" pitchFamily="34" charset="0"/>
              </a:rPr>
              <a:t>When administering KEYTRUDA in combination with IV chemotherapy, KEYTRUDA should be administered first.</a:t>
            </a:r>
          </a:p>
          <a:p>
            <a:endParaRPr lang="en-GB" sz="1050" spc="-10">
              <a:latin typeface="Univers" panose="020B0503020202020204" pitchFamily="34" charset="0"/>
              <a:cs typeface="Arial" panose="020B0604020202020204" pitchFamily="34" charset="0"/>
            </a:endParaRPr>
          </a:p>
          <a:p>
            <a:r>
              <a:rPr lang="en-GB" sz="1050" b="1" spc="-10">
                <a:latin typeface="Univers" panose="020B0503020202020204" pitchFamily="34" charset="0"/>
                <a:cs typeface="Arial" panose="020B0604020202020204" pitchFamily="34" charset="0"/>
              </a:rPr>
              <a:t>Consult the full KEYTRUDA SmPC for guidance on dosing.</a:t>
            </a:r>
          </a:p>
        </p:txBody>
      </p:sp>
      <p:sp>
        <p:nvSpPr>
          <p:cNvPr id="45" name="Content Placeholder 6">
            <a:extLst>
              <a:ext uri="{FF2B5EF4-FFF2-40B4-BE49-F238E27FC236}">
                <a16:creationId xmlns:a16="http://schemas.microsoft.com/office/drawing/2014/main" id="{F02B2C19-2EDD-4621-8C00-F3A6302873AB}"/>
              </a:ext>
            </a:extLst>
          </p:cNvPr>
          <p:cNvSpPr txBox="1">
            <a:spLocks/>
          </p:cNvSpPr>
          <p:nvPr/>
        </p:nvSpPr>
        <p:spPr>
          <a:xfrm>
            <a:off x="483065" y="2023947"/>
            <a:ext cx="5973016" cy="588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b="1">
                <a:solidFill>
                  <a:schemeClr val="tx2"/>
                </a:solidFill>
                <a:latin typeface="Univers" panose="020B0503020202020204" pitchFamily="34" charset="0"/>
              </a:rPr>
              <a:t>KEYTRUDA dosing:</a:t>
            </a:r>
            <a:endParaRPr lang="en-GB" sz="2400" b="1" baseline="30000">
              <a:solidFill>
                <a:schemeClr val="tx2"/>
              </a:solidFill>
              <a:latin typeface="Univers" panose="020B0503020202020204" pitchFamily="34" charset="0"/>
            </a:endParaRPr>
          </a:p>
        </p:txBody>
      </p:sp>
      <p:grpSp>
        <p:nvGrpSpPr>
          <p:cNvPr id="55" name="Group 54">
            <a:extLst>
              <a:ext uri="{FF2B5EF4-FFF2-40B4-BE49-F238E27FC236}">
                <a16:creationId xmlns:a16="http://schemas.microsoft.com/office/drawing/2014/main" id="{6D8AB919-EA00-430E-9BB9-5D4F8EF699F0}"/>
              </a:ext>
            </a:extLst>
          </p:cNvPr>
          <p:cNvGrpSpPr/>
          <p:nvPr/>
        </p:nvGrpSpPr>
        <p:grpSpPr>
          <a:xfrm>
            <a:off x="551433" y="2577469"/>
            <a:ext cx="6833567" cy="2127457"/>
            <a:chOff x="270097" y="2509734"/>
            <a:chExt cx="6833567" cy="2127457"/>
          </a:xfrm>
        </p:grpSpPr>
        <p:pic>
          <p:nvPicPr>
            <p:cNvPr id="59" name="Content Placeholder 21" descr="Stopwatch 50% with solid fill">
              <a:extLst>
                <a:ext uri="{FF2B5EF4-FFF2-40B4-BE49-F238E27FC236}">
                  <a16:creationId xmlns:a16="http://schemas.microsoft.com/office/drawing/2014/main" id="{4621B388-9566-45F3-950C-F43F82CF02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89400" y="2601459"/>
              <a:ext cx="843071" cy="843071"/>
            </a:xfrm>
            <a:prstGeom prst="rect">
              <a:avLst/>
            </a:prstGeom>
          </p:spPr>
        </p:pic>
        <p:grpSp>
          <p:nvGrpSpPr>
            <p:cNvPr id="60" name="Group 59">
              <a:extLst>
                <a:ext uri="{FF2B5EF4-FFF2-40B4-BE49-F238E27FC236}">
                  <a16:creationId xmlns:a16="http://schemas.microsoft.com/office/drawing/2014/main" id="{79A45E22-9EB0-4C45-BC59-3DFA2B7388D6}"/>
                </a:ext>
              </a:extLst>
            </p:cNvPr>
            <p:cNvGrpSpPr/>
            <p:nvPr/>
          </p:nvGrpSpPr>
          <p:grpSpPr>
            <a:xfrm>
              <a:off x="270097" y="2509734"/>
              <a:ext cx="6833567" cy="2127457"/>
              <a:chOff x="5299297" y="2346312"/>
              <a:chExt cx="6833567" cy="2127457"/>
            </a:xfrm>
          </p:grpSpPr>
          <p:grpSp>
            <p:nvGrpSpPr>
              <p:cNvPr id="61" name="Group 60">
                <a:extLst>
                  <a:ext uri="{FF2B5EF4-FFF2-40B4-BE49-F238E27FC236}">
                    <a16:creationId xmlns:a16="http://schemas.microsoft.com/office/drawing/2014/main" id="{884E4C35-2417-458F-A741-EF49FF579407}"/>
                  </a:ext>
                </a:extLst>
              </p:cNvPr>
              <p:cNvGrpSpPr/>
              <p:nvPr/>
            </p:nvGrpSpPr>
            <p:grpSpPr>
              <a:xfrm>
                <a:off x="5394724" y="2346312"/>
                <a:ext cx="965408" cy="1023272"/>
                <a:chOff x="5426210" y="2345593"/>
                <a:chExt cx="965408" cy="1023272"/>
              </a:xfrm>
            </p:grpSpPr>
            <p:sp>
              <p:nvSpPr>
                <p:cNvPr id="70" name="Freeform: Shape 69">
                  <a:extLst>
                    <a:ext uri="{FF2B5EF4-FFF2-40B4-BE49-F238E27FC236}">
                      <a16:creationId xmlns:a16="http://schemas.microsoft.com/office/drawing/2014/main" id="{03DDB0E8-E1EB-4B74-BA2F-1CD14C40D88F}"/>
                    </a:ext>
                  </a:extLst>
                </p:cNvPr>
                <p:cNvSpPr/>
                <p:nvPr/>
              </p:nvSpPr>
              <p:spPr>
                <a:xfrm>
                  <a:off x="5661759" y="2635999"/>
                  <a:ext cx="503834" cy="549607"/>
                </a:xfrm>
                <a:custGeom>
                  <a:avLst/>
                  <a:gdLst>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27256 w 374918"/>
                    <a:gd name="connsiteY5" fmla="*/ 247807 h 388416"/>
                    <a:gd name="connsiteX6" fmla="*/ 39162 w 374918"/>
                    <a:gd name="connsiteY6" fmla="*/ 266857 h 388416"/>
                    <a:gd name="connsiteX7" fmla="*/ 46306 w 374918"/>
                    <a:gd name="connsiteY7" fmla="*/ 276382 h 388416"/>
                    <a:gd name="connsiteX8" fmla="*/ 32018 w 374918"/>
                    <a:gd name="connsiteY8" fmla="*/ 264475 h 388416"/>
                    <a:gd name="connsiteX9" fmla="*/ 24874 w 374918"/>
                    <a:gd name="connsiteY9" fmla="*/ 262094 h 388416"/>
                    <a:gd name="connsiteX10" fmla="*/ 39162 w 374918"/>
                    <a:gd name="connsiteY10" fmla="*/ 290669 h 388416"/>
                    <a:gd name="connsiteX11" fmla="*/ 46306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27256 w 374918"/>
                    <a:gd name="connsiteY5" fmla="*/ 247807 h 388416"/>
                    <a:gd name="connsiteX6" fmla="*/ 39162 w 374918"/>
                    <a:gd name="connsiteY6" fmla="*/ 266857 h 388416"/>
                    <a:gd name="connsiteX7" fmla="*/ 46306 w 374918"/>
                    <a:gd name="connsiteY7" fmla="*/ 276382 h 388416"/>
                    <a:gd name="connsiteX8" fmla="*/ 32018 w 374918"/>
                    <a:gd name="connsiteY8" fmla="*/ 264475 h 388416"/>
                    <a:gd name="connsiteX9" fmla="*/ 24874 w 374918"/>
                    <a:gd name="connsiteY9" fmla="*/ 262094 h 388416"/>
                    <a:gd name="connsiteX10" fmla="*/ 39162 w 374918"/>
                    <a:gd name="connsiteY10" fmla="*/ 290669 h 388416"/>
                    <a:gd name="connsiteX11" fmla="*/ 29698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27256 w 374918"/>
                    <a:gd name="connsiteY5" fmla="*/ 247807 h 388416"/>
                    <a:gd name="connsiteX6" fmla="*/ 39162 w 374918"/>
                    <a:gd name="connsiteY6" fmla="*/ 266857 h 388416"/>
                    <a:gd name="connsiteX7" fmla="*/ 46306 w 374918"/>
                    <a:gd name="connsiteY7" fmla="*/ 276382 h 388416"/>
                    <a:gd name="connsiteX8" fmla="*/ 32018 w 374918"/>
                    <a:gd name="connsiteY8" fmla="*/ 264475 h 388416"/>
                    <a:gd name="connsiteX9" fmla="*/ 10638 w 374918"/>
                    <a:gd name="connsiteY9" fmla="*/ 271107 h 388416"/>
                    <a:gd name="connsiteX10" fmla="*/ 39162 w 374918"/>
                    <a:gd name="connsiteY10" fmla="*/ 290669 h 388416"/>
                    <a:gd name="connsiteX11" fmla="*/ 29698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 name="connsiteX0" fmla="*/ 3443 w 374918"/>
                    <a:gd name="connsiteY0" fmla="*/ 157 h 388416"/>
                    <a:gd name="connsiteX1" fmla="*/ 1062 w 374918"/>
                    <a:gd name="connsiteY1" fmla="*/ 38257 h 388416"/>
                    <a:gd name="connsiteX2" fmla="*/ 5824 w 374918"/>
                    <a:gd name="connsiteY2" fmla="*/ 152557 h 388416"/>
                    <a:gd name="connsiteX3" fmla="*/ 10587 w 374918"/>
                    <a:gd name="connsiteY3" fmla="*/ 233519 h 388416"/>
                    <a:gd name="connsiteX4" fmla="*/ 17731 w 374918"/>
                    <a:gd name="connsiteY4" fmla="*/ 245425 h 388416"/>
                    <a:gd name="connsiteX5" fmla="*/ 15394 w 374918"/>
                    <a:gd name="connsiteY5" fmla="*/ 252314 h 388416"/>
                    <a:gd name="connsiteX6" fmla="*/ 39162 w 374918"/>
                    <a:gd name="connsiteY6" fmla="*/ 266857 h 388416"/>
                    <a:gd name="connsiteX7" fmla="*/ 46306 w 374918"/>
                    <a:gd name="connsiteY7" fmla="*/ 276382 h 388416"/>
                    <a:gd name="connsiteX8" fmla="*/ 32018 w 374918"/>
                    <a:gd name="connsiteY8" fmla="*/ 264475 h 388416"/>
                    <a:gd name="connsiteX9" fmla="*/ 10638 w 374918"/>
                    <a:gd name="connsiteY9" fmla="*/ 271107 h 388416"/>
                    <a:gd name="connsiteX10" fmla="*/ 39162 w 374918"/>
                    <a:gd name="connsiteY10" fmla="*/ 290669 h 388416"/>
                    <a:gd name="connsiteX11" fmla="*/ 29698 w 374918"/>
                    <a:gd name="connsiteY11" fmla="*/ 295432 h 388416"/>
                    <a:gd name="connsiteX12" fmla="*/ 48687 w 374918"/>
                    <a:gd name="connsiteY12" fmla="*/ 302575 h 388416"/>
                    <a:gd name="connsiteX13" fmla="*/ 41543 w 374918"/>
                    <a:gd name="connsiteY13" fmla="*/ 319244 h 388416"/>
                    <a:gd name="connsiteX14" fmla="*/ 53449 w 374918"/>
                    <a:gd name="connsiteY14" fmla="*/ 324007 h 388416"/>
                    <a:gd name="connsiteX15" fmla="*/ 74881 w 374918"/>
                    <a:gd name="connsiteY15" fmla="*/ 340675 h 388416"/>
                    <a:gd name="connsiteX16" fmla="*/ 96312 w 374918"/>
                    <a:gd name="connsiteY16" fmla="*/ 352582 h 388416"/>
                    <a:gd name="connsiteX17" fmla="*/ 120124 w 374918"/>
                    <a:gd name="connsiteY17" fmla="*/ 354963 h 388416"/>
                    <a:gd name="connsiteX18" fmla="*/ 141556 w 374918"/>
                    <a:gd name="connsiteY18" fmla="*/ 362107 h 388416"/>
                    <a:gd name="connsiteX19" fmla="*/ 153462 w 374918"/>
                    <a:gd name="connsiteY19" fmla="*/ 366869 h 388416"/>
                    <a:gd name="connsiteX20" fmla="*/ 155843 w 374918"/>
                    <a:gd name="connsiteY20" fmla="*/ 374013 h 388416"/>
                    <a:gd name="connsiteX21" fmla="*/ 162987 w 374918"/>
                    <a:gd name="connsiteY21" fmla="*/ 376394 h 388416"/>
                    <a:gd name="connsiteX22" fmla="*/ 182037 w 374918"/>
                    <a:gd name="connsiteY22" fmla="*/ 383538 h 388416"/>
                    <a:gd name="connsiteX23" fmla="*/ 198706 w 374918"/>
                    <a:gd name="connsiteY23" fmla="*/ 385919 h 388416"/>
                    <a:gd name="connsiteX24" fmla="*/ 220137 w 374918"/>
                    <a:gd name="connsiteY24" fmla="*/ 378775 h 388416"/>
                    <a:gd name="connsiteX25" fmla="*/ 227281 w 374918"/>
                    <a:gd name="connsiteY25" fmla="*/ 374013 h 388416"/>
                    <a:gd name="connsiteX26" fmla="*/ 234424 w 374918"/>
                    <a:gd name="connsiteY26" fmla="*/ 366869 h 388416"/>
                    <a:gd name="connsiteX27" fmla="*/ 241568 w 374918"/>
                    <a:gd name="connsiteY27" fmla="*/ 364488 h 388416"/>
                    <a:gd name="connsiteX28" fmla="*/ 248712 w 374918"/>
                    <a:gd name="connsiteY28" fmla="*/ 357344 h 388416"/>
                    <a:gd name="connsiteX29" fmla="*/ 267762 w 374918"/>
                    <a:gd name="connsiteY29" fmla="*/ 345438 h 388416"/>
                    <a:gd name="connsiteX30" fmla="*/ 274906 w 374918"/>
                    <a:gd name="connsiteY30" fmla="*/ 338294 h 388416"/>
                    <a:gd name="connsiteX31" fmla="*/ 289193 w 374918"/>
                    <a:gd name="connsiteY31" fmla="*/ 328769 h 388416"/>
                    <a:gd name="connsiteX32" fmla="*/ 298718 w 374918"/>
                    <a:gd name="connsiteY32" fmla="*/ 321625 h 388416"/>
                    <a:gd name="connsiteX33" fmla="*/ 305862 w 374918"/>
                    <a:gd name="connsiteY33" fmla="*/ 309719 h 388416"/>
                    <a:gd name="connsiteX34" fmla="*/ 327293 w 374918"/>
                    <a:gd name="connsiteY34" fmla="*/ 300194 h 388416"/>
                    <a:gd name="connsiteX35" fmla="*/ 339199 w 374918"/>
                    <a:gd name="connsiteY35" fmla="*/ 288288 h 388416"/>
                    <a:gd name="connsiteX36" fmla="*/ 346343 w 374918"/>
                    <a:gd name="connsiteY36" fmla="*/ 285907 h 388416"/>
                    <a:gd name="connsiteX37" fmla="*/ 348724 w 374918"/>
                    <a:gd name="connsiteY37" fmla="*/ 278763 h 388416"/>
                    <a:gd name="connsiteX38" fmla="*/ 355868 w 374918"/>
                    <a:gd name="connsiteY38" fmla="*/ 271619 h 388416"/>
                    <a:gd name="connsiteX39" fmla="*/ 360631 w 374918"/>
                    <a:gd name="connsiteY39" fmla="*/ 259713 h 388416"/>
                    <a:gd name="connsiteX40" fmla="*/ 363012 w 374918"/>
                    <a:gd name="connsiteY40" fmla="*/ 252569 h 388416"/>
                    <a:gd name="connsiteX41" fmla="*/ 367774 w 374918"/>
                    <a:gd name="connsiteY41" fmla="*/ 195419 h 388416"/>
                    <a:gd name="connsiteX42" fmla="*/ 370156 w 374918"/>
                    <a:gd name="connsiteY42" fmla="*/ 185894 h 388416"/>
                    <a:gd name="connsiteX43" fmla="*/ 374918 w 374918"/>
                    <a:gd name="connsiteY43" fmla="*/ 157319 h 388416"/>
                    <a:gd name="connsiteX44" fmla="*/ 365393 w 374918"/>
                    <a:gd name="connsiteY44" fmla="*/ 131125 h 388416"/>
                    <a:gd name="connsiteX45" fmla="*/ 358249 w 374918"/>
                    <a:gd name="connsiteY45" fmla="*/ 128744 h 388416"/>
                    <a:gd name="connsiteX46" fmla="*/ 293956 w 374918"/>
                    <a:gd name="connsiteY46" fmla="*/ 121600 h 388416"/>
                    <a:gd name="connsiteX47" fmla="*/ 272524 w 374918"/>
                    <a:gd name="connsiteY47" fmla="*/ 114457 h 388416"/>
                    <a:gd name="connsiteX48" fmla="*/ 253474 w 374918"/>
                    <a:gd name="connsiteY48" fmla="*/ 107313 h 388416"/>
                    <a:gd name="connsiteX49" fmla="*/ 243949 w 374918"/>
                    <a:gd name="connsiteY49" fmla="*/ 102550 h 388416"/>
                    <a:gd name="connsiteX50" fmla="*/ 232043 w 374918"/>
                    <a:gd name="connsiteY50" fmla="*/ 100169 h 388416"/>
                    <a:gd name="connsiteX51" fmla="*/ 222518 w 374918"/>
                    <a:gd name="connsiteY51" fmla="*/ 95407 h 388416"/>
                    <a:gd name="connsiteX52" fmla="*/ 217756 w 374918"/>
                    <a:gd name="connsiteY52" fmla="*/ 88263 h 388416"/>
                    <a:gd name="connsiteX53" fmla="*/ 208231 w 374918"/>
                    <a:gd name="connsiteY53" fmla="*/ 85882 h 388416"/>
                    <a:gd name="connsiteX54" fmla="*/ 186799 w 374918"/>
                    <a:gd name="connsiteY54" fmla="*/ 78738 h 388416"/>
                    <a:gd name="connsiteX55" fmla="*/ 172512 w 374918"/>
                    <a:gd name="connsiteY55" fmla="*/ 64450 h 388416"/>
                    <a:gd name="connsiteX56" fmla="*/ 132031 w 374918"/>
                    <a:gd name="connsiteY56" fmla="*/ 50163 h 388416"/>
                    <a:gd name="connsiteX57" fmla="*/ 117743 w 374918"/>
                    <a:gd name="connsiteY57" fmla="*/ 43019 h 388416"/>
                    <a:gd name="connsiteX58" fmla="*/ 110599 w 374918"/>
                    <a:gd name="connsiteY58" fmla="*/ 38257 h 388416"/>
                    <a:gd name="connsiteX59" fmla="*/ 93931 w 374918"/>
                    <a:gd name="connsiteY59" fmla="*/ 35875 h 388416"/>
                    <a:gd name="connsiteX60" fmla="*/ 74881 w 374918"/>
                    <a:gd name="connsiteY60" fmla="*/ 31113 h 388416"/>
                    <a:gd name="connsiteX61" fmla="*/ 60593 w 374918"/>
                    <a:gd name="connsiteY61" fmla="*/ 28732 h 388416"/>
                    <a:gd name="connsiteX62" fmla="*/ 36781 w 374918"/>
                    <a:gd name="connsiteY62" fmla="*/ 23969 h 388416"/>
                    <a:gd name="connsiteX63" fmla="*/ 3443 w 374918"/>
                    <a:gd name="connsiteY63" fmla="*/ 157 h 3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74918" h="388416">
                      <a:moveTo>
                        <a:pt x="3443" y="157"/>
                      </a:moveTo>
                      <a:cubicBezTo>
                        <a:pt x="-2510" y="2538"/>
                        <a:pt x="1062" y="25532"/>
                        <a:pt x="1062" y="38257"/>
                      </a:cubicBezTo>
                      <a:cubicBezTo>
                        <a:pt x="1062" y="57966"/>
                        <a:pt x="4440" y="127641"/>
                        <a:pt x="5824" y="152557"/>
                      </a:cubicBezTo>
                      <a:cubicBezTo>
                        <a:pt x="7324" y="179549"/>
                        <a:pt x="7149" y="206705"/>
                        <a:pt x="10587" y="233519"/>
                      </a:cubicBezTo>
                      <a:cubicBezTo>
                        <a:pt x="11176" y="238110"/>
                        <a:pt x="16930" y="242293"/>
                        <a:pt x="17731" y="245425"/>
                      </a:cubicBezTo>
                      <a:cubicBezTo>
                        <a:pt x="18532" y="248557"/>
                        <a:pt x="12219" y="251520"/>
                        <a:pt x="15394" y="252314"/>
                      </a:cubicBezTo>
                      <a:cubicBezTo>
                        <a:pt x="23019" y="271378"/>
                        <a:pt x="34010" y="262846"/>
                        <a:pt x="39162" y="266857"/>
                      </a:cubicBezTo>
                      <a:cubicBezTo>
                        <a:pt x="44314" y="270868"/>
                        <a:pt x="50071" y="277637"/>
                        <a:pt x="46306" y="276382"/>
                      </a:cubicBezTo>
                      <a:cubicBezTo>
                        <a:pt x="40425" y="274421"/>
                        <a:pt x="37963" y="265354"/>
                        <a:pt x="32018" y="264475"/>
                      </a:cubicBezTo>
                      <a:cubicBezTo>
                        <a:pt x="26073" y="263596"/>
                        <a:pt x="13019" y="271901"/>
                        <a:pt x="10638" y="271107"/>
                      </a:cubicBezTo>
                      <a:cubicBezTo>
                        <a:pt x="14118" y="309380"/>
                        <a:pt x="35985" y="286615"/>
                        <a:pt x="39162" y="290669"/>
                      </a:cubicBezTo>
                      <a:cubicBezTo>
                        <a:pt x="42339" y="294723"/>
                        <a:pt x="27317" y="293844"/>
                        <a:pt x="29698" y="295432"/>
                      </a:cubicBezTo>
                      <a:cubicBezTo>
                        <a:pt x="30492" y="297813"/>
                        <a:pt x="46713" y="298606"/>
                        <a:pt x="48687" y="302575"/>
                      </a:cubicBezTo>
                      <a:cubicBezTo>
                        <a:pt x="50661" y="306544"/>
                        <a:pt x="30684" y="308384"/>
                        <a:pt x="41543" y="319244"/>
                      </a:cubicBezTo>
                      <a:cubicBezTo>
                        <a:pt x="44565" y="322267"/>
                        <a:pt x="49480" y="322419"/>
                        <a:pt x="53449" y="324007"/>
                      </a:cubicBezTo>
                      <a:cubicBezTo>
                        <a:pt x="64739" y="339059"/>
                        <a:pt x="55767" y="330056"/>
                        <a:pt x="74881" y="340675"/>
                      </a:cubicBezTo>
                      <a:cubicBezTo>
                        <a:pt x="83260" y="345330"/>
                        <a:pt x="85408" y="349856"/>
                        <a:pt x="96312" y="352582"/>
                      </a:cubicBezTo>
                      <a:cubicBezTo>
                        <a:pt x="104051" y="354517"/>
                        <a:pt x="112187" y="354169"/>
                        <a:pt x="120124" y="354963"/>
                      </a:cubicBezTo>
                      <a:cubicBezTo>
                        <a:pt x="157402" y="369872"/>
                        <a:pt x="110786" y="351850"/>
                        <a:pt x="141556" y="362107"/>
                      </a:cubicBezTo>
                      <a:cubicBezTo>
                        <a:pt x="145611" y="363459"/>
                        <a:pt x="149493" y="365282"/>
                        <a:pt x="153462" y="366869"/>
                      </a:cubicBezTo>
                      <a:cubicBezTo>
                        <a:pt x="154256" y="369250"/>
                        <a:pt x="154068" y="372238"/>
                        <a:pt x="155843" y="374013"/>
                      </a:cubicBezTo>
                      <a:cubicBezTo>
                        <a:pt x="157618" y="375788"/>
                        <a:pt x="160742" y="375271"/>
                        <a:pt x="162987" y="376394"/>
                      </a:cubicBezTo>
                      <a:cubicBezTo>
                        <a:pt x="179339" y="384570"/>
                        <a:pt x="159065" y="378944"/>
                        <a:pt x="182037" y="383538"/>
                      </a:cubicBezTo>
                      <a:cubicBezTo>
                        <a:pt x="191267" y="389690"/>
                        <a:pt x="187133" y="389480"/>
                        <a:pt x="198706" y="385919"/>
                      </a:cubicBezTo>
                      <a:cubicBezTo>
                        <a:pt x="205903" y="383704"/>
                        <a:pt x="213871" y="382952"/>
                        <a:pt x="220137" y="378775"/>
                      </a:cubicBezTo>
                      <a:cubicBezTo>
                        <a:pt x="222518" y="377188"/>
                        <a:pt x="225082" y="375845"/>
                        <a:pt x="227281" y="374013"/>
                      </a:cubicBezTo>
                      <a:cubicBezTo>
                        <a:pt x="229868" y="371857"/>
                        <a:pt x="231622" y="368737"/>
                        <a:pt x="234424" y="366869"/>
                      </a:cubicBezTo>
                      <a:cubicBezTo>
                        <a:pt x="236513" y="365477"/>
                        <a:pt x="239187" y="365282"/>
                        <a:pt x="241568" y="364488"/>
                      </a:cubicBezTo>
                      <a:cubicBezTo>
                        <a:pt x="243949" y="362107"/>
                        <a:pt x="246018" y="359365"/>
                        <a:pt x="248712" y="357344"/>
                      </a:cubicBezTo>
                      <a:cubicBezTo>
                        <a:pt x="253337" y="353875"/>
                        <a:pt x="262786" y="349584"/>
                        <a:pt x="267762" y="345438"/>
                      </a:cubicBezTo>
                      <a:cubicBezTo>
                        <a:pt x="270349" y="343282"/>
                        <a:pt x="272248" y="340362"/>
                        <a:pt x="274906" y="338294"/>
                      </a:cubicBezTo>
                      <a:cubicBezTo>
                        <a:pt x="279424" y="334780"/>
                        <a:pt x="284504" y="332051"/>
                        <a:pt x="289193" y="328769"/>
                      </a:cubicBezTo>
                      <a:cubicBezTo>
                        <a:pt x="292444" y="326493"/>
                        <a:pt x="295543" y="324006"/>
                        <a:pt x="298718" y="321625"/>
                      </a:cubicBezTo>
                      <a:cubicBezTo>
                        <a:pt x="301099" y="317656"/>
                        <a:pt x="302589" y="312992"/>
                        <a:pt x="305862" y="309719"/>
                      </a:cubicBezTo>
                      <a:cubicBezTo>
                        <a:pt x="312729" y="302852"/>
                        <a:pt x="318826" y="302311"/>
                        <a:pt x="327293" y="300194"/>
                      </a:cubicBezTo>
                      <a:cubicBezTo>
                        <a:pt x="331262" y="296225"/>
                        <a:pt x="334709" y="291655"/>
                        <a:pt x="339199" y="288288"/>
                      </a:cubicBezTo>
                      <a:cubicBezTo>
                        <a:pt x="341207" y="286782"/>
                        <a:pt x="344568" y="287682"/>
                        <a:pt x="346343" y="285907"/>
                      </a:cubicBezTo>
                      <a:cubicBezTo>
                        <a:pt x="348118" y="284132"/>
                        <a:pt x="347332" y="280852"/>
                        <a:pt x="348724" y="278763"/>
                      </a:cubicBezTo>
                      <a:cubicBezTo>
                        <a:pt x="350592" y="275961"/>
                        <a:pt x="353487" y="274000"/>
                        <a:pt x="355868" y="271619"/>
                      </a:cubicBezTo>
                      <a:cubicBezTo>
                        <a:pt x="357456" y="267650"/>
                        <a:pt x="359130" y="263715"/>
                        <a:pt x="360631" y="259713"/>
                      </a:cubicBezTo>
                      <a:cubicBezTo>
                        <a:pt x="361512" y="257363"/>
                        <a:pt x="362735" y="255064"/>
                        <a:pt x="363012" y="252569"/>
                      </a:cubicBezTo>
                      <a:cubicBezTo>
                        <a:pt x="365123" y="233570"/>
                        <a:pt x="365737" y="214426"/>
                        <a:pt x="367774" y="195419"/>
                      </a:cubicBezTo>
                      <a:cubicBezTo>
                        <a:pt x="368123" y="192165"/>
                        <a:pt x="369553" y="189111"/>
                        <a:pt x="370156" y="185894"/>
                      </a:cubicBezTo>
                      <a:cubicBezTo>
                        <a:pt x="371936" y="176403"/>
                        <a:pt x="373331" y="166844"/>
                        <a:pt x="374918" y="157319"/>
                      </a:cubicBezTo>
                      <a:cubicBezTo>
                        <a:pt x="372867" y="138861"/>
                        <a:pt x="378260" y="137558"/>
                        <a:pt x="365393" y="131125"/>
                      </a:cubicBezTo>
                      <a:cubicBezTo>
                        <a:pt x="363148" y="130002"/>
                        <a:pt x="360630" y="129538"/>
                        <a:pt x="358249" y="128744"/>
                      </a:cubicBezTo>
                      <a:cubicBezTo>
                        <a:pt x="333928" y="112530"/>
                        <a:pt x="362715" y="129934"/>
                        <a:pt x="293956" y="121600"/>
                      </a:cubicBezTo>
                      <a:cubicBezTo>
                        <a:pt x="286480" y="120694"/>
                        <a:pt x="279575" y="117101"/>
                        <a:pt x="272524" y="114457"/>
                      </a:cubicBezTo>
                      <a:cubicBezTo>
                        <a:pt x="266174" y="112076"/>
                        <a:pt x="259734" y="109922"/>
                        <a:pt x="253474" y="107313"/>
                      </a:cubicBezTo>
                      <a:cubicBezTo>
                        <a:pt x="250197" y="105948"/>
                        <a:pt x="247317" y="103673"/>
                        <a:pt x="243949" y="102550"/>
                      </a:cubicBezTo>
                      <a:cubicBezTo>
                        <a:pt x="240109" y="101270"/>
                        <a:pt x="236012" y="100963"/>
                        <a:pt x="232043" y="100169"/>
                      </a:cubicBezTo>
                      <a:cubicBezTo>
                        <a:pt x="228868" y="98582"/>
                        <a:pt x="225245" y="97679"/>
                        <a:pt x="222518" y="95407"/>
                      </a:cubicBezTo>
                      <a:cubicBezTo>
                        <a:pt x="220319" y="93575"/>
                        <a:pt x="220137" y="89851"/>
                        <a:pt x="217756" y="88263"/>
                      </a:cubicBezTo>
                      <a:cubicBezTo>
                        <a:pt x="215033" y="86448"/>
                        <a:pt x="211336" y="86917"/>
                        <a:pt x="208231" y="85882"/>
                      </a:cubicBezTo>
                      <a:cubicBezTo>
                        <a:pt x="181330" y="76915"/>
                        <a:pt x="209624" y="84444"/>
                        <a:pt x="186799" y="78738"/>
                      </a:cubicBezTo>
                      <a:cubicBezTo>
                        <a:pt x="182037" y="73975"/>
                        <a:pt x="178902" y="66580"/>
                        <a:pt x="172512" y="64450"/>
                      </a:cubicBezTo>
                      <a:cubicBezTo>
                        <a:pt x="160940" y="60593"/>
                        <a:pt x="143457" y="55060"/>
                        <a:pt x="132031" y="50163"/>
                      </a:cubicBezTo>
                      <a:cubicBezTo>
                        <a:pt x="127137" y="48065"/>
                        <a:pt x="122398" y="45605"/>
                        <a:pt x="117743" y="43019"/>
                      </a:cubicBezTo>
                      <a:cubicBezTo>
                        <a:pt x="115241" y="41629"/>
                        <a:pt x="113340" y="39079"/>
                        <a:pt x="110599" y="38257"/>
                      </a:cubicBezTo>
                      <a:cubicBezTo>
                        <a:pt x="105223" y="36644"/>
                        <a:pt x="99434" y="36976"/>
                        <a:pt x="93931" y="35875"/>
                      </a:cubicBezTo>
                      <a:cubicBezTo>
                        <a:pt x="87513" y="34591"/>
                        <a:pt x="81281" y="32484"/>
                        <a:pt x="74881" y="31113"/>
                      </a:cubicBezTo>
                      <a:cubicBezTo>
                        <a:pt x="70160" y="30101"/>
                        <a:pt x="65339" y="29622"/>
                        <a:pt x="60593" y="28732"/>
                      </a:cubicBezTo>
                      <a:cubicBezTo>
                        <a:pt x="52637" y="27240"/>
                        <a:pt x="44842" y="24702"/>
                        <a:pt x="36781" y="23969"/>
                      </a:cubicBezTo>
                      <a:cubicBezTo>
                        <a:pt x="27295" y="23107"/>
                        <a:pt x="9396" y="-2224"/>
                        <a:pt x="3443" y="157"/>
                      </a:cubicBezTo>
                      <a:close/>
                    </a:path>
                  </a:pathLst>
                </a:custGeom>
                <a:solidFill>
                  <a:srgbClr val="008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14580300-F637-4D9F-B5FB-5D6A33F5F22E}"/>
                    </a:ext>
                  </a:extLst>
                </p:cNvPr>
                <p:cNvSpPr/>
                <p:nvPr/>
              </p:nvSpPr>
              <p:spPr>
                <a:xfrm>
                  <a:off x="5691040" y="2979818"/>
                  <a:ext cx="61216" cy="81441"/>
                </a:xfrm>
                <a:prstGeom prst="ellipse">
                  <a:avLst/>
                </a:prstGeom>
                <a:solidFill>
                  <a:srgbClr val="00877B"/>
                </a:solidFill>
                <a:ln>
                  <a:solidFill>
                    <a:srgbClr val="0087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Graphic 79">
                  <a:extLst>
                    <a:ext uri="{FF2B5EF4-FFF2-40B4-BE49-F238E27FC236}">
                      <a16:creationId xmlns:a16="http://schemas.microsoft.com/office/drawing/2014/main" id="{7F09799C-E741-4DDC-9479-7F76058A7C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26210" y="2345593"/>
                  <a:ext cx="965408" cy="1023272"/>
                </a:xfrm>
                <a:prstGeom prst="rect">
                  <a:avLst/>
                </a:prstGeom>
              </p:spPr>
            </p:pic>
          </p:grpSp>
          <p:sp>
            <p:nvSpPr>
              <p:cNvPr id="63" name="TextBox 62">
                <a:extLst>
                  <a:ext uri="{FF2B5EF4-FFF2-40B4-BE49-F238E27FC236}">
                    <a16:creationId xmlns:a16="http://schemas.microsoft.com/office/drawing/2014/main" id="{8834E981-9133-4853-9F36-FD0BA6B51FB9}"/>
                  </a:ext>
                </a:extLst>
              </p:cNvPr>
              <p:cNvSpPr txBox="1"/>
              <p:nvPr/>
            </p:nvSpPr>
            <p:spPr>
              <a:xfrm>
                <a:off x="6369329" y="2506073"/>
                <a:ext cx="2633523" cy="769441"/>
              </a:xfrm>
              <a:prstGeom prst="rect">
                <a:avLst/>
              </a:prstGeom>
              <a:noFill/>
            </p:spPr>
            <p:txBody>
              <a:bodyPr wrap="square">
                <a:spAutoFit/>
              </a:bodyPr>
              <a:lstStyle/>
              <a:p>
                <a:r>
                  <a:rPr lang="en-GB" sz="2200" b="1">
                    <a:solidFill>
                      <a:srgbClr val="00877B"/>
                    </a:solidFill>
                    <a:latin typeface="Univers" panose="020B0503020202020204" pitchFamily="34" charset="0"/>
                  </a:rPr>
                  <a:t>Administered </a:t>
                </a:r>
                <a:br>
                  <a:rPr lang="en-GB" sz="2200" b="1">
                    <a:solidFill>
                      <a:srgbClr val="00877B"/>
                    </a:solidFill>
                    <a:latin typeface="Univers" panose="020B0503020202020204" pitchFamily="34" charset="0"/>
                  </a:rPr>
                </a:br>
                <a:r>
                  <a:rPr lang="en-GB" sz="2200" b="1">
                    <a:solidFill>
                      <a:srgbClr val="00877B"/>
                    </a:solidFill>
                    <a:latin typeface="Univers" panose="020B0503020202020204" pitchFamily="34" charset="0"/>
                  </a:rPr>
                  <a:t>as an IV infusion</a:t>
                </a:r>
              </a:p>
            </p:txBody>
          </p:sp>
          <p:sp>
            <p:nvSpPr>
              <p:cNvPr id="64" name="TextBox 63">
                <a:extLst>
                  <a:ext uri="{FF2B5EF4-FFF2-40B4-BE49-F238E27FC236}">
                    <a16:creationId xmlns:a16="http://schemas.microsoft.com/office/drawing/2014/main" id="{EB511BFA-B43C-49FF-A6E6-C4DF316E04AA}"/>
                  </a:ext>
                </a:extLst>
              </p:cNvPr>
              <p:cNvSpPr txBox="1"/>
              <p:nvPr/>
            </p:nvSpPr>
            <p:spPr>
              <a:xfrm>
                <a:off x="9822596" y="2506073"/>
                <a:ext cx="2310268" cy="769441"/>
              </a:xfrm>
              <a:prstGeom prst="rect">
                <a:avLst/>
              </a:prstGeom>
              <a:noFill/>
            </p:spPr>
            <p:txBody>
              <a:bodyPr wrap="square">
                <a:spAutoFit/>
              </a:bodyPr>
              <a:lstStyle/>
              <a:p>
                <a:r>
                  <a:rPr lang="en-GB" sz="2200" b="1">
                    <a:solidFill>
                      <a:srgbClr val="00877B"/>
                    </a:solidFill>
                    <a:latin typeface="Univers" panose="020B0503020202020204" pitchFamily="34" charset="0"/>
                  </a:rPr>
                  <a:t>Over 30 minutes</a:t>
                </a:r>
              </a:p>
            </p:txBody>
          </p:sp>
          <p:sp>
            <p:nvSpPr>
              <p:cNvPr id="65" name="TextBox 64">
                <a:extLst>
                  <a:ext uri="{FF2B5EF4-FFF2-40B4-BE49-F238E27FC236}">
                    <a16:creationId xmlns:a16="http://schemas.microsoft.com/office/drawing/2014/main" id="{053390C0-E8B0-4158-A607-7FCB760B652A}"/>
                  </a:ext>
                </a:extLst>
              </p:cNvPr>
              <p:cNvSpPr txBox="1"/>
              <p:nvPr/>
            </p:nvSpPr>
            <p:spPr>
              <a:xfrm>
                <a:off x="6396207" y="3702662"/>
                <a:ext cx="4613402" cy="430887"/>
              </a:xfrm>
              <a:prstGeom prst="rect">
                <a:avLst/>
              </a:prstGeom>
              <a:noFill/>
            </p:spPr>
            <p:txBody>
              <a:bodyPr wrap="square">
                <a:spAutoFit/>
              </a:bodyPr>
              <a:lstStyle/>
              <a:p>
                <a:r>
                  <a:rPr lang="en-GB" sz="2200" b="1">
                    <a:solidFill>
                      <a:srgbClr val="00877B"/>
                    </a:solidFill>
                    <a:latin typeface="Univers" panose="020B0503020202020204" pitchFamily="34" charset="0"/>
                  </a:rPr>
                  <a:t>200 mg Q3W or 400 mg Q6W</a:t>
                </a:r>
              </a:p>
            </p:txBody>
          </p:sp>
          <p:pic>
            <p:nvPicPr>
              <p:cNvPr id="66" name="Graphic 65">
                <a:extLst>
                  <a:ext uri="{FF2B5EF4-FFF2-40B4-BE49-F238E27FC236}">
                    <a16:creationId xmlns:a16="http://schemas.microsoft.com/office/drawing/2014/main" id="{2BFC0E7A-0259-4544-89CC-4388F187F0E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99297" y="3354559"/>
                <a:ext cx="1119210" cy="1119210"/>
              </a:xfrm>
              <a:prstGeom prst="rect">
                <a:avLst/>
              </a:prstGeom>
            </p:spPr>
          </p:pic>
        </p:grpSp>
      </p:grpSp>
      <p:sp>
        <p:nvSpPr>
          <p:cNvPr id="5" name="Text Placeholder 7">
            <a:extLst>
              <a:ext uri="{FF2B5EF4-FFF2-40B4-BE49-F238E27FC236}">
                <a16:creationId xmlns:a16="http://schemas.microsoft.com/office/drawing/2014/main" id="{0AC9E00C-8F3D-427D-D07A-9F5D00D494D3}"/>
              </a:ext>
            </a:extLst>
          </p:cNvPr>
          <p:cNvSpPr txBox="1">
            <a:spLocks/>
          </p:cNvSpPr>
          <p:nvPr/>
        </p:nvSpPr>
        <p:spPr>
          <a:xfrm>
            <a:off x="80995" y="5998679"/>
            <a:ext cx="10818917"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a:latin typeface="Univers" panose="020B0503020202020204" pitchFamily="34" charset="0"/>
              </a:rPr>
              <a:t>AE, adverse event; IV, intravenous; Q3W, every 3 weeks; Q6W, every 6 weeks; SmPC, Summary of Product Characteristics.</a:t>
            </a:r>
            <a:br>
              <a:rPr lang="en-GB" sz="800">
                <a:latin typeface="Univers" panose="020B0503020202020204" pitchFamily="34" charset="0"/>
              </a:rPr>
            </a:br>
            <a:r>
              <a:rPr lang="en-GB" sz="800">
                <a:latin typeface="Univers" panose="020B0503020202020204" pitchFamily="34" charset="0"/>
              </a:rPr>
              <a:t>KEYTRUDA (pembrolizumab) Summary of Product Characteristics. Available at: </a:t>
            </a:r>
            <a:r>
              <a:rPr lang="en-GB" sz="800">
                <a:latin typeface="Univers" panose="020B0503020202020204" pitchFamily="34" charset="0"/>
                <a:hlinkClick r:id="rId12"/>
              </a:rPr>
              <a:t>https://www.medicines.org.uk/emc/product/2498/smpc</a:t>
            </a:r>
            <a:r>
              <a:rPr lang="en-GB" sz="800">
                <a:latin typeface="Univers" panose="020B0503020202020204" pitchFamily="34" charset="0"/>
              </a:rPr>
              <a:t>. Accessed August 2025.</a:t>
            </a:r>
          </a:p>
        </p:txBody>
      </p:sp>
      <p:sp>
        <p:nvSpPr>
          <p:cNvPr id="3" name="TextBox 2">
            <a:extLst>
              <a:ext uri="{FF2B5EF4-FFF2-40B4-BE49-F238E27FC236}">
                <a16:creationId xmlns:a16="http://schemas.microsoft.com/office/drawing/2014/main" id="{27D24705-CDB0-D4EB-40AE-B95C26997130}"/>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13"/>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2046338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FFE49DD-A501-4D50-826C-F277349C56B5}"/>
              </a:ext>
            </a:extLst>
          </p:cNvPr>
          <p:cNvGrpSpPr/>
          <p:nvPr/>
        </p:nvGrpSpPr>
        <p:grpSpPr>
          <a:xfrm>
            <a:off x="11314871" y="6087887"/>
            <a:ext cx="656605" cy="656603"/>
            <a:chOff x="8680178" y="917741"/>
            <a:chExt cx="352645" cy="350678"/>
          </a:xfrm>
        </p:grpSpPr>
        <p:sp>
          <p:nvSpPr>
            <p:cNvPr id="11" name="Oval 10">
              <a:extLst>
                <a:ext uri="{FF2B5EF4-FFF2-40B4-BE49-F238E27FC236}">
                  <a16:creationId xmlns:a16="http://schemas.microsoft.com/office/drawing/2014/main" id="{3C34B333-B866-40BC-B6A2-7E751371E94D}"/>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2" name="Graphic 11" descr="Home">
              <a:hlinkClick r:id="rId3" action="ppaction://hlinksldjump"/>
              <a:extLst>
                <a:ext uri="{FF2B5EF4-FFF2-40B4-BE49-F238E27FC236}">
                  <a16:creationId xmlns:a16="http://schemas.microsoft.com/office/drawing/2014/main" id="{BD6D889A-E6F3-4D29-AC8D-0B70962E16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pic>
        <p:nvPicPr>
          <p:cNvPr id="13" name="Graphic 12">
            <a:extLst>
              <a:ext uri="{FF2B5EF4-FFF2-40B4-BE49-F238E27FC236}">
                <a16:creationId xmlns:a16="http://schemas.microsoft.com/office/drawing/2014/main" id="{48D45CCA-1FC1-48F0-A56E-61B8053F5A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9302" y="1620257"/>
            <a:ext cx="395440" cy="395440"/>
          </a:xfrm>
          <a:prstGeom prst="rect">
            <a:avLst/>
          </a:prstGeom>
        </p:spPr>
      </p:pic>
      <p:sp>
        <p:nvSpPr>
          <p:cNvPr id="15" name="Text Placeholder 7">
            <a:extLst>
              <a:ext uri="{FF2B5EF4-FFF2-40B4-BE49-F238E27FC236}">
                <a16:creationId xmlns:a16="http://schemas.microsoft.com/office/drawing/2014/main" id="{720A7351-2045-41F7-8FF6-CF28A341AA46}"/>
              </a:ext>
            </a:extLst>
          </p:cNvPr>
          <p:cNvSpPr txBox="1">
            <a:spLocks/>
          </p:cNvSpPr>
          <p:nvPr/>
        </p:nvSpPr>
        <p:spPr>
          <a:xfrm>
            <a:off x="78883" y="6011985"/>
            <a:ext cx="11078428"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800">
              <a:solidFill>
                <a:schemeClr val="bg1"/>
              </a:solidFill>
              <a:latin typeface="Univers" panose="020B0503020202020204" pitchFamily="34" charset="0"/>
            </a:endParaRPr>
          </a:p>
        </p:txBody>
      </p:sp>
      <p:sp>
        <p:nvSpPr>
          <p:cNvPr id="7" name="Rectangle: Single Corner Snipped 6">
            <a:hlinkClick r:id="rId8" action="ppaction://hlinksldjump"/>
            <a:extLst>
              <a:ext uri="{FF2B5EF4-FFF2-40B4-BE49-F238E27FC236}">
                <a16:creationId xmlns:a16="http://schemas.microsoft.com/office/drawing/2014/main" id="{10717849-46D3-5F3B-FBF6-6FFE2D2FFB11}"/>
              </a:ext>
            </a:extLst>
          </p:cNvPr>
          <p:cNvSpPr/>
          <p:nvPr/>
        </p:nvSpPr>
        <p:spPr>
          <a:xfrm>
            <a:off x="1047600" y="2206167"/>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100" b="1">
                <a:solidFill>
                  <a:schemeClr val="tx1"/>
                </a:solidFill>
                <a:latin typeface="Univers" panose="020B0503020202020204" pitchFamily="34" charset="0"/>
              </a:rPr>
              <a:t>Summary: Efficacy</a:t>
            </a:r>
          </a:p>
        </p:txBody>
      </p:sp>
      <p:sp>
        <p:nvSpPr>
          <p:cNvPr id="8" name="Rectangle: Single Corner Snipped 7">
            <a:hlinkClick r:id="rId9" action="ppaction://hlinksldjump"/>
            <a:extLst>
              <a:ext uri="{FF2B5EF4-FFF2-40B4-BE49-F238E27FC236}">
                <a16:creationId xmlns:a16="http://schemas.microsoft.com/office/drawing/2014/main" id="{F1115408-E8F2-F270-1D1D-0264A60BE9E7}"/>
              </a:ext>
            </a:extLst>
          </p:cNvPr>
          <p:cNvSpPr/>
          <p:nvPr/>
        </p:nvSpPr>
        <p:spPr>
          <a:xfrm>
            <a:off x="2967664" y="2206800"/>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100" b="1">
                <a:solidFill>
                  <a:schemeClr val="tx1"/>
                </a:solidFill>
                <a:latin typeface="Univers" panose="020B0503020202020204" pitchFamily="34" charset="0"/>
              </a:rPr>
              <a:t>Summary: Safety</a:t>
            </a:r>
          </a:p>
        </p:txBody>
      </p:sp>
      <p:sp>
        <p:nvSpPr>
          <p:cNvPr id="2" name="Title 1">
            <a:extLst>
              <a:ext uri="{FF2B5EF4-FFF2-40B4-BE49-F238E27FC236}">
                <a16:creationId xmlns:a16="http://schemas.microsoft.com/office/drawing/2014/main" id="{FE7B0EA8-36AA-8F53-4B8C-EE9A1C1BDC32}"/>
              </a:ext>
            </a:extLst>
          </p:cNvPr>
          <p:cNvSpPr txBox="1">
            <a:spLocks/>
          </p:cNvSpPr>
          <p:nvPr/>
        </p:nvSpPr>
        <p:spPr>
          <a:xfrm>
            <a:off x="838200" y="223809"/>
            <a:ext cx="9298822" cy="1390837"/>
          </a:xfrm>
          <a:prstGeom prst="rect">
            <a:avLst/>
          </a:prstGeom>
        </p:spPr>
        <p:txBody>
          <a:bodyPr vert="horz" lIns="91440" tIns="45720" rIns="91440" bIns="45720" rtlCol="0" anchor="b">
            <a:noAutofit/>
          </a:bodyPr>
          <a:lstStyle>
            <a:lvl1pPr algn="l" defTabSz="914400" rtl="0" eaLnBrk="1" latinLnBrk="0" hangingPunct="1">
              <a:lnSpc>
                <a:spcPct val="78000"/>
              </a:lnSpc>
              <a:spcBef>
                <a:spcPct val="0"/>
              </a:spcBef>
              <a:buNone/>
              <a:defRPr sz="4200" kern="1200" cap="all" spc="130">
                <a:solidFill>
                  <a:srgbClr val="FFFFFF"/>
                </a:solidFill>
                <a:latin typeface="+mj-lt"/>
                <a:ea typeface="+mj-ea"/>
                <a:cs typeface="+mj-cs"/>
              </a:defRPr>
            </a:lvl1pPr>
          </a:lstStyle>
          <a:p>
            <a:r>
              <a:rPr lang="en-GB" sz="3600" cap="none">
                <a:latin typeface="Univers" panose="020B0503020202020204" pitchFamily="34" charset="0"/>
              </a:rPr>
              <a:t>KEYNOTE-522: Summary</a:t>
            </a:r>
          </a:p>
        </p:txBody>
      </p:sp>
      <p:sp>
        <p:nvSpPr>
          <p:cNvPr id="17" name="TextBox 16">
            <a:extLst>
              <a:ext uri="{FF2B5EF4-FFF2-40B4-BE49-F238E27FC236}">
                <a16:creationId xmlns:a16="http://schemas.microsoft.com/office/drawing/2014/main" id="{E0E34015-ACDE-1C8A-2970-BDEDAD65AB91}"/>
              </a:ext>
            </a:extLst>
          </p:cNvPr>
          <p:cNvSpPr txBox="1"/>
          <p:nvPr/>
        </p:nvSpPr>
        <p:spPr>
          <a:xfrm>
            <a:off x="1226430" y="1688207"/>
            <a:ext cx="4992072" cy="307777"/>
          </a:xfrm>
          <a:prstGeom prst="rect">
            <a:avLst/>
          </a:prstGeom>
          <a:noFill/>
        </p:spPr>
        <p:txBody>
          <a:bodyPr wrap="none" rtlCol="0">
            <a:spAutoFit/>
          </a:bodyPr>
          <a:lstStyle/>
          <a:p>
            <a:pPr algn="ctr"/>
            <a:r>
              <a:rPr lang="en-GB" sz="1400">
                <a:solidFill>
                  <a:schemeClr val="bg1"/>
                </a:solidFill>
                <a:latin typeface="Univers" panose="020B0503020202020204" pitchFamily="34" charset="0"/>
                <a:cs typeface="Arial" panose="020B0604020202020204" pitchFamily="34" charset="0"/>
              </a:rPr>
              <a:t>Click the links below to navigate to the section of interest</a:t>
            </a:r>
          </a:p>
        </p:txBody>
      </p:sp>
      <p:sp>
        <p:nvSpPr>
          <p:cNvPr id="3" name="TextBox 2">
            <a:extLst>
              <a:ext uri="{FF2B5EF4-FFF2-40B4-BE49-F238E27FC236}">
                <a16:creationId xmlns:a16="http://schemas.microsoft.com/office/drawing/2014/main" id="{34C67FCB-3584-1ECA-D1BC-4C809D8A0F77}"/>
              </a:ext>
            </a:extLst>
          </p:cNvPr>
          <p:cNvSpPr txBox="1"/>
          <p:nvPr/>
        </p:nvSpPr>
        <p:spPr>
          <a:xfrm>
            <a:off x="7762764" y="6566919"/>
            <a:ext cx="3590248" cy="246221"/>
          </a:xfrm>
          <a:prstGeom prst="rect">
            <a:avLst/>
          </a:prstGeom>
          <a:noFill/>
        </p:spPr>
        <p:txBody>
          <a:bodyPr wrap="square">
            <a:spAutoFit/>
          </a:bodyPr>
          <a:lstStyle/>
          <a:p>
            <a:pPr algn="r"/>
            <a:r>
              <a:rPr lang="en-GB" sz="1000" b="1">
                <a:solidFill>
                  <a:schemeClr val="bg1"/>
                </a:solidFill>
                <a:latin typeface="Univers" panose="020B0503020202020204" pitchFamily="34" charset="0"/>
                <a:hlinkClick r:id="rId10">
                  <a:extLst>
                    <a:ext uri="{A12FA001-AC4F-418D-AE19-62706E023703}">
                      <ahyp:hlinkClr xmlns:ahyp="http://schemas.microsoft.com/office/drawing/2018/hyperlinkcolor" val="tx"/>
                    </a:ext>
                  </a:extLst>
                </a:hlinkClick>
              </a:rPr>
              <a:t>UK Prescribing Information</a:t>
            </a:r>
            <a:endParaRPr lang="en-GB" sz="1000" b="1">
              <a:solidFill>
                <a:schemeClr val="bg1"/>
              </a:solidFill>
              <a:latin typeface="Univers" panose="020B0503020202020204" pitchFamily="34" charset="0"/>
            </a:endParaRPr>
          </a:p>
        </p:txBody>
      </p:sp>
    </p:spTree>
    <p:extLst>
      <p:ext uri="{BB962C8B-B14F-4D97-AF65-F5344CB8AC3E}">
        <p14:creationId xmlns:p14="http://schemas.microsoft.com/office/powerpoint/2010/main" val="3140455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5">
            <a:extLst>
              <a:ext uri="{FF2B5EF4-FFF2-40B4-BE49-F238E27FC236}">
                <a16:creationId xmlns:a16="http://schemas.microsoft.com/office/drawing/2014/main" id="{F412C90A-43F8-4D93-A5FF-EA756EFFAF36}"/>
              </a:ext>
            </a:extLst>
          </p:cNvPr>
          <p:cNvSpPr txBox="1">
            <a:spLocks/>
          </p:cNvSpPr>
          <p:nvPr/>
        </p:nvSpPr>
        <p:spPr>
          <a:xfrm>
            <a:off x="281734" y="255451"/>
            <a:ext cx="10515600" cy="601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Summary: Efficacy (1) </a:t>
            </a:r>
            <a:endParaRPr lang="en-GB" sz="2800" baseline="30000">
              <a:solidFill>
                <a:schemeClr val="bg1"/>
              </a:solidFill>
              <a:latin typeface="Univers" panose="020B0503020202020204" pitchFamily="34" charset="0"/>
            </a:endParaRPr>
          </a:p>
        </p:txBody>
      </p:sp>
      <p:grpSp>
        <p:nvGrpSpPr>
          <p:cNvPr id="44" name="Group 43">
            <a:extLst>
              <a:ext uri="{FF2B5EF4-FFF2-40B4-BE49-F238E27FC236}">
                <a16:creationId xmlns:a16="http://schemas.microsoft.com/office/drawing/2014/main" id="{F2BD5EB4-680D-4094-AD66-14530787D688}"/>
              </a:ext>
            </a:extLst>
          </p:cNvPr>
          <p:cNvGrpSpPr/>
          <p:nvPr/>
        </p:nvGrpSpPr>
        <p:grpSpPr>
          <a:xfrm>
            <a:off x="11314871" y="6087887"/>
            <a:ext cx="656605" cy="656603"/>
            <a:chOff x="8680178" y="917741"/>
            <a:chExt cx="352645" cy="350678"/>
          </a:xfrm>
        </p:grpSpPr>
        <p:sp>
          <p:nvSpPr>
            <p:cNvPr id="47" name="Oval 46">
              <a:extLst>
                <a:ext uri="{FF2B5EF4-FFF2-40B4-BE49-F238E27FC236}">
                  <a16:creationId xmlns:a16="http://schemas.microsoft.com/office/drawing/2014/main" id="{B71AF0E9-4FEE-46A3-8BAF-8BABCFB1DD1B}"/>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48" name="Graphic 47" descr="Home">
              <a:hlinkClick r:id="rId3" action="ppaction://hlinksldjump"/>
              <a:extLst>
                <a:ext uri="{FF2B5EF4-FFF2-40B4-BE49-F238E27FC236}">
                  <a16:creationId xmlns:a16="http://schemas.microsoft.com/office/drawing/2014/main" id="{18DC8DBA-E4B6-4EF2-A983-2667E5D512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30" name="TextBox 29">
            <a:extLst>
              <a:ext uri="{FF2B5EF4-FFF2-40B4-BE49-F238E27FC236}">
                <a16:creationId xmlns:a16="http://schemas.microsoft.com/office/drawing/2014/main" id="{2A792F72-8B41-41EA-ABD0-C2DFEF0E9278}"/>
              </a:ext>
            </a:extLst>
          </p:cNvPr>
          <p:cNvSpPr txBox="1"/>
          <p:nvPr/>
        </p:nvSpPr>
        <p:spPr>
          <a:xfrm>
            <a:off x="436821" y="1474688"/>
            <a:ext cx="11215837" cy="3570208"/>
          </a:xfrm>
          <a:prstGeom prst="rect">
            <a:avLst/>
          </a:prstGeom>
          <a:noFill/>
        </p:spPr>
        <p:txBody>
          <a:bodyPr wrap="square">
            <a:spAutoFit/>
          </a:bodyPr>
          <a:lstStyle/>
          <a:p>
            <a:pPr marL="285750" indent="-285750">
              <a:spcBef>
                <a:spcPts val="600"/>
              </a:spcBef>
              <a:buFont typeface="Arial" panose="020B0604020202020204" pitchFamily="34" charset="0"/>
              <a:buChar char="•"/>
            </a:pPr>
            <a:endParaRPr lang="en-GB" sz="1400">
              <a:latin typeface="Univers" panose="020B0503020202020204" pitchFamily="34" charset="0"/>
            </a:endParaRPr>
          </a:p>
          <a:p>
            <a:pPr>
              <a:spcBef>
                <a:spcPts val="600"/>
              </a:spcBef>
            </a:pPr>
            <a:endParaRPr lang="en-GB" sz="1400">
              <a:latin typeface="Univers" panose="020B0503020202020204" pitchFamily="34" charset="0"/>
            </a:endParaRPr>
          </a:p>
          <a:p>
            <a:pPr>
              <a:spcBef>
                <a:spcPts val="600"/>
              </a:spcBef>
            </a:pPr>
            <a:endParaRPr lang="en-GB" sz="1400">
              <a:latin typeface="Univers" panose="020B0503020202020204" pitchFamily="34" charset="0"/>
            </a:endParaRPr>
          </a:p>
          <a:p>
            <a:pPr marL="285750" indent="-285750">
              <a:spcBef>
                <a:spcPts val="600"/>
              </a:spcBef>
              <a:buFont typeface="Arial" panose="020B0604020202020204" pitchFamily="34" charset="0"/>
              <a:buChar char="•"/>
            </a:pPr>
            <a:r>
              <a:rPr lang="en-GB" sz="1400">
                <a:latin typeface="Univers" panose="020B0503020202020204" pitchFamily="34" charset="0"/>
              </a:rPr>
              <a:t>There was a statistically significant improvement in </a:t>
            </a:r>
            <a:r>
              <a:rPr lang="en-GB" sz="1400" err="1">
                <a:latin typeface="Univers" panose="020B0503020202020204" pitchFamily="34" charset="0"/>
              </a:rPr>
              <a:t>pCR</a:t>
            </a:r>
            <a:r>
              <a:rPr lang="en-GB" sz="1400">
                <a:latin typeface="Univers" panose="020B0503020202020204" pitchFamily="34" charset="0"/>
              </a:rPr>
              <a:t> rates with KEYTRUDA + chemotherapy (neoadjuvant treatment) vs placebo + chemotherapy (neoadjuvant treatment) in the primary analysis (64.8% vs 51.2%, respectively; p&lt;0.001) and in the prespecified final analysis of KEYNOTE-522 (64.0% vs 54.7%, respectively; p=0.00221)</a:t>
            </a:r>
            <a:r>
              <a:rPr lang="en-GB" sz="1400" baseline="30000">
                <a:latin typeface="Univers" panose="020B0503020202020204" pitchFamily="34" charset="0"/>
              </a:rPr>
              <a:t>1</a:t>
            </a:r>
          </a:p>
          <a:p>
            <a:pPr marL="285750" indent="-285750">
              <a:spcBef>
                <a:spcPts val="600"/>
              </a:spcBef>
              <a:buFont typeface="Arial" panose="020B0604020202020204" pitchFamily="34" charset="0"/>
              <a:buChar char="•"/>
            </a:pPr>
            <a:r>
              <a:rPr lang="en-GB" sz="1400">
                <a:latin typeface="Univers" panose="020B0503020202020204" pitchFamily="34" charset="0"/>
              </a:rPr>
              <a:t>KEYTRUDA + chemotherapy in the neoadjuvant setting, followed by KEYTRUDA monotherapy as adjuvant treatment, resulted in a statistically significant improvement in EFS compared with placebo + chemotherapy followed by placebo at the 36-month analysis (HR: 0.63; 95% CI: 0.48–0.82 [p&lt;0.001])</a:t>
            </a:r>
            <a:r>
              <a:rPr lang="en-GB" sz="1400" baseline="30000">
                <a:latin typeface="Univers" panose="020B0503020202020204" pitchFamily="34" charset="0"/>
              </a:rPr>
              <a:t>a,b,2</a:t>
            </a:r>
            <a:r>
              <a:rPr lang="en-GB" sz="1400">
                <a:latin typeface="Univers" panose="020B0503020202020204" pitchFamily="34" charset="0"/>
              </a:rPr>
              <a:t> and numerically higher EFS at 75-month follow up (HR: 0.65; 95% CI:</a:t>
            </a:r>
            <a:br>
              <a:rPr lang="en-GB" sz="1400">
                <a:latin typeface="Univers" panose="020B0503020202020204" pitchFamily="34" charset="0"/>
              </a:rPr>
            </a:br>
            <a:r>
              <a:rPr lang="en-GB" sz="1400">
                <a:latin typeface="Univers" panose="020B0503020202020204" pitchFamily="34" charset="0"/>
              </a:rPr>
              <a:t>0.51–0.83)</a:t>
            </a:r>
            <a:r>
              <a:rPr lang="en-GB" sz="1400" baseline="30000">
                <a:latin typeface="Univers" panose="020B0503020202020204" pitchFamily="34" charset="0"/>
              </a:rPr>
              <a:t>a,3</a:t>
            </a:r>
            <a:r>
              <a:rPr lang="en-GB" sz="1400">
                <a:latin typeface="Univers" panose="020B0503020202020204" pitchFamily="34" charset="0"/>
              </a:rPr>
              <a:t> </a:t>
            </a:r>
          </a:p>
          <a:p>
            <a:pPr marL="742950" lvl="1" indent="-285750">
              <a:spcBef>
                <a:spcPts val="600"/>
              </a:spcBef>
              <a:buFont typeface="Arial" panose="020B0604020202020204" pitchFamily="34" charset="0"/>
              <a:buChar char="•"/>
            </a:pPr>
            <a:r>
              <a:rPr lang="en-GB" sz="1400">
                <a:latin typeface="Univers" panose="020B0503020202020204" pitchFamily="34" charset="0"/>
              </a:rPr>
              <a:t>At 36- and 75-month follow up, the percentage of patients who experienced an event were 15.7% and 20.3% in the KEYTRUDA + chemotherapy group and 23.8% and 29.2% in the placebo + chemotherapy group, respectively</a:t>
            </a:r>
            <a:r>
              <a:rPr lang="en-GB" sz="1400" baseline="30000">
                <a:latin typeface="Univers" panose="020B0503020202020204" pitchFamily="34" charset="0"/>
              </a:rPr>
              <a:t>2,3</a:t>
            </a:r>
            <a:endParaRPr lang="en-GB" sz="1400">
              <a:latin typeface="Univers" panose="020B0503020202020204" pitchFamily="34" charset="0"/>
            </a:endParaRPr>
          </a:p>
          <a:p>
            <a:pPr marL="284400" lvl="1" indent="-285750">
              <a:spcBef>
                <a:spcPts val="600"/>
              </a:spcBef>
              <a:buFont typeface="Arial" panose="020B0604020202020204" pitchFamily="34" charset="0"/>
              <a:buChar char="•"/>
            </a:pPr>
            <a:r>
              <a:rPr lang="en-GB" sz="1400">
                <a:latin typeface="Univers" panose="020B0503020202020204" pitchFamily="34" charset="0"/>
              </a:rPr>
              <a:t>An exploratory analysis of EFS in key subgroups, including disease stage, nodal status and T2N0 status, suggested a benefit for patients treated with KEYTRUDA + chemotherapy vs placebo + chemotherapy</a:t>
            </a:r>
            <a:r>
              <a:rPr lang="en-GB" sz="1400" baseline="30000">
                <a:latin typeface="Univers" panose="020B0503020202020204" pitchFamily="34" charset="0"/>
              </a:rPr>
              <a:t>2,4,5</a:t>
            </a:r>
          </a:p>
        </p:txBody>
      </p:sp>
      <p:sp>
        <p:nvSpPr>
          <p:cNvPr id="9" name="Text Placeholder 7">
            <a:extLst>
              <a:ext uri="{FF2B5EF4-FFF2-40B4-BE49-F238E27FC236}">
                <a16:creationId xmlns:a16="http://schemas.microsoft.com/office/drawing/2014/main" id="{AD92B6D4-3147-40A1-B1E3-07922C5C7205}"/>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baseline="30000" err="1">
                <a:latin typeface="Univers" panose="020B0503020202020204" pitchFamily="34" charset="0"/>
              </a:rPr>
              <a:t>a</a:t>
            </a:r>
            <a:r>
              <a:rPr lang="en-GB" sz="800" b="1" err="1">
                <a:latin typeface="Univers" panose="020B0503020202020204" pitchFamily="34" charset="0"/>
              </a:rPr>
              <a:t>HR</a:t>
            </a:r>
            <a:r>
              <a:rPr lang="en-GB" sz="800" b="1">
                <a:latin typeface="Univers" panose="020B0503020202020204" pitchFamily="34" charset="0"/>
              </a:rPr>
              <a:t> (CI) analysed based on a Cox regression model with treatment as a covariate stratified by the randomisation stratification factors; </a:t>
            </a:r>
            <a:r>
              <a:rPr lang="en-GB" sz="800" b="1" baseline="30000" err="1">
                <a:latin typeface="Univers" panose="020B0503020202020204" pitchFamily="34" charset="0"/>
              </a:rPr>
              <a:t>b</a:t>
            </a:r>
            <a:r>
              <a:rPr lang="en-GB" sz="800" b="1" err="1">
                <a:latin typeface="Univers" panose="020B0503020202020204" pitchFamily="34" charset="0"/>
              </a:rPr>
              <a:t>Prespecified</a:t>
            </a:r>
            <a:r>
              <a:rPr lang="en-GB" sz="800" b="1">
                <a:latin typeface="Univers" panose="020B0503020202020204" pitchFamily="34" charset="0"/>
              </a:rPr>
              <a:t> p-value boundary of 0.00517 was crossed.</a:t>
            </a:r>
            <a:br>
              <a:rPr lang="en-GB" sz="800" b="1">
                <a:latin typeface="Univers" panose="020B0503020202020204" pitchFamily="34" charset="0"/>
              </a:rPr>
            </a:br>
            <a:r>
              <a:rPr lang="en-GB" sz="800">
                <a:latin typeface="Univers" panose="020B0503020202020204" pitchFamily="34" charset="0"/>
              </a:rPr>
              <a:t>CI, confidence interval; EFS, event-free survival; HR, hazard ratio; </a:t>
            </a:r>
            <a:r>
              <a:rPr lang="en-GB" sz="800" err="1">
                <a:latin typeface="Univers" panose="020B0503020202020204" pitchFamily="34" charset="0"/>
              </a:rPr>
              <a:t>pCR</a:t>
            </a:r>
            <a:r>
              <a:rPr lang="en-GB" sz="800">
                <a:latin typeface="Univers" panose="020B0503020202020204" pitchFamily="34" charset="0"/>
              </a:rPr>
              <a:t>, pathologic complete response; TNBC, triple-negative breast cancer.</a:t>
            </a:r>
            <a:br>
              <a:rPr lang="en-GB" sz="800">
                <a:latin typeface="Univers" panose="020B0503020202020204" pitchFamily="34" charset="0"/>
              </a:rPr>
            </a:br>
            <a:r>
              <a:rPr lang="en-GB" sz="800">
                <a:latin typeface="Univers" panose="020B0503020202020204" pitchFamily="34" charset="0"/>
              </a:rPr>
              <a:t>1. KEYTRUDA (pembrolizumab) Summary of Product Characteristics. Available at: </a:t>
            </a:r>
            <a:r>
              <a:rPr lang="en-GB" sz="800">
                <a:latin typeface="Univers" panose="020B0503020202020204" pitchFamily="34" charset="0"/>
                <a:hlinkClick r:id="rId6"/>
              </a:rPr>
              <a:t>https://www.medicines.org.uk/emc/product/2498/smpc</a:t>
            </a:r>
            <a:r>
              <a:rPr lang="en-GB" sz="800">
                <a:latin typeface="Univers" panose="020B0503020202020204" pitchFamily="34" charset="0"/>
              </a:rPr>
              <a:t>. Accessed August 2025; 2. </a:t>
            </a:r>
            <a:r>
              <a:rPr lang="en-GB" sz="800" spc="-20">
                <a:latin typeface="Univers" panose="020B0503020202020204" pitchFamily="34" charset="0"/>
              </a:rPr>
              <a:t>Schmid P et al. </a:t>
            </a:r>
            <a:r>
              <a:rPr lang="en-GB" sz="800" i="1" spc="-20">
                <a:latin typeface="Univers" panose="020B0503020202020204" pitchFamily="34" charset="0"/>
              </a:rPr>
              <a:t>N Engl J Med </a:t>
            </a:r>
            <a:r>
              <a:rPr lang="en-GB" sz="800" spc="-20">
                <a:latin typeface="Univers" panose="020B0503020202020204" pitchFamily="34" charset="0"/>
              </a:rPr>
              <a:t>2022;386:556–567</a:t>
            </a:r>
            <a:r>
              <a:rPr lang="en-GB" sz="800">
                <a:latin typeface="Univers" panose="020B0503020202020204" pitchFamily="34" charset="0"/>
              </a:rPr>
              <a:t>; 3. Schmid P et al. Presented at the European Society of Medical Oncology Congress 2024, 13–17 September, Barcelona, Spain; 4. Schmid P et al. Presented at the San Antonio Breast</a:t>
            </a:r>
            <a:br>
              <a:rPr lang="en-GB" sz="800">
                <a:latin typeface="Univers" panose="020B0503020202020204" pitchFamily="34" charset="0"/>
              </a:rPr>
            </a:br>
            <a:r>
              <a:rPr lang="en-GB" sz="800">
                <a:latin typeface="Univers" panose="020B0503020202020204" pitchFamily="34" charset="0"/>
              </a:rPr>
              <a:t>Cancer Symposium (SABCS) Congress 2023, 5–9 December, San Antonio, USA; 5. Schmid P et al. Presented at the European Society of Medical Oncology Congress 2023, 20–24</a:t>
            </a:r>
            <a:br>
              <a:rPr lang="en-GB" sz="800">
                <a:latin typeface="Univers" panose="020B0503020202020204" pitchFamily="34" charset="0"/>
              </a:rPr>
            </a:br>
            <a:r>
              <a:rPr lang="en-GB" sz="800">
                <a:latin typeface="Univers" panose="020B0503020202020204" pitchFamily="34" charset="0"/>
              </a:rPr>
              <a:t>September, Madrid, Spain.</a:t>
            </a:r>
          </a:p>
        </p:txBody>
      </p:sp>
      <p:sp>
        <p:nvSpPr>
          <p:cNvPr id="7" name="Rectangle 6">
            <a:extLst>
              <a:ext uri="{FF2B5EF4-FFF2-40B4-BE49-F238E27FC236}">
                <a16:creationId xmlns:a16="http://schemas.microsoft.com/office/drawing/2014/main" id="{C58C818B-6B7A-19F8-0001-F9F1BF383180}"/>
              </a:ext>
            </a:extLst>
          </p:cNvPr>
          <p:cNvSpPr/>
          <p:nvPr/>
        </p:nvSpPr>
        <p:spPr>
          <a:xfrm>
            <a:off x="-6469" y="1377219"/>
            <a:ext cx="12204937" cy="74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en-GB" sz="1400" b="1">
                <a:solidFill>
                  <a:schemeClr val="bg1"/>
                </a:solidFill>
                <a:latin typeface="Univers" panose="020B0503020202020204" pitchFamily="34" charset="0"/>
              </a:rPr>
              <a:t>KEYTRUDA, in combination with chemotherapy as neoadjuvant treatment, and then continued as </a:t>
            </a:r>
            <a:br>
              <a:rPr lang="en-GB" sz="1400" b="1">
                <a:solidFill>
                  <a:schemeClr val="bg1"/>
                </a:solidFill>
                <a:latin typeface="Univers" panose="020B0503020202020204" pitchFamily="34" charset="0"/>
              </a:rPr>
            </a:br>
            <a:r>
              <a:rPr lang="en-GB" sz="1400" b="1">
                <a:solidFill>
                  <a:schemeClr val="bg1"/>
                </a:solidFill>
                <a:latin typeface="Univers" panose="020B0503020202020204" pitchFamily="34" charset="0"/>
              </a:rPr>
              <a:t>monotherapy as adjuvant treatment after surgery, is indicated in the treatment of adults with locally </a:t>
            </a:r>
            <a:br>
              <a:rPr lang="en-GB" sz="1400" b="1">
                <a:solidFill>
                  <a:schemeClr val="bg1"/>
                </a:solidFill>
                <a:latin typeface="Univers" panose="020B0503020202020204" pitchFamily="34" charset="0"/>
              </a:rPr>
            </a:br>
            <a:r>
              <a:rPr lang="en-GB" sz="1400" b="1">
                <a:solidFill>
                  <a:schemeClr val="bg1"/>
                </a:solidFill>
                <a:latin typeface="Univers" panose="020B0503020202020204" pitchFamily="34" charset="0"/>
              </a:rPr>
              <a:t>advanced or early-stage TNBC at high risk of recurrence</a:t>
            </a:r>
            <a:r>
              <a:rPr lang="en-GB" sz="1400" b="1" baseline="30000">
                <a:solidFill>
                  <a:schemeClr val="bg1"/>
                </a:solidFill>
                <a:latin typeface="Univers" panose="020B0503020202020204" pitchFamily="34" charset="0"/>
              </a:rPr>
              <a:t>1</a:t>
            </a:r>
          </a:p>
        </p:txBody>
      </p:sp>
      <p:grpSp>
        <p:nvGrpSpPr>
          <p:cNvPr id="8" name="Group 7">
            <a:extLst>
              <a:ext uri="{FF2B5EF4-FFF2-40B4-BE49-F238E27FC236}">
                <a16:creationId xmlns:a16="http://schemas.microsoft.com/office/drawing/2014/main" id="{BC4424D4-BEF6-D032-197F-3D269345A1D7}"/>
              </a:ext>
            </a:extLst>
          </p:cNvPr>
          <p:cNvGrpSpPr/>
          <p:nvPr/>
        </p:nvGrpSpPr>
        <p:grpSpPr>
          <a:xfrm>
            <a:off x="860940" y="1199386"/>
            <a:ext cx="1098299" cy="1098299"/>
            <a:chOff x="1509045" y="5231926"/>
            <a:chExt cx="1402970" cy="1402970"/>
          </a:xfrm>
        </p:grpSpPr>
        <p:sp>
          <p:nvSpPr>
            <p:cNvPr id="10" name="Oval 9">
              <a:extLst>
                <a:ext uri="{FF2B5EF4-FFF2-40B4-BE49-F238E27FC236}">
                  <a16:creationId xmlns:a16="http://schemas.microsoft.com/office/drawing/2014/main" id="{0ECA170E-F3E7-4768-F72E-7A749B71FE5C}"/>
                </a:ext>
              </a:extLst>
            </p:cNvPr>
            <p:cNvSpPr/>
            <p:nvPr/>
          </p:nvSpPr>
          <p:spPr>
            <a:xfrm>
              <a:off x="1683456" y="5402218"/>
              <a:ext cx="1054149" cy="1054149"/>
            </a:xfrm>
            <a:prstGeom prst="ellipse">
              <a:avLst/>
            </a:prstGeom>
            <a:solidFill>
              <a:schemeClr val="bg1"/>
            </a:solid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DEFA3C53-80F2-D31C-67E0-88229D926D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9045" y="5231926"/>
              <a:ext cx="1402970" cy="1402970"/>
            </a:xfrm>
            <a:prstGeom prst="rect">
              <a:avLst/>
            </a:prstGeom>
          </p:spPr>
        </p:pic>
      </p:grpSp>
      <p:sp>
        <p:nvSpPr>
          <p:cNvPr id="2" name="TextBox 1">
            <a:extLst>
              <a:ext uri="{FF2B5EF4-FFF2-40B4-BE49-F238E27FC236}">
                <a16:creationId xmlns:a16="http://schemas.microsoft.com/office/drawing/2014/main" id="{684F7FA8-9EC7-8755-E53F-2E7C46C8C688}"/>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9"/>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575427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5">
            <a:extLst>
              <a:ext uri="{FF2B5EF4-FFF2-40B4-BE49-F238E27FC236}">
                <a16:creationId xmlns:a16="http://schemas.microsoft.com/office/drawing/2014/main" id="{F412C90A-43F8-4D93-A5FF-EA756EFFAF36}"/>
              </a:ext>
            </a:extLst>
          </p:cNvPr>
          <p:cNvSpPr txBox="1">
            <a:spLocks/>
          </p:cNvSpPr>
          <p:nvPr/>
        </p:nvSpPr>
        <p:spPr>
          <a:xfrm>
            <a:off x="281734" y="255451"/>
            <a:ext cx="10515600" cy="601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Summary: Efficacy (2) </a:t>
            </a:r>
            <a:endParaRPr lang="en-GB" sz="2800" baseline="30000">
              <a:solidFill>
                <a:schemeClr val="bg1"/>
              </a:solidFill>
              <a:latin typeface="Univers" panose="020B0503020202020204" pitchFamily="34" charset="0"/>
            </a:endParaRPr>
          </a:p>
        </p:txBody>
      </p:sp>
      <p:grpSp>
        <p:nvGrpSpPr>
          <p:cNvPr id="44" name="Group 43">
            <a:extLst>
              <a:ext uri="{FF2B5EF4-FFF2-40B4-BE49-F238E27FC236}">
                <a16:creationId xmlns:a16="http://schemas.microsoft.com/office/drawing/2014/main" id="{F2BD5EB4-680D-4094-AD66-14530787D688}"/>
              </a:ext>
            </a:extLst>
          </p:cNvPr>
          <p:cNvGrpSpPr/>
          <p:nvPr/>
        </p:nvGrpSpPr>
        <p:grpSpPr>
          <a:xfrm>
            <a:off x="11314871" y="6087887"/>
            <a:ext cx="656605" cy="656603"/>
            <a:chOff x="8680178" y="917741"/>
            <a:chExt cx="352645" cy="350678"/>
          </a:xfrm>
        </p:grpSpPr>
        <p:sp>
          <p:nvSpPr>
            <p:cNvPr id="47" name="Oval 46">
              <a:extLst>
                <a:ext uri="{FF2B5EF4-FFF2-40B4-BE49-F238E27FC236}">
                  <a16:creationId xmlns:a16="http://schemas.microsoft.com/office/drawing/2014/main" id="{B71AF0E9-4FEE-46A3-8BAF-8BABCFB1DD1B}"/>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48" name="Graphic 47" descr="Home">
              <a:hlinkClick r:id="rId3" action="ppaction://hlinksldjump"/>
              <a:extLst>
                <a:ext uri="{FF2B5EF4-FFF2-40B4-BE49-F238E27FC236}">
                  <a16:creationId xmlns:a16="http://schemas.microsoft.com/office/drawing/2014/main" id="{18DC8DBA-E4B6-4EF2-A983-2667E5D512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30" name="TextBox 29">
            <a:extLst>
              <a:ext uri="{FF2B5EF4-FFF2-40B4-BE49-F238E27FC236}">
                <a16:creationId xmlns:a16="http://schemas.microsoft.com/office/drawing/2014/main" id="{2A792F72-8B41-41EA-ABD0-C2DFEF0E9278}"/>
              </a:ext>
            </a:extLst>
          </p:cNvPr>
          <p:cNvSpPr txBox="1"/>
          <p:nvPr/>
        </p:nvSpPr>
        <p:spPr>
          <a:xfrm>
            <a:off x="436821" y="1474688"/>
            <a:ext cx="11215837" cy="3062377"/>
          </a:xfrm>
          <a:prstGeom prst="rect">
            <a:avLst/>
          </a:prstGeom>
          <a:noFill/>
        </p:spPr>
        <p:txBody>
          <a:bodyPr wrap="square">
            <a:spAutoFit/>
          </a:bodyPr>
          <a:lstStyle/>
          <a:p>
            <a:pPr marL="285750" indent="-285750">
              <a:spcBef>
                <a:spcPts val="600"/>
              </a:spcBef>
              <a:buFont typeface="Arial" panose="020B0604020202020204" pitchFamily="34" charset="0"/>
              <a:buChar char="•"/>
            </a:pPr>
            <a:endParaRPr lang="en-GB" sz="1400">
              <a:latin typeface="Univers" panose="020B0503020202020204" pitchFamily="34" charset="0"/>
            </a:endParaRPr>
          </a:p>
          <a:p>
            <a:pPr>
              <a:spcBef>
                <a:spcPts val="600"/>
              </a:spcBef>
            </a:pPr>
            <a:endParaRPr lang="en-GB" sz="1400">
              <a:latin typeface="Univers" panose="020B0503020202020204" pitchFamily="34" charset="0"/>
            </a:endParaRPr>
          </a:p>
          <a:p>
            <a:pPr>
              <a:spcBef>
                <a:spcPts val="600"/>
              </a:spcBef>
            </a:pPr>
            <a:endParaRPr lang="en-GB" sz="1400">
              <a:latin typeface="Univers" panose="020B0503020202020204" pitchFamily="34" charset="0"/>
            </a:endParaRPr>
          </a:p>
          <a:p>
            <a:pPr marL="285750" indent="-285750">
              <a:spcBef>
                <a:spcPts val="600"/>
              </a:spcBef>
              <a:buFont typeface="Arial" panose="020B0604020202020204" pitchFamily="34" charset="0"/>
              <a:buChar char="•"/>
            </a:pPr>
            <a:r>
              <a:rPr lang="en-GB" sz="1400">
                <a:latin typeface="Univers" panose="020B0503020202020204" pitchFamily="34" charset="0"/>
              </a:rPr>
              <a:t>An exploratory analysis of EFS by pCR (ypT0/Tis ypN0) suggested a benefit for KEYTRUDA + chemotherapy vs placebo + chemotherapy regardless of pCR outcome at 36 months of follow up, with the difference maintained at 60 months of follow up</a:t>
            </a:r>
            <a:r>
              <a:rPr lang="en-GB" sz="1400" baseline="30000">
                <a:latin typeface="Univers" panose="020B0503020202020204" pitchFamily="34" charset="0"/>
              </a:rPr>
              <a:t>2</a:t>
            </a:r>
            <a:endParaRPr lang="en-GB" sz="1400">
              <a:latin typeface="Univers" panose="020B0503020202020204" pitchFamily="34" charset="0"/>
            </a:endParaRPr>
          </a:p>
          <a:p>
            <a:pPr marL="285750" indent="-285750">
              <a:spcBef>
                <a:spcPts val="600"/>
              </a:spcBef>
              <a:buFont typeface="Arial" panose="020B0604020202020204" pitchFamily="34" charset="0"/>
              <a:buChar char="•"/>
            </a:pPr>
            <a:r>
              <a:rPr lang="en-GB" sz="1400">
                <a:latin typeface="Univers" panose="020B0503020202020204" pitchFamily="34" charset="0"/>
              </a:rPr>
              <a:t>KEYTRUDA + chemotherapy in the neoadjuvant setting, followed by KEYTRUDA monotherapy as adjuvant treatment, resulted in a statistically significant and clinically meaningful improvement in OS (key secondary endpoint) at 75-month follow up</a:t>
            </a:r>
            <a:br>
              <a:rPr lang="en-GB" sz="1400">
                <a:latin typeface="Univers" panose="020B0503020202020204" pitchFamily="34" charset="0"/>
              </a:rPr>
            </a:br>
            <a:r>
              <a:rPr lang="en-GB" sz="1400">
                <a:latin typeface="Univers" panose="020B0503020202020204" pitchFamily="34" charset="0"/>
              </a:rPr>
              <a:t>(HR: 0.66; 95% CI: 0.50–0.87 [p=0.00150])</a:t>
            </a:r>
            <a:r>
              <a:rPr lang="en-GB" sz="1400" baseline="30000">
                <a:latin typeface="Univers" panose="020B0503020202020204" pitchFamily="34" charset="0"/>
              </a:rPr>
              <a:t>a</a:t>
            </a:r>
            <a:r>
              <a:rPr lang="en-GB" sz="1400">
                <a:latin typeface="Univers" panose="020B0503020202020204" pitchFamily="34" charset="0"/>
              </a:rPr>
              <a:t> compared with neoadjuvant placebo + chemotherapy followed by placebo in patients with previously untreated, high-risk, early-stage TNBC</a:t>
            </a:r>
            <a:r>
              <a:rPr lang="en-GB" sz="1400" baseline="30000">
                <a:latin typeface="Univers" panose="020B0503020202020204" pitchFamily="34" charset="0"/>
              </a:rPr>
              <a:t>3</a:t>
            </a:r>
            <a:endParaRPr lang="en-GB" sz="1400">
              <a:latin typeface="Univers" panose="020B0503020202020204" pitchFamily="34" charset="0"/>
            </a:endParaRPr>
          </a:p>
          <a:p>
            <a:pPr marL="742950" lvl="1" indent="-285750">
              <a:spcBef>
                <a:spcPts val="600"/>
              </a:spcBef>
              <a:buFont typeface="Arial" panose="020B0604020202020204" pitchFamily="34" charset="0"/>
              <a:buChar char="•"/>
            </a:pPr>
            <a:r>
              <a:rPr lang="en-GB" sz="1400">
                <a:latin typeface="Univers" panose="020B0503020202020204" pitchFamily="34" charset="0"/>
              </a:rPr>
              <a:t>OS was numerically higher for patients treated with KEYTRUDA + chemotherapy vs placebo + chemotherapy in an exploratory analysis of key subgroups, including nodal status, tumour size T1/T2 vs T3/T4 and patients with baseline </a:t>
            </a:r>
            <a:br>
              <a:rPr lang="en-GB" sz="1400">
                <a:latin typeface="Univers" panose="020B0503020202020204" pitchFamily="34" charset="0"/>
              </a:rPr>
            </a:br>
            <a:r>
              <a:rPr lang="en-GB" sz="1400">
                <a:latin typeface="Univers" panose="020B0503020202020204" pitchFamily="34" charset="0"/>
              </a:rPr>
              <a:t>T2N0 disease</a:t>
            </a:r>
            <a:r>
              <a:rPr lang="en-GB" sz="1400" baseline="30000">
                <a:latin typeface="Univers" panose="020B0503020202020204" pitchFamily="34" charset="0"/>
              </a:rPr>
              <a:t>3,4</a:t>
            </a:r>
            <a:endParaRPr lang="en-GB" sz="1400">
              <a:latin typeface="Univers" panose="020B0503020202020204" pitchFamily="34" charset="0"/>
            </a:endParaRPr>
          </a:p>
        </p:txBody>
      </p:sp>
      <p:sp>
        <p:nvSpPr>
          <p:cNvPr id="9" name="Text Placeholder 7">
            <a:extLst>
              <a:ext uri="{FF2B5EF4-FFF2-40B4-BE49-F238E27FC236}">
                <a16:creationId xmlns:a16="http://schemas.microsoft.com/office/drawing/2014/main" id="{AD92B6D4-3147-40A1-B1E3-07922C5C7205}"/>
              </a:ext>
            </a:extLst>
          </p:cNvPr>
          <p:cNvSpPr txBox="1">
            <a:spLocks/>
          </p:cNvSpPr>
          <p:nvPr/>
        </p:nvSpPr>
        <p:spPr>
          <a:xfrm>
            <a:off x="80997" y="5998679"/>
            <a:ext cx="9839751"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baseline="30000" err="1">
                <a:latin typeface="Univers" panose="020B0503020202020204" pitchFamily="34" charset="0"/>
              </a:rPr>
              <a:t>a</a:t>
            </a:r>
            <a:r>
              <a:rPr lang="en-GB" sz="800" b="1" err="1">
                <a:latin typeface="Univers" panose="020B0503020202020204" pitchFamily="34" charset="0"/>
              </a:rPr>
              <a:t>With</a:t>
            </a:r>
            <a:r>
              <a:rPr lang="en-GB" sz="800" b="1">
                <a:latin typeface="Univers" panose="020B0503020202020204" pitchFamily="34" charset="0"/>
              </a:rPr>
              <a:t> 200 events (67.3% information fraction), the observed p-value crossed the prespecified nominal boundary of 0.00503 (one-sided) at this interim analysis. </a:t>
            </a:r>
            <a:br>
              <a:rPr lang="en-GB" sz="800" b="1">
                <a:latin typeface="Univers" panose="020B0503020202020204" pitchFamily="34" charset="0"/>
              </a:rPr>
            </a:br>
            <a:r>
              <a:rPr lang="en-GB" sz="800">
                <a:latin typeface="Univers" panose="020B0503020202020204" pitchFamily="34" charset="0"/>
              </a:rPr>
              <a:t>CI, confidence interval; EFS, event-free survival; HR, hazard ratio; OS, overall survival; </a:t>
            </a:r>
            <a:r>
              <a:rPr lang="en-GB" sz="800" err="1">
                <a:latin typeface="Univers" panose="020B0503020202020204" pitchFamily="34" charset="0"/>
              </a:rPr>
              <a:t>pCR</a:t>
            </a:r>
            <a:r>
              <a:rPr lang="en-GB" sz="800">
                <a:latin typeface="Univers" panose="020B0503020202020204" pitchFamily="34" charset="0"/>
              </a:rPr>
              <a:t>, pathologic complete response; TNBC, triple-negative breast cancer.</a:t>
            </a:r>
            <a:br>
              <a:rPr lang="en-GB" sz="800">
                <a:latin typeface="Univers" panose="020B0503020202020204" pitchFamily="34" charset="0"/>
              </a:rPr>
            </a:br>
            <a:r>
              <a:rPr lang="en-GB" sz="800">
                <a:latin typeface="Univers" panose="020B0503020202020204" pitchFamily="34" charset="0"/>
              </a:rPr>
              <a:t>1. KEYTRUDA (pembrolizumab) Summary of Product Characteristics. Available at: </a:t>
            </a:r>
            <a:r>
              <a:rPr lang="en-GB" sz="800">
                <a:latin typeface="Univers" panose="020B0503020202020204" pitchFamily="34" charset="0"/>
                <a:hlinkClick r:id="rId6"/>
              </a:rPr>
              <a:t>https://www.medicines.org.uk/emc/product/2498/smpc</a:t>
            </a:r>
            <a:r>
              <a:rPr lang="en-GB" sz="800">
                <a:latin typeface="Univers" panose="020B0503020202020204" pitchFamily="34" charset="0"/>
              </a:rPr>
              <a:t>. Accessed August 2025; </a:t>
            </a:r>
            <a:br>
              <a:rPr lang="en-GB" sz="800">
                <a:latin typeface="Univers" panose="020B0503020202020204" pitchFamily="34" charset="0"/>
              </a:rPr>
            </a:br>
            <a:r>
              <a:rPr lang="en-GB" sz="800">
                <a:latin typeface="Univers" panose="020B0503020202020204" pitchFamily="34" charset="0"/>
              </a:rPr>
              <a:t>2. Schmid P et al. Presented at the European Society of Medical Oncology Congress 2023, 20–24 September, Madrid, Spain; 3. Schmid P et al. Presented at the European Society of Medical Oncology Congress 2024, 13–17 September, Barcelona, Spain; 4. Dent R et al. Presented at the San Antonio Breast Cancer Symposium 2024, 10–13 December, San Antonio, USA.</a:t>
            </a:r>
          </a:p>
        </p:txBody>
      </p:sp>
      <p:sp>
        <p:nvSpPr>
          <p:cNvPr id="7" name="Rectangle 6">
            <a:extLst>
              <a:ext uri="{FF2B5EF4-FFF2-40B4-BE49-F238E27FC236}">
                <a16:creationId xmlns:a16="http://schemas.microsoft.com/office/drawing/2014/main" id="{C58C818B-6B7A-19F8-0001-F9F1BF383180}"/>
              </a:ext>
            </a:extLst>
          </p:cNvPr>
          <p:cNvSpPr/>
          <p:nvPr/>
        </p:nvSpPr>
        <p:spPr>
          <a:xfrm>
            <a:off x="-6469" y="1377219"/>
            <a:ext cx="12204937" cy="74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en-GB" sz="1400" b="1">
                <a:solidFill>
                  <a:schemeClr val="bg1"/>
                </a:solidFill>
                <a:latin typeface="Univers" panose="020B0503020202020204" pitchFamily="34" charset="0"/>
              </a:rPr>
              <a:t>KEYTRUDA, in combination with chemotherapy as neoadjuvant treatment, and then continued as </a:t>
            </a:r>
            <a:br>
              <a:rPr lang="en-GB" sz="1400" b="1">
                <a:solidFill>
                  <a:schemeClr val="bg1"/>
                </a:solidFill>
                <a:latin typeface="Univers" panose="020B0503020202020204" pitchFamily="34" charset="0"/>
              </a:rPr>
            </a:br>
            <a:r>
              <a:rPr lang="en-GB" sz="1400" b="1">
                <a:solidFill>
                  <a:schemeClr val="bg1"/>
                </a:solidFill>
                <a:latin typeface="Univers" panose="020B0503020202020204" pitchFamily="34" charset="0"/>
              </a:rPr>
              <a:t>monotherapy as adjuvant treatment after surgery, is indicated in the treatment of adults with locally </a:t>
            </a:r>
            <a:br>
              <a:rPr lang="en-GB" sz="1400" b="1">
                <a:solidFill>
                  <a:schemeClr val="bg1"/>
                </a:solidFill>
                <a:latin typeface="Univers" panose="020B0503020202020204" pitchFamily="34" charset="0"/>
              </a:rPr>
            </a:br>
            <a:r>
              <a:rPr lang="en-GB" sz="1400" b="1">
                <a:solidFill>
                  <a:schemeClr val="bg1"/>
                </a:solidFill>
                <a:latin typeface="Univers" panose="020B0503020202020204" pitchFamily="34" charset="0"/>
              </a:rPr>
              <a:t>advanced or early-stage TNBC at high risk of recurrence</a:t>
            </a:r>
            <a:r>
              <a:rPr lang="en-GB" sz="1400" b="1" baseline="30000">
                <a:solidFill>
                  <a:schemeClr val="bg1"/>
                </a:solidFill>
                <a:latin typeface="Univers" panose="020B0503020202020204" pitchFamily="34" charset="0"/>
              </a:rPr>
              <a:t>1</a:t>
            </a:r>
          </a:p>
        </p:txBody>
      </p:sp>
      <p:grpSp>
        <p:nvGrpSpPr>
          <p:cNvPr id="8" name="Group 7">
            <a:extLst>
              <a:ext uri="{FF2B5EF4-FFF2-40B4-BE49-F238E27FC236}">
                <a16:creationId xmlns:a16="http://schemas.microsoft.com/office/drawing/2014/main" id="{BC4424D4-BEF6-D032-197F-3D269345A1D7}"/>
              </a:ext>
            </a:extLst>
          </p:cNvPr>
          <p:cNvGrpSpPr/>
          <p:nvPr/>
        </p:nvGrpSpPr>
        <p:grpSpPr>
          <a:xfrm>
            <a:off x="860940" y="1199386"/>
            <a:ext cx="1098299" cy="1098299"/>
            <a:chOff x="1509045" y="5231926"/>
            <a:chExt cx="1402970" cy="1402970"/>
          </a:xfrm>
        </p:grpSpPr>
        <p:sp>
          <p:nvSpPr>
            <p:cNvPr id="10" name="Oval 9">
              <a:extLst>
                <a:ext uri="{FF2B5EF4-FFF2-40B4-BE49-F238E27FC236}">
                  <a16:creationId xmlns:a16="http://schemas.microsoft.com/office/drawing/2014/main" id="{0ECA170E-F3E7-4768-F72E-7A749B71FE5C}"/>
                </a:ext>
              </a:extLst>
            </p:cNvPr>
            <p:cNvSpPr/>
            <p:nvPr/>
          </p:nvSpPr>
          <p:spPr>
            <a:xfrm>
              <a:off x="1683456" y="5402218"/>
              <a:ext cx="1054149" cy="1054149"/>
            </a:xfrm>
            <a:prstGeom prst="ellipse">
              <a:avLst/>
            </a:prstGeom>
            <a:solidFill>
              <a:schemeClr val="bg1"/>
            </a:solid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DEFA3C53-80F2-D31C-67E0-88229D926D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9045" y="5231926"/>
              <a:ext cx="1402970" cy="1402970"/>
            </a:xfrm>
            <a:prstGeom prst="rect">
              <a:avLst/>
            </a:prstGeom>
          </p:spPr>
        </p:pic>
      </p:grpSp>
      <p:sp>
        <p:nvSpPr>
          <p:cNvPr id="2" name="TextBox 1">
            <a:extLst>
              <a:ext uri="{FF2B5EF4-FFF2-40B4-BE49-F238E27FC236}">
                <a16:creationId xmlns:a16="http://schemas.microsoft.com/office/drawing/2014/main" id="{8ED08B1A-50DF-F466-31D7-01A418BE0ADD}"/>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9"/>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3394834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5">
            <a:extLst>
              <a:ext uri="{FF2B5EF4-FFF2-40B4-BE49-F238E27FC236}">
                <a16:creationId xmlns:a16="http://schemas.microsoft.com/office/drawing/2014/main" id="{F412C90A-43F8-4D93-A5FF-EA756EFFAF36}"/>
              </a:ext>
            </a:extLst>
          </p:cNvPr>
          <p:cNvSpPr txBox="1">
            <a:spLocks/>
          </p:cNvSpPr>
          <p:nvPr/>
        </p:nvSpPr>
        <p:spPr>
          <a:xfrm>
            <a:off x="281734" y="255451"/>
            <a:ext cx="10515600" cy="601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Summary: Safety</a:t>
            </a:r>
            <a:endParaRPr lang="en-GB" sz="2800" baseline="30000">
              <a:solidFill>
                <a:schemeClr val="bg1"/>
              </a:solidFill>
              <a:latin typeface="Univers" panose="020B0503020202020204" pitchFamily="34" charset="0"/>
            </a:endParaRPr>
          </a:p>
        </p:txBody>
      </p:sp>
      <p:grpSp>
        <p:nvGrpSpPr>
          <p:cNvPr id="44" name="Group 43">
            <a:extLst>
              <a:ext uri="{FF2B5EF4-FFF2-40B4-BE49-F238E27FC236}">
                <a16:creationId xmlns:a16="http://schemas.microsoft.com/office/drawing/2014/main" id="{F2BD5EB4-680D-4094-AD66-14530787D688}"/>
              </a:ext>
            </a:extLst>
          </p:cNvPr>
          <p:cNvGrpSpPr/>
          <p:nvPr/>
        </p:nvGrpSpPr>
        <p:grpSpPr>
          <a:xfrm>
            <a:off x="11314871" y="6087887"/>
            <a:ext cx="656605" cy="656603"/>
            <a:chOff x="8680178" y="917741"/>
            <a:chExt cx="352645" cy="350678"/>
          </a:xfrm>
        </p:grpSpPr>
        <p:sp>
          <p:nvSpPr>
            <p:cNvPr id="47" name="Oval 46">
              <a:extLst>
                <a:ext uri="{FF2B5EF4-FFF2-40B4-BE49-F238E27FC236}">
                  <a16:creationId xmlns:a16="http://schemas.microsoft.com/office/drawing/2014/main" id="{B71AF0E9-4FEE-46A3-8BAF-8BABCFB1DD1B}"/>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48" name="Graphic 47" descr="Home">
              <a:hlinkClick r:id="rId3" action="ppaction://hlinksldjump"/>
              <a:extLst>
                <a:ext uri="{FF2B5EF4-FFF2-40B4-BE49-F238E27FC236}">
                  <a16:creationId xmlns:a16="http://schemas.microsoft.com/office/drawing/2014/main" id="{18DC8DBA-E4B6-4EF2-A983-2667E5D512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30" name="TextBox 29">
            <a:extLst>
              <a:ext uri="{FF2B5EF4-FFF2-40B4-BE49-F238E27FC236}">
                <a16:creationId xmlns:a16="http://schemas.microsoft.com/office/drawing/2014/main" id="{2A792F72-8B41-41EA-ABD0-C2DFEF0E9278}"/>
              </a:ext>
            </a:extLst>
          </p:cNvPr>
          <p:cNvSpPr txBox="1"/>
          <p:nvPr/>
        </p:nvSpPr>
        <p:spPr>
          <a:xfrm>
            <a:off x="436821" y="1474688"/>
            <a:ext cx="11215837" cy="2708434"/>
          </a:xfrm>
          <a:prstGeom prst="rect">
            <a:avLst/>
          </a:prstGeom>
          <a:noFill/>
        </p:spPr>
        <p:txBody>
          <a:bodyPr wrap="square">
            <a:spAutoFit/>
          </a:bodyPr>
          <a:lstStyle/>
          <a:p>
            <a:pPr marL="285750" indent="-285750">
              <a:spcBef>
                <a:spcPts val="600"/>
              </a:spcBef>
              <a:buFont typeface="Arial" panose="020B0604020202020204" pitchFamily="34" charset="0"/>
              <a:buChar char="•"/>
            </a:pPr>
            <a:endParaRPr lang="en-GB" sz="1400">
              <a:latin typeface="Univers" panose="020B0503020202020204" pitchFamily="34" charset="0"/>
            </a:endParaRPr>
          </a:p>
          <a:p>
            <a:pPr>
              <a:spcBef>
                <a:spcPts val="600"/>
              </a:spcBef>
            </a:pPr>
            <a:endParaRPr lang="en-GB" sz="1400">
              <a:latin typeface="Univers" panose="020B0503020202020204" pitchFamily="34" charset="0"/>
            </a:endParaRPr>
          </a:p>
          <a:p>
            <a:pPr>
              <a:spcBef>
                <a:spcPts val="600"/>
              </a:spcBef>
            </a:pPr>
            <a:endParaRPr lang="en-GB" sz="1400">
              <a:latin typeface="Univers" panose="020B0503020202020204" pitchFamily="34" charset="0"/>
            </a:endParaRPr>
          </a:p>
          <a:p>
            <a:pPr marL="285750" indent="-285750">
              <a:spcBef>
                <a:spcPts val="600"/>
              </a:spcBef>
              <a:buFont typeface="Arial" panose="020B0604020202020204" pitchFamily="34" charset="0"/>
              <a:buChar char="•"/>
            </a:pPr>
            <a:r>
              <a:rPr lang="en-GB" sz="1400">
                <a:latin typeface="Univers" panose="020B0503020202020204" pitchFamily="34" charset="0"/>
              </a:rPr>
              <a:t>The safety data for KEYTRUDA + chemotherapy as neoadjuvant treatment, followed by KEYTRUDA monotherapy as adjuvant treatment, are consistent with the known AE profiles of each regimen, being generally manageable in both phases</a:t>
            </a:r>
            <a:r>
              <a:rPr lang="en-GB" sz="1400" baseline="30000">
                <a:latin typeface="Univers" panose="020B0503020202020204" pitchFamily="34" charset="0"/>
              </a:rPr>
              <a:t>2–4</a:t>
            </a:r>
          </a:p>
          <a:p>
            <a:pPr marL="285750" indent="-285750">
              <a:spcBef>
                <a:spcPts val="600"/>
              </a:spcBef>
              <a:buFont typeface="Arial" panose="020B0604020202020204" pitchFamily="34" charset="0"/>
              <a:buChar char="•"/>
            </a:pPr>
            <a:r>
              <a:rPr lang="en-GB" sz="1400">
                <a:latin typeface="Univers" panose="020B0503020202020204" pitchFamily="34" charset="0"/>
              </a:rPr>
              <a:t>No indication-specific immune-mediated AEs were identified at the 36-month analysis</a:t>
            </a:r>
            <a:r>
              <a:rPr lang="en-GB" sz="1400" baseline="30000">
                <a:latin typeface="Univers" panose="020B0503020202020204" pitchFamily="34" charset="0"/>
              </a:rPr>
              <a:t>4</a:t>
            </a:r>
            <a:endParaRPr lang="en-GB" sz="1400">
              <a:latin typeface="Univers" panose="020B0503020202020204" pitchFamily="34" charset="0"/>
            </a:endParaRPr>
          </a:p>
          <a:p>
            <a:pPr marL="742950" lvl="1" indent="-285750">
              <a:spcBef>
                <a:spcPts val="600"/>
              </a:spcBef>
              <a:buFont typeface="Arial" panose="020B0604020202020204" pitchFamily="34" charset="0"/>
              <a:buChar char="•"/>
            </a:pPr>
            <a:r>
              <a:rPr lang="en-GB" sz="1400">
                <a:latin typeface="Univers" panose="020B0503020202020204" pitchFamily="34" charset="0"/>
              </a:rPr>
              <a:t>Most immune-mediated AEs and infusion reactions were Grade 1–2 in severity, manageable with corticosteroids, treatment interruption and/or hormone replacement, and did not result in treatment discontinuation</a:t>
            </a:r>
            <a:r>
              <a:rPr lang="en-GB" sz="1400" baseline="30000">
                <a:latin typeface="Univers" panose="020B0503020202020204" pitchFamily="34" charset="0"/>
              </a:rPr>
              <a:t>4</a:t>
            </a:r>
          </a:p>
          <a:p>
            <a:pPr marL="285750" indent="-285750">
              <a:spcBef>
                <a:spcPts val="600"/>
              </a:spcBef>
              <a:buFont typeface="Arial" panose="020B0604020202020204" pitchFamily="34" charset="0"/>
              <a:buChar char="•"/>
            </a:pPr>
            <a:r>
              <a:rPr lang="en-GB" sz="1400">
                <a:latin typeface="Univers" panose="020B0503020202020204" pitchFamily="34" charset="0"/>
              </a:rPr>
              <a:t>The safety profile remained consistent with the previous analyses and the established safety profiles of KEYTRUDA + chemotherapy.</a:t>
            </a:r>
            <a:r>
              <a:rPr lang="en-GB" sz="1400" baseline="30000">
                <a:latin typeface="Univers" panose="020B0503020202020204" pitchFamily="34" charset="0"/>
              </a:rPr>
              <a:t>5</a:t>
            </a:r>
            <a:r>
              <a:rPr lang="en-GB" sz="1400">
                <a:latin typeface="Univers" panose="020B0503020202020204" pitchFamily="34" charset="0"/>
              </a:rPr>
              <a:t> No new safety concerns were identified with longer follow up (75 months) </a:t>
            </a:r>
          </a:p>
        </p:txBody>
      </p:sp>
      <p:sp>
        <p:nvSpPr>
          <p:cNvPr id="9" name="Text Placeholder 7">
            <a:extLst>
              <a:ext uri="{FF2B5EF4-FFF2-40B4-BE49-F238E27FC236}">
                <a16:creationId xmlns:a16="http://schemas.microsoft.com/office/drawing/2014/main" id="{AD92B6D4-3147-40A1-B1E3-07922C5C7205}"/>
              </a:ext>
            </a:extLst>
          </p:cNvPr>
          <p:cNvSpPr txBox="1">
            <a:spLocks/>
          </p:cNvSpPr>
          <p:nvPr/>
        </p:nvSpPr>
        <p:spPr>
          <a:xfrm>
            <a:off x="80997" y="5998679"/>
            <a:ext cx="9401332"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a:latin typeface="Univers" panose="020B0503020202020204" pitchFamily="34" charset="0"/>
              </a:rPr>
              <a:t>AE, adverse event; TNBC, triple-negative breast cancer.</a:t>
            </a:r>
            <a:br>
              <a:rPr lang="en-GB" sz="800">
                <a:latin typeface="Univers" panose="020B0503020202020204" pitchFamily="34" charset="0"/>
              </a:rPr>
            </a:br>
            <a:r>
              <a:rPr lang="en-GB" sz="800">
                <a:latin typeface="Univers" panose="020B0503020202020204" pitchFamily="34" charset="0"/>
              </a:rPr>
              <a:t>1. KEYTRUDA (pembrolizumab) Summary of Product Characteristics. Available at: </a:t>
            </a:r>
            <a:r>
              <a:rPr lang="en-GB" sz="800">
                <a:latin typeface="Univers" panose="020B0503020202020204" pitchFamily="34" charset="0"/>
                <a:hlinkClick r:id="rId6"/>
              </a:rPr>
              <a:t>https://www.medicines.org.uk/emc/product/2498/smpc</a:t>
            </a:r>
            <a:r>
              <a:rPr lang="en-GB" sz="800">
                <a:latin typeface="Univers" panose="020B0503020202020204" pitchFamily="34" charset="0"/>
              </a:rPr>
              <a:t>. Accessed August 2025; 2. </a:t>
            </a:r>
            <a:r>
              <a:rPr lang="en-GB" sz="800" spc="-20">
                <a:latin typeface="Univers" panose="020B0503020202020204" pitchFamily="34" charset="0"/>
              </a:rPr>
              <a:t>Schmid P et al. </a:t>
            </a:r>
            <a:r>
              <a:rPr lang="en-GB" sz="800" i="1" spc="-20">
                <a:latin typeface="Univers" panose="020B0503020202020204" pitchFamily="34" charset="0"/>
              </a:rPr>
              <a:t>N Engl J Med </a:t>
            </a:r>
            <a:r>
              <a:rPr lang="en-GB" sz="800" spc="-20">
                <a:latin typeface="Univers" panose="020B0503020202020204" pitchFamily="34" charset="0"/>
              </a:rPr>
              <a:t>2022;386:556–567</a:t>
            </a:r>
            <a:r>
              <a:rPr lang="en-GB" sz="800">
                <a:latin typeface="Univers" panose="020B0503020202020204" pitchFamily="34" charset="0"/>
              </a:rPr>
              <a:t>; 3. Schmid P et al. </a:t>
            </a:r>
            <a:r>
              <a:rPr lang="en-GB" sz="800" i="1">
                <a:latin typeface="Univers" panose="020B0503020202020204" pitchFamily="34" charset="0"/>
              </a:rPr>
              <a:t>N Engl J Med </a:t>
            </a:r>
            <a:r>
              <a:rPr lang="en-GB" sz="800">
                <a:latin typeface="Univers" panose="020B0503020202020204" pitchFamily="34" charset="0"/>
              </a:rPr>
              <a:t>2020;382:810–821; 4. Cortés J et al. Presented at the San Antonio Breast Cancer Symposium Congress 2023, 5–9 December, San Antonio, USA; </a:t>
            </a:r>
            <a:br>
              <a:rPr lang="en-GB" sz="800">
                <a:latin typeface="Univers" panose="020B0503020202020204" pitchFamily="34" charset="0"/>
              </a:rPr>
            </a:br>
            <a:r>
              <a:rPr lang="en-GB" sz="800">
                <a:latin typeface="Univers" panose="020B0503020202020204" pitchFamily="34" charset="0"/>
              </a:rPr>
              <a:t>5. Schmid P et al. Presented at the European Society of Medical Oncology Congress 2024, 13–17 September, Barcelona, Spain.</a:t>
            </a:r>
          </a:p>
        </p:txBody>
      </p:sp>
      <p:sp>
        <p:nvSpPr>
          <p:cNvPr id="7" name="Rectangle 6">
            <a:extLst>
              <a:ext uri="{FF2B5EF4-FFF2-40B4-BE49-F238E27FC236}">
                <a16:creationId xmlns:a16="http://schemas.microsoft.com/office/drawing/2014/main" id="{C58C818B-6B7A-19F8-0001-F9F1BF383180}"/>
              </a:ext>
            </a:extLst>
          </p:cNvPr>
          <p:cNvSpPr/>
          <p:nvPr/>
        </p:nvSpPr>
        <p:spPr>
          <a:xfrm>
            <a:off x="-6469" y="1377218"/>
            <a:ext cx="12204937" cy="74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en-GB" sz="1400" b="1">
                <a:solidFill>
                  <a:schemeClr val="bg1"/>
                </a:solidFill>
                <a:latin typeface="Univers" panose="020B0503020202020204" pitchFamily="34" charset="0"/>
              </a:rPr>
              <a:t>KEYTRUDA, in combination with chemotherapy as neoadjuvant treatment, and then continued as </a:t>
            </a:r>
            <a:br>
              <a:rPr lang="en-GB" sz="1400" b="1">
                <a:solidFill>
                  <a:schemeClr val="bg1"/>
                </a:solidFill>
                <a:latin typeface="Univers" panose="020B0503020202020204" pitchFamily="34" charset="0"/>
              </a:rPr>
            </a:br>
            <a:r>
              <a:rPr lang="en-GB" sz="1400" b="1">
                <a:solidFill>
                  <a:schemeClr val="bg1"/>
                </a:solidFill>
                <a:latin typeface="Univers" panose="020B0503020202020204" pitchFamily="34" charset="0"/>
              </a:rPr>
              <a:t>monotherapy as adjuvant treatment after surgery, is indicated in the treatment of adults with locally </a:t>
            </a:r>
            <a:br>
              <a:rPr lang="en-GB" sz="1400" b="1">
                <a:solidFill>
                  <a:schemeClr val="bg1"/>
                </a:solidFill>
                <a:latin typeface="Univers" panose="020B0503020202020204" pitchFamily="34" charset="0"/>
              </a:rPr>
            </a:br>
            <a:r>
              <a:rPr lang="en-GB" sz="1400" b="1">
                <a:solidFill>
                  <a:schemeClr val="bg1"/>
                </a:solidFill>
                <a:latin typeface="Univers" panose="020B0503020202020204" pitchFamily="34" charset="0"/>
              </a:rPr>
              <a:t>advanced or early-stage TNBC at high risk of recurrence</a:t>
            </a:r>
            <a:r>
              <a:rPr lang="en-GB" sz="1400" b="1" baseline="30000">
                <a:solidFill>
                  <a:schemeClr val="bg1"/>
                </a:solidFill>
                <a:latin typeface="Univers" panose="020B0503020202020204" pitchFamily="34" charset="0"/>
              </a:rPr>
              <a:t>1</a:t>
            </a:r>
          </a:p>
        </p:txBody>
      </p:sp>
      <p:grpSp>
        <p:nvGrpSpPr>
          <p:cNvPr id="8" name="Group 7">
            <a:extLst>
              <a:ext uri="{FF2B5EF4-FFF2-40B4-BE49-F238E27FC236}">
                <a16:creationId xmlns:a16="http://schemas.microsoft.com/office/drawing/2014/main" id="{BC4424D4-BEF6-D032-197F-3D269345A1D7}"/>
              </a:ext>
            </a:extLst>
          </p:cNvPr>
          <p:cNvGrpSpPr/>
          <p:nvPr/>
        </p:nvGrpSpPr>
        <p:grpSpPr>
          <a:xfrm>
            <a:off x="860940" y="1199386"/>
            <a:ext cx="1098299" cy="1098299"/>
            <a:chOff x="1509045" y="5231926"/>
            <a:chExt cx="1402970" cy="1402970"/>
          </a:xfrm>
        </p:grpSpPr>
        <p:sp>
          <p:nvSpPr>
            <p:cNvPr id="10" name="Oval 9">
              <a:extLst>
                <a:ext uri="{FF2B5EF4-FFF2-40B4-BE49-F238E27FC236}">
                  <a16:creationId xmlns:a16="http://schemas.microsoft.com/office/drawing/2014/main" id="{0ECA170E-F3E7-4768-F72E-7A749B71FE5C}"/>
                </a:ext>
              </a:extLst>
            </p:cNvPr>
            <p:cNvSpPr/>
            <p:nvPr/>
          </p:nvSpPr>
          <p:spPr>
            <a:xfrm>
              <a:off x="1683456" y="5402218"/>
              <a:ext cx="1054149" cy="1054149"/>
            </a:xfrm>
            <a:prstGeom prst="ellipse">
              <a:avLst/>
            </a:prstGeom>
            <a:solidFill>
              <a:schemeClr val="bg1"/>
            </a:solid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DEFA3C53-80F2-D31C-67E0-88229D926D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9045" y="5231926"/>
              <a:ext cx="1402970" cy="1402970"/>
            </a:xfrm>
            <a:prstGeom prst="rect">
              <a:avLst/>
            </a:prstGeom>
          </p:spPr>
        </p:pic>
      </p:grpSp>
      <p:sp>
        <p:nvSpPr>
          <p:cNvPr id="2" name="TextBox 1">
            <a:extLst>
              <a:ext uri="{FF2B5EF4-FFF2-40B4-BE49-F238E27FC236}">
                <a16:creationId xmlns:a16="http://schemas.microsoft.com/office/drawing/2014/main" id="{8B5B20B9-0127-5772-C239-EB1950417BCB}"/>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9"/>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683229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78F0389-2672-4DCC-BD6D-5FF8784D9A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9302" y="1620257"/>
            <a:ext cx="395440" cy="395440"/>
          </a:xfrm>
          <a:prstGeom prst="rect">
            <a:avLst/>
          </a:prstGeom>
        </p:spPr>
      </p:pic>
      <p:sp>
        <p:nvSpPr>
          <p:cNvPr id="5" name="TextBox 4">
            <a:extLst>
              <a:ext uri="{FF2B5EF4-FFF2-40B4-BE49-F238E27FC236}">
                <a16:creationId xmlns:a16="http://schemas.microsoft.com/office/drawing/2014/main" id="{57235231-54EB-4852-B4E1-1A939BD65538}"/>
              </a:ext>
            </a:extLst>
          </p:cNvPr>
          <p:cNvSpPr txBox="1"/>
          <p:nvPr/>
        </p:nvSpPr>
        <p:spPr>
          <a:xfrm>
            <a:off x="1226430" y="1688207"/>
            <a:ext cx="4992072" cy="307777"/>
          </a:xfrm>
          <a:prstGeom prst="rect">
            <a:avLst/>
          </a:prstGeom>
          <a:noFill/>
        </p:spPr>
        <p:txBody>
          <a:bodyPr wrap="none" rtlCol="0">
            <a:spAutoFit/>
          </a:bodyPr>
          <a:lstStyle/>
          <a:p>
            <a:pPr algn="ctr"/>
            <a:r>
              <a:rPr lang="en-GB" sz="1400">
                <a:solidFill>
                  <a:schemeClr val="bg1"/>
                </a:solidFill>
                <a:latin typeface="Univers" panose="020B0503020202020204" pitchFamily="34" charset="0"/>
                <a:cs typeface="Arial" panose="020B0604020202020204" pitchFamily="34" charset="0"/>
              </a:rPr>
              <a:t>Click the links below to navigate to the section of interest</a:t>
            </a:r>
          </a:p>
        </p:txBody>
      </p:sp>
      <p:grpSp>
        <p:nvGrpSpPr>
          <p:cNvPr id="10" name="Group 9">
            <a:extLst>
              <a:ext uri="{FF2B5EF4-FFF2-40B4-BE49-F238E27FC236}">
                <a16:creationId xmlns:a16="http://schemas.microsoft.com/office/drawing/2014/main" id="{FFFE49DD-A501-4D50-826C-F277349C56B5}"/>
              </a:ext>
            </a:extLst>
          </p:cNvPr>
          <p:cNvGrpSpPr/>
          <p:nvPr/>
        </p:nvGrpSpPr>
        <p:grpSpPr>
          <a:xfrm>
            <a:off x="11314871" y="6087887"/>
            <a:ext cx="656605" cy="656603"/>
            <a:chOff x="8680178" y="917741"/>
            <a:chExt cx="352645" cy="350678"/>
          </a:xfrm>
        </p:grpSpPr>
        <p:sp>
          <p:nvSpPr>
            <p:cNvPr id="11" name="Oval 10">
              <a:extLst>
                <a:ext uri="{FF2B5EF4-FFF2-40B4-BE49-F238E27FC236}">
                  <a16:creationId xmlns:a16="http://schemas.microsoft.com/office/drawing/2014/main" id="{3C34B333-B866-40BC-B6A2-7E751371E94D}"/>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2" name="Graphic 11" descr="Home">
              <a:hlinkClick r:id="rId5" action="ppaction://hlinksldjump"/>
              <a:extLst>
                <a:ext uri="{FF2B5EF4-FFF2-40B4-BE49-F238E27FC236}">
                  <a16:creationId xmlns:a16="http://schemas.microsoft.com/office/drawing/2014/main" id="{BD6D889A-E6F3-4D29-AC8D-0B70962E16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1147" y="943594"/>
              <a:ext cx="270664" cy="270664"/>
            </a:xfrm>
            <a:prstGeom prst="rect">
              <a:avLst/>
            </a:prstGeom>
          </p:spPr>
        </p:pic>
      </p:grpSp>
      <p:sp>
        <p:nvSpPr>
          <p:cNvPr id="20" name="Text Placeholder 7">
            <a:extLst>
              <a:ext uri="{FF2B5EF4-FFF2-40B4-BE49-F238E27FC236}">
                <a16:creationId xmlns:a16="http://schemas.microsoft.com/office/drawing/2014/main" id="{FF55234F-6D8A-43EE-91FB-00741B4C6051}"/>
              </a:ext>
            </a:extLst>
          </p:cNvPr>
          <p:cNvSpPr txBox="1">
            <a:spLocks/>
          </p:cNvSpPr>
          <p:nvPr/>
        </p:nvSpPr>
        <p:spPr>
          <a:xfrm>
            <a:off x="78883" y="6011985"/>
            <a:ext cx="11078428"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a:solidFill>
                  <a:schemeClr val="bg1"/>
                </a:solidFill>
                <a:latin typeface="Univers" panose="020B0503020202020204" pitchFamily="34" charset="0"/>
              </a:rPr>
              <a:t>AE, adverse event; EFS, event-free survival; pCR, pathologic complete response; PD-L1, programmed death ligand-1; RCB, residual cancer burden; TRAE, treatment-related adverse event.</a:t>
            </a:r>
          </a:p>
        </p:txBody>
      </p:sp>
      <p:sp>
        <p:nvSpPr>
          <p:cNvPr id="37" name="Rectangle: Single Corner Snipped 36">
            <a:hlinkClick r:id="rId8" action="ppaction://hlinksldjump"/>
            <a:extLst>
              <a:ext uri="{FF2B5EF4-FFF2-40B4-BE49-F238E27FC236}">
                <a16:creationId xmlns:a16="http://schemas.microsoft.com/office/drawing/2014/main" id="{7A95B227-305F-A489-976B-D766AECA41AD}"/>
              </a:ext>
            </a:extLst>
          </p:cNvPr>
          <p:cNvSpPr/>
          <p:nvPr/>
        </p:nvSpPr>
        <p:spPr>
          <a:xfrm>
            <a:off x="3517055" y="2568492"/>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Summary of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any-grade AEs in the neoadjuvant phase (primary analysis)</a:t>
            </a:r>
          </a:p>
        </p:txBody>
      </p:sp>
      <p:sp>
        <p:nvSpPr>
          <p:cNvPr id="38" name="Rectangle: Single Corner Snipped 37">
            <a:hlinkClick r:id="rId9" action="ppaction://hlinksldjump"/>
            <a:extLst>
              <a:ext uri="{FF2B5EF4-FFF2-40B4-BE49-F238E27FC236}">
                <a16:creationId xmlns:a16="http://schemas.microsoft.com/office/drawing/2014/main" id="{0CD3915F-1688-3D0E-0F31-442FE7CF4258}"/>
              </a:ext>
            </a:extLst>
          </p:cNvPr>
          <p:cNvSpPr/>
          <p:nvPr/>
        </p:nvSpPr>
        <p:spPr>
          <a:xfrm>
            <a:off x="3517055" y="3544087"/>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AEs of interest in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the neoadjuvant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phase (1/2)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(primary analysis)</a:t>
            </a:r>
          </a:p>
        </p:txBody>
      </p:sp>
      <p:sp>
        <p:nvSpPr>
          <p:cNvPr id="39" name="Rectangle: Single Corner Snipped 38">
            <a:hlinkClick r:id="rId10" action="ppaction://hlinksldjump"/>
            <a:extLst>
              <a:ext uri="{FF2B5EF4-FFF2-40B4-BE49-F238E27FC236}">
                <a16:creationId xmlns:a16="http://schemas.microsoft.com/office/drawing/2014/main" id="{6B7B7867-40C8-C149-DD8B-61FEAD12F16B}"/>
              </a:ext>
            </a:extLst>
          </p:cNvPr>
          <p:cNvSpPr/>
          <p:nvPr/>
        </p:nvSpPr>
        <p:spPr>
          <a:xfrm>
            <a:off x="3517055" y="4519682"/>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r>
              <a:rPr lang="en-GB" sz="1100" b="1">
                <a:solidFill>
                  <a:schemeClr val="tx1"/>
                </a:solidFill>
                <a:latin typeface="Univers" panose="020B0503020202020204" pitchFamily="34" charset="0"/>
              </a:rPr>
              <a:t>AEs of interest in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the neoadjuvant</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phase (2/2)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(primary analysis)</a:t>
            </a:r>
          </a:p>
        </p:txBody>
      </p:sp>
      <p:sp>
        <p:nvSpPr>
          <p:cNvPr id="40" name="Rectangle: Single Corner Snipped 39">
            <a:hlinkClick r:id="rId11" action="ppaction://hlinksldjump"/>
            <a:extLst>
              <a:ext uri="{FF2B5EF4-FFF2-40B4-BE49-F238E27FC236}">
                <a16:creationId xmlns:a16="http://schemas.microsoft.com/office/drawing/2014/main" id="{478B803D-3804-8A06-F4A7-F4C74E64723B}"/>
              </a:ext>
            </a:extLst>
          </p:cNvPr>
          <p:cNvSpPr/>
          <p:nvPr/>
        </p:nvSpPr>
        <p:spPr>
          <a:xfrm>
            <a:off x="3517055" y="5495278"/>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r>
              <a:rPr lang="en-GB" sz="1100" b="1">
                <a:solidFill>
                  <a:schemeClr val="tx1"/>
                </a:solidFill>
                <a:latin typeface="Univers" panose="020B0503020202020204" pitchFamily="34" charset="0"/>
              </a:rPr>
              <a:t>TRAEs in the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adjuvant phase</a:t>
            </a:r>
          </a:p>
          <a:p>
            <a:pPr marL="0" lvl="1" algn="ctr" defTabSz="685800"/>
            <a:r>
              <a:rPr lang="en-GB" sz="1100" b="1">
                <a:solidFill>
                  <a:schemeClr val="tx1"/>
                </a:solidFill>
                <a:latin typeface="Univers" panose="020B0503020202020204" pitchFamily="34" charset="0"/>
              </a:rPr>
              <a:t>(36-month follow up)</a:t>
            </a:r>
          </a:p>
        </p:txBody>
      </p:sp>
      <p:sp>
        <p:nvSpPr>
          <p:cNvPr id="41" name="Rectangle: Single Corner Snipped 40">
            <a:hlinkClick r:id="rId12" action="ppaction://hlinksldjump"/>
            <a:extLst>
              <a:ext uri="{FF2B5EF4-FFF2-40B4-BE49-F238E27FC236}">
                <a16:creationId xmlns:a16="http://schemas.microsoft.com/office/drawing/2014/main" id="{1D36BFC5-12B9-6FBF-C2C0-4EC9C1D74E72}"/>
              </a:ext>
            </a:extLst>
          </p:cNvPr>
          <p:cNvSpPr/>
          <p:nvPr/>
        </p:nvSpPr>
        <p:spPr>
          <a:xfrm>
            <a:off x="5444664" y="3544087"/>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r>
              <a:rPr lang="en-GB" sz="1100" b="1">
                <a:solidFill>
                  <a:schemeClr val="tx1"/>
                </a:solidFill>
                <a:latin typeface="Univers" panose="020B0503020202020204" pitchFamily="34" charset="0"/>
              </a:rPr>
              <a:t>Any-grade AEs in the combined phase </a:t>
            </a:r>
            <a:br>
              <a:rPr lang="en-GB" sz="1100" b="1">
                <a:solidFill>
                  <a:schemeClr val="tx1"/>
                </a:solidFill>
                <a:latin typeface="Univers" panose="020B0503020202020204" pitchFamily="34" charset="0"/>
              </a:rPr>
            </a:br>
            <a:r>
              <a:rPr lang="en-GB" sz="1100" b="1">
                <a:solidFill>
                  <a:schemeClr val="tx1"/>
                </a:solidFill>
                <a:latin typeface="Univers" panose="020B0503020202020204" pitchFamily="34" charset="0"/>
              </a:rPr>
              <a:t>(75-month follow up)</a:t>
            </a:r>
          </a:p>
        </p:txBody>
      </p:sp>
      <p:sp>
        <p:nvSpPr>
          <p:cNvPr id="42" name="Rectangle: Single Corner Snipped 41">
            <a:hlinkClick r:id="rId13" action="ppaction://hlinksldjump"/>
            <a:extLst>
              <a:ext uri="{FF2B5EF4-FFF2-40B4-BE49-F238E27FC236}">
                <a16:creationId xmlns:a16="http://schemas.microsoft.com/office/drawing/2014/main" id="{1CF3BF7E-CFF1-4897-585F-618EFE1A0BDE}"/>
              </a:ext>
            </a:extLst>
          </p:cNvPr>
          <p:cNvSpPr/>
          <p:nvPr/>
        </p:nvSpPr>
        <p:spPr>
          <a:xfrm>
            <a:off x="5444664" y="4519682"/>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r>
              <a:rPr lang="en-GB" sz="1100" b="1">
                <a:solidFill>
                  <a:schemeClr val="tx1"/>
                </a:solidFill>
                <a:latin typeface="Univers" panose="020B0503020202020204" pitchFamily="34" charset="0"/>
              </a:rPr>
              <a:t>Immune-mediated AEs in the combined phase (75-month follow up)</a:t>
            </a:r>
          </a:p>
        </p:txBody>
      </p:sp>
      <p:sp>
        <p:nvSpPr>
          <p:cNvPr id="43" name="Rectangle: Single Corner Snipped 42">
            <a:hlinkClick r:id="rId14" action="ppaction://hlinksldjump"/>
            <a:extLst>
              <a:ext uri="{FF2B5EF4-FFF2-40B4-BE49-F238E27FC236}">
                <a16:creationId xmlns:a16="http://schemas.microsoft.com/office/drawing/2014/main" id="{6B4768EE-4D3D-277F-B1C1-8159206B0D8D}"/>
              </a:ext>
            </a:extLst>
          </p:cNvPr>
          <p:cNvSpPr/>
          <p:nvPr/>
        </p:nvSpPr>
        <p:spPr>
          <a:xfrm>
            <a:off x="5444665" y="2568492"/>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r>
              <a:rPr lang="en-GB" sz="1100" b="1">
                <a:solidFill>
                  <a:schemeClr val="tx1"/>
                </a:solidFill>
                <a:latin typeface="Univers" panose="020B0503020202020204" pitchFamily="34" charset="0"/>
              </a:rPr>
              <a:t>Immune-mediated AEs and infusion reactions in the adjuvant phase (36-month follow up)</a:t>
            </a:r>
          </a:p>
        </p:txBody>
      </p:sp>
      <p:sp>
        <p:nvSpPr>
          <p:cNvPr id="29" name="Title 1">
            <a:extLst>
              <a:ext uri="{FF2B5EF4-FFF2-40B4-BE49-F238E27FC236}">
                <a16:creationId xmlns:a16="http://schemas.microsoft.com/office/drawing/2014/main" id="{ECF63DB7-A10C-098B-3140-A3EC4140A2FE}"/>
              </a:ext>
            </a:extLst>
          </p:cNvPr>
          <p:cNvSpPr txBox="1">
            <a:spLocks/>
          </p:cNvSpPr>
          <p:nvPr/>
        </p:nvSpPr>
        <p:spPr>
          <a:xfrm>
            <a:off x="838200" y="223809"/>
            <a:ext cx="9298822" cy="1390837"/>
          </a:xfrm>
          <a:prstGeom prst="rect">
            <a:avLst/>
          </a:prstGeom>
        </p:spPr>
        <p:txBody>
          <a:bodyPr vert="horz" lIns="91440" tIns="45720" rIns="91440" bIns="45720" rtlCol="0" anchor="b">
            <a:noAutofit/>
          </a:bodyPr>
          <a:lstStyle>
            <a:lvl1pPr algn="l" defTabSz="914400" rtl="0" eaLnBrk="1" latinLnBrk="0" hangingPunct="1">
              <a:lnSpc>
                <a:spcPct val="78000"/>
              </a:lnSpc>
              <a:spcBef>
                <a:spcPct val="0"/>
              </a:spcBef>
              <a:buNone/>
              <a:defRPr sz="4200" kern="1200" cap="all" spc="130">
                <a:solidFill>
                  <a:srgbClr val="FFFFFF"/>
                </a:solidFill>
                <a:latin typeface="+mj-lt"/>
                <a:ea typeface="+mj-ea"/>
                <a:cs typeface="+mj-cs"/>
              </a:defRPr>
            </a:lvl1pPr>
          </a:lstStyle>
          <a:p>
            <a:r>
              <a:rPr lang="en-GB" sz="3600" cap="none">
                <a:latin typeface="Univers" panose="020B0503020202020204" pitchFamily="34" charset="0"/>
              </a:rPr>
              <a:t>Appendix</a:t>
            </a:r>
          </a:p>
        </p:txBody>
      </p:sp>
      <p:sp>
        <p:nvSpPr>
          <p:cNvPr id="2" name="TextBox 1">
            <a:extLst>
              <a:ext uri="{FF2B5EF4-FFF2-40B4-BE49-F238E27FC236}">
                <a16:creationId xmlns:a16="http://schemas.microsoft.com/office/drawing/2014/main" id="{A00D2A62-6580-7A42-AF98-C1723F2DD1AE}"/>
              </a:ext>
            </a:extLst>
          </p:cNvPr>
          <p:cNvSpPr txBox="1"/>
          <p:nvPr/>
        </p:nvSpPr>
        <p:spPr>
          <a:xfrm>
            <a:off x="1072333" y="2186951"/>
            <a:ext cx="1778400" cy="307777"/>
          </a:xfrm>
          <a:prstGeom prst="rect">
            <a:avLst/>
          </a:prstGeom>
          <a:solidFill>
            <a:schemeClr val="accent4"/>
          </a:solidFill>
          <a:effectLst>
            <a:outerShdw blurRad="50800" dist="38100" dir="2700000" algn="tl" rotWithShape="0">
              <a:prstClr val="black">
                <a:alpha val="40000"/>
              </a:prstClr>
            </a:outerShdw>
          </a:effectLst>
        </p:spPr>
        <p:txBody>
          <a:bodyPr wrap="square" rtlCol="0" anchor="ctr">
            <a:spAutoFit/>
          </a:bodyPr>
          <a:lstStyle/>
          <a:p>
            <a:pPr algn="ctr"/>
            <a:r>
              <a:rPr lang="en-GB" sz="1400" b="1">
                <a:solidFill>
                  <a:schemeClr val="bg1"/>
                </a:solidFill>
                <a:latin typeface="Univers" panose="020B0503020202020204" pitchFamily="34" charset="0"/>
                <a:cs typeface="Arial" panose="020B0604020202020204" pitchFamily="34" charset="0"/>
              </a:rPr>
              <a:t>Efficacy</a:t>
            </a:r>
          </a:p>
        </p:txBody>
      </p:sp>
      <p:sp>
        <p:nvSpPr>
          <p:cNvPr id="6" name="TextBox 5">
            <a:extLst>
              <a:ext uri="{FF2B5EF4-FFF2-40B4-BE49-F238E27FC236}">
                <a16:creationId xmlns:a16="http://schemas.microsoft.com/office/drawing/2014/main" id="{370FCB6F-BD3E-8441-215A-B3376C49358B}"/>
              </a:ext>
            </a:extLst>
          </p:cNvPr>
          <p:cNvSpPr txBox="1"/>
          <p:nvPr/>
        </p:nvSpPr>
        <p:spPr>
          <a:xfrm>
            <a:off x="3517460" y="2186951"/>
            <a:ext cx="3693600" cy="307777"/>
          </a:xfrm>
          <a:prstGeom prst="rect">
            <a:avLst/>
          </a:prstGeom>
          <a:solidFill>
            <a:schemeClr val="accent4"/>
          </a:solidFill>
          <a:effectLst>
            <a:outerShdw blurRad="50800" dist="38100" dir="2700000" algn="tl" rotWithShape="0">
              <a:prstClr val="black">
                <a:alpha val="40000"/>
              </a:prstClr>
            </a:outerShdw>
          </a:effectLst>
        </p:spPr>
        <p:txBody>
          <a:bodyPr wrap="square" rtlCol="0" anchor="ctr">
            <a:spAutoFit/>
          </a:bodyPr>
          <a:lstStyle/>
          <a:p>
            <a:pPr algn="ctr"/>
            <a:r>
              <a:rPr lang="en-GB" sz="1400" b="1">
                <a:solidFill>
                  <a:schemeClr val="bg1"/>
                </a:solidFill>
                <a:latin typeface="Univers" panose="020B0503020202020204" pitchFamily="34" charset="0"/>
                <a:cs typeface="Arial" panose="020B0604020202020204" pitchFamily="34" charset="0"/>
              </a:rPr>
              <a:t>Safety</a:t>
            </a:r>
          </a:p>
        </p:txBody>
      </p:sp>
      <p:sp>
        <p:nvSpPr>
          <p:cNvPr id="7" name="Rectangle: Single Corner Snipped 6">
            <a:hlinkClick r:id="rId15" action="ppaction://hlinksldjump"/>
            <a:extLst>
              <a:ext uri="{FF2B5EF4-FFF2-40B4-BE49-F238E27FC236}">
                <a16:creationId xmlns:a16="http://schemas.microsoft.com/office/drawing/2014/main" id="{15B587AB-140F-1ABE-BCE1-1D4CC7C2F9D9}"/>
              </a:ext>
            </a:extLst>
          </p:cNvPr>
          <p:cNvSpPr/>
          <p:nvPr/>
        </p:nvSpPr>
        <p:spPr>
          <a:xfrm>
            <a:off x="1071927" y="2568492"/>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EFS by RCB category</a:t>
            </a:r>
          </a:p>
        </p:txBody>
      </p:sp>
      <p:sp>
        <p:nvSpPr>
          <p:cNvPr id="8" name="Rectangle: Single Corner Snipped 7">
            <a:hlinkClick r:id="rId16" action="ppaction://hlinksldjump"/>
            <a:extLst>
              <a:ext uri="{FF2B5EF4-FFF2-40B4-BE49-F238E27FC236}">
                <a16:creationId xmlns:a16="http://schemas.microsoft.com/office/drawing/2014/main" id="{8CE62489-DC0B-D0F9-96D1-25EBEDCD92FD}"/>
              </a:ext>
            </a:extLst>
          </p:cNvPr>
          <p:cNvSpPr/>
          <p:nvPr/>
        </p:nvSpPr>
        <p:spPr>
          <a:xfrm>
            <a:off x="1051320" y="3544087"/>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First EFS events by RCB category</a:t>
            </a:r>
          </a:p>
        </p:txBody>
      </p:sp>
      <p:sp>
        <p:nvSpPr>
          <p:cNvPr id="9" name="Rectangle: Single Corner Snipped 8">
            <a:hlinkClick r:id="rId17" action="ppaction://hlinksldjump"/>
            <a:extLst>
              <a:ext uri="{FF2B5EF4-FFF2-40B4-BE49-F238E27FC236}">
                <a16:creationId xmlns:a16="http://schemas.microsoft.com/office/drawing/2014/main" id="{BC3262A9-226B-71D9-34D1-B6068D4B41AF}"/>
              </a:ext>
            </a:extLst>
          </p:cNvPr>
          <p:cNvSpPr/>
          <p:nvPr/>
        </p:nvSpPr>
        <p:spPr>
          <a:xfrm>
            <a:off x="1051320" y="4519682"/>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marL="0" lvl="1" algn="ctr" defTabSz="685800">
              <a:defRPr/>
            </a:pPr>
            <a:r>
              <a:rPr lang="en-GB" sz="1100" b="1">
                <a:solidFill>
                  <a:schemeClr val="tx1"/>
                </a:solidFill>
                <a:latin typeface="Univers" panose="020B0503020202020204" pitchFamily="34" charset="0"/>
              </a:rPr>
              <a:t>pCR by PD-L1 expression level</a:t>
            </a:r>
          </a:p>
        </p:txBody>
      </p:sp>
      <p:sp>
        <p:nvSpPr>
          <p:cNvPr id="13" name="TextBox 12">
            <a:extLst>
              <a:ext uri="{FF2B5EF4-FFF2-40B4-BE49-F238E27FC236}">
                <a16:creationId xmlns:a16="http://schemas.microsoft.com/office/drawing/2014/main" id="{77D0D5B7-7E73-0AD2-BD8D-19A662C820C9}"/>
              </a:ext>
            </a:extLst>
          </p:cNvPr>
          <p:cNvSpPr txBox="1"/>
          <p:nvPr/>
        </p:nvSpPr>
        <p:spPr>
          <a:xfrm>
            <a:off x="7762764" y="6566919"/>
            <a:ext cx="3590248" cy="246221"/>
          </a:xfrm>
          <a:prstGeom prst="rect">
            <a:avLst/>
          </a:prstGeom>
          <a:noFill/>
        </p:spPr>
        <p:txBody>
          <a:bodyPr wrap="square">
            <a:spAutoFit/>
          </a:bodyPr>
          <a:lstStyle/>
          <a:p>
            <a:pPr algn="r"/>
            <a:r>
              <a:rPr lang="en-GB" sz="1000" b="1">
                <a:solidFill>
                  <a:schemeClr val="bg1"/>
                </a:solidFill>
                <a:latin typeface="Univers" panose="020B0503020202020204" pitchFamily="34" charset="0"/>
                <a:hlinkClick r:id="rId18">
                  <a:extLst>
                    <a:ext uri="{A12FA001-AC4F-418D-AE19-62706E023703}">
                      <ahyp:hlinkClr xmlns:ahyp="http://schemas.microsoft.com/office/drawing/2018/hyperlinkcolor" val="tx"/>
                    </a:ext>
                  </a:extLst>
                </a:hlinkClick>
              </a:rPr>
              <a:t>UK Prescribing Information</a:t>
            </a:r>
            <a:endParaRPr lang="en-GB" sz="1000" b="1">
              <a:solidFill>
                <a:schemeClr val="bg1"/>
              </a:solidFill>
              <a:latin typeface="Univers" panose="020B0503020202020204" pitchFamily="34" charset="0"/>
            </a:endParaRPr>
          </a:p>
        </p:txBody>
      </p:sp>
    </p:spTree>
    <p:extLst>
      <p:ext uri="{BB962C8B-B14F-4D97-AF65-F5344CB8AC3E}">
        <p14:creationId xmlns:p14="http://schemas.microsoft.com/office/powerpoint/2010/main" val="1562102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Box 145">
            <a:extLst>
              <a:ext uri="{FF2B5EF4-FFF2-40B4-BE49-F238E27FC236}">
                <a16:creationId xmlns:a16="http://schemas.microsoft.com/office/drawing/2014/main" id="{9FD7AE39-E61A-4010-91D5-7961363DF465}"/>
              </a:ext>
            </a:extLst>
          </p:cNvPr>
          <p:cNvSpPr txBox="1"/>
          <p:nvPr/>
        </p:nvSpPr>
        <p:spPr>
          <a:xfrm>
            <a:off x="331162" y="3921105"/>
            <a:ext cx="5595182" cy="1456809"/>
          </a:xfrm>
          <a:prstGeom prst="rect">
            <a:avLst/>
          </a:prstGeom>
          <a:noFill/>
        </p:spPr>
        <p:txBody>
          <a:bodyPr wrap="square">
            <a:spAutoFit/>
          </a:bodyPr>
          <a:lstStyle/>
          <a:p>
            <a:pPr marL="285750" indent="-285750">
              <a:buFont typeface="Arial" panose="020B0604020202020204" pitchFamily="34" charset="0"/>
              <a:buChar char="•"/>
            </a:pPr>
            <a:r>
              <a:rPr lang="en-GB" sz="1400">
                <a:solidFill>
                  <a:schemeClr val="tx1">
                    <a:lumMod val="85000"/>
                    <a:lumOff val="15000"/>
                  </a:schemeClr>
                </a:solidFill>
                <a:latin typeface="Univers" panose="020B0503020202020204" pitchFamily="34" charset="0"/>
              </a:rPr>
              <a:t>Chemotherapy results in the immunogenic death of tumour cells, leading to the release of tumour antigens that can be recognised by the immune system</a:t>
            </a:r>
            <a:r>
              <a:rPr lang="en-GB" sz="1400" baseline="30000">
                <a:solidFill>
                  <a:schemeClr val="tx1">
                    <a:lumMod val="85000"/>
                    <a:lumOff val="15000"/>
                  </a:schemeClr>
                </a:solidFill>
                <a:latin typeface="Univers" panose="020B0503020202020204" pitchFamily="34" charset="0"/>
              </a:rPr>
              <a:t>1</a:t>
            </a:r>
            <a:br>
              <a:rPr lang="en-GB" sz="1400" baseline="30000">
                <a:solidFill>
                  <a:schemeClr val="tx1">
                    <a:lumMod val="85000"/>
                    <a:lumOff val="15000"/>
                  </a:schemeClr>
                </a:solidFill>
                <a:latin typeface="Univers" panose="020B0503020202020204" pitchFamily="34" charset="0"/>
              </a:rPr>
            </a:br>
            <a:endParaRPr lang="en-GB" sz="1400" baseline="30000">
              <a:solidFill>
                <a:schemeClr val="tx1">
                  <a:lumMod val="85000"/>
                  <a:lumOff val="15000"/>
                </a:schemeClr>
              </a:solidFill>
              <a:latin typeface="Univers" panose="020B0503020202020204" pitchFamily="34" charset="0"/>
            </a:endParaRPr>
          </a:p>
          <a:p>
            <a:pPr marL="285750" indent="-285750">
              <a:buFont typeface="Arial" panose="020B0604020202020204" pitchFamily="34" charset="0"/>
              <a:buChar char="•"/>
            </a:pPr>
            <a:r>
              <a:rPr lang="en-GB" sz="1400">
                <a:solidFill>
                  <a:schemeClr val="tx1">
                    <a:lumMod val="85000"/>
                    <a:lumOff val="15000"/>
                  </a:schemeClr>
                </a:solidFill>
                <a:latin typeface="Univers" panose="020B0503020202020204" pitchFamily="34" charset="0"/>
              </a:rPr>
              <a:t>Chemotherapy has been shown to increase tumour expression of PD-L1</a:t>
            </a:r>
            <a:r>
              <a:rPr lang="en-GB" sz="1400" baseline="30000">
                <a:solidFill>
                  <a:schemeClr val="tx1">
                    <a:lumMod val="85000"/>
                    <a:lumOff val="15000"/>
                  </a:schemeClr>
                </a:solidFill>
                <a:latin typeface="Univers" panose="020B0503020202020204" pitchFamily="34" charset="0"/>
              </a:rPr>
              <a:t>2</a:t>
            </a:r>
          </a:p>
          <a:p>
            <a:pPr marL="285750" indent="-285750">
              <a:buFont typeface="Arial" panose="020B0604020202020204" pitchFamily="34" charset="0"/>
              <a:buChar char="•"/>
            </a:pPr>
            <a:endParaRPr lang="en-GB" sz="1400" baseline="30000">
              <a:solidFill>
                <a:srgbClr val="00877B"/>
              </a:solidFill>
              <a:latin typeface="Univers" panose="020B0503020202020204" pitchFamily="34" charset="0"/>
            </a:endParaRPr>
          </a:p>
        </p:txBody>
      </p:sp>
      <p:sp>
        <p:nvSpPr>
          <p:cNvPr id="156" name="TextBox 155">
            <a:extLst>
              <a:ext uri="{FF2B5EF4-FFF2-40B4-BE49-F238E27FC236}">
                <a16:creationId xmlns:a16="http://schemas.microsoft.com/office/drawing/2014/main" id="{6E9601C2-692B-41BF-A4C3-565369288DDC}"/>
              </a:ext>
            </a:extLst>
          </p:cNvPr>
          <p:cNvSpPr txBox="1"/>
          <p:nvPr/>
        </p:nvSpPr>
        <p:spPr>
          <a:xfrm>
            <a:off x="6253665" y="3921105"/>
            <a:ext cx="5607174" cy="1313180"/>
          </a:xfrm>
          <a:prstGeom prst="rect">
            <a:avLst/>
          </a:prstGeom>
          <a:noFill/>
        </p:spPr>
        <p:txBody>
          <a:bodyPr wrap="square">
            <a:spAutoFit/>
          </a:bodyPr>
          <a:lstStyle/>
          <a:p>
            <a:pPr marL="285750" indent="-285750">
              <a:buFont typeface="Arial" panose="020B0604020202020204" pitchFamily="34" charset="0"/>
              <a:buChar char="•"/>
            </a:pPr>
            <a:r>
              <a:rPr lang="en-GB" sz="1400">
                <a:solidFill>
                  <a:schemeClr val="tx1">
                    <a:lumMod val="85000"/>
                    <a:lumOff val="15000"/>
                  </a:schemeClr>
                </a:solidFill>
                <a:latin typeface="Univers" panose="020B0503020202020204" pitchFamily="34" charset="0"/>
              </a:rPr>
              <a:t>PD-L1 (and PD-L2) on tumour cells bind to PD-1 on T cells </a:t>
            </a:r>
            <a:br>
              <a:rPr lang="en-GB" sz="1400">
                <a:solidFill>
                  <a:schemeClr val="tx1">
                    <a:lumMod val="85000"/>
                    <a:lumOff val="15000"/>
                  </a:schemeClr>
                </a:solidFill>
                <a:latin typeface="Univers" panose="020B0503020202020204" pitchFamily="34" charset="0"/>
              </a:rPr>
            </a:br>
            <a:r>
              <a:rPr lang="en-GB" sz="1400">
                <a:solidFill>
                  <a:schemeClr val="tx1">
                    <a:lumMod val="85000"/>
                    <a:lumOff val="15000"/>
                  </a:schemeClr>
                </a:solidFill>
                <a:latin typeface="Univers" panose="020B0503020202020204" pitchFamily="34" charset="0"/>
              </a:rPr>
              <a:t>to prevent their activation, leading to immune evasion</a:t>
            </a:r>
            <a:r>
              <a:rPr lang="en-GB" sz="1400" baseline="30000">
                <a:solidFill>
                  <a:schemeClr val="tx1">
                    <a:lumMod val="85000"/>
                    <a:lumOff val="15000"/>
                  </a:schemeClr>
                </a:solidFill>
                <a:latin typeface="Univers" panose="020B0503020202020204" pitchFamily="34" charset="0"/>
              </a:rPr>
              <a:t>1,3</a:t>
            </a:r>
            <a:br>
              <a:rPr lang="en-GB" sz="1400" baseline="30000">
                <a:solidFill>
                  <a:schemeClr val="tx1">
                    <a:lumMod val="85000"/>
                    <a:lumOff val="15000"/>
                  </a:schemeClr>
                </a:solidFill>
                <a:latin typeface="Univers" panose="020B0503020202020204" pitchFamily="34" charset="0"/>
              </a:rPr>
            </a:br>
            <a:endParaRPr lang="en-GB" sz="1400" baseline="30000">
              <a:solidFill>
                <a:schemeClr val="tx1">
                  <a:lumMod val="85000"/>
                  <a:lumOff val="15000"/>
                </a:schemeClr>
              </a:solidFill>
              <a:latin typeface="Univers" panose="020B0503020202020204" pitchFamily="34" charset="0"/>
            </a:endParaRPr>
          </a:p>
          <a:p>
            <a:pPr marL="285750" indent="-285750">
              <a:buFont typeface="Arial" panose="020B0604020202020204" pitchFamily="34" charset="0"/>
              <a:buChar char="•"/>
            </a:pPr>
            <a:r>
              <a:rPr lang="en-GB" sz="1400">
                <a:solidFill>
                  <a:schemeClr val="tx1">
                    <a:lumMod val="85000"/>
                    <a:lumOff val="15000"/>
                  </a:schemeClr>
                </a:solidFill>
                <a:latin typeface="Univers" panose="020B0503020202020204" pitchFamily="34" charset="0"/>
              </a:rPr>
              <a:t>KEYTRUDA is a humanised monoclonal antibody that binds to PD-1, blocking its interaction with PD-L1/-L2 and leading to activation of the anti-tumour response</a:t>
            </a:r>
            <a:r>
              <a:rPr lang="en-GB" sz="1400" baseline="30000">
                <a:solidFill>
                  <a:schemeClr val="tx1">
                    <a:lumMod val="85000"/>
                    <a:lumOff val="15000"/>
                  </a:schemeClr>
                </a:solidFill>
                <a:latin typeface="Univers" panose="020B0503020202020204" pitchFamily="34" charset="0"/>
              </a:rPr>
              <a:t>4,5</a:t>
            </a:r>
          </a:p>
        </p:txBody>
      </p:sp>
      <p:pic>
        <p:nvPicPr>
          <p:cNvPr id="158" name="Picture 13">
            <a:extLst>
              <a:ext uri="{FF2B5EF4-FFF2-40B4-BE49-F238E27FC236}">
                <a16:creationId xmlns:a16="http://schemas.microsoft.com/office/drawing/2014/main" id="{94300888-2778-4E71-BD5A-438B2DB4AE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16" t="31986" r="56379" b="34299"/>
          <a:stretch/>
        </p:blipFill>
        <p:spPr bwMode="auto">
          <a:xfrm>
            <a:off x="1297010" y="1912831"/>
            <a:ext cx="3327999" cy="1843291"/>
          </a:xfrm>
          <a:prstGeom prst="rect">
            <a:avLst/>
          </a:prstGeom>
          <a:noFill/>
          <a:ln w="1270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160" name="Group 159">
            <a:extLst>
              <a:ext uri="{FF2B5EF4-FFF2-40B4-BE49-F238E27FC236}">
                <a16:creationId xmlns:a16="http://schemas.microsoft.com/office/drawing/2014/main" id="{914CF0D1-FA79-44DA-BE09-D79D229B25E0}"/>
              </a:ext>
            </a:extLst>
          </p:cNvPr>
          <p:cNvGrpSpPr/>
          <p:nvPr/>
        </p:nvGrpSpPr>
        <p:grpSpPr>
          <a:xfrm>
            <a:off x="6351584" y="1947473"/>
            <a:ext cx="5459091" cy="1774007"/>
            <a:chOff x="4987926" y="2813050"/>
            <a:chExt cx="3355974" cy="1079500"/>
          </a:xfrm>
        </p:grpSpPr>
        <p:pic>
          <p:nvPicPr>
            <p:cNvPr id="161" name="Picture 160">
              <a:extLst>
                <a:ext uri="{FF2B5EF4-FFF2-40B4-BE49-F238E27FC236}">
                  <a16:creationId xmlns:a16="http://schemas.microsoft.com/office/drawing/2014/main" id="{5A736546-0584-4435-8BCB-D7AA76E09277}"/>
                </a:ext>
              </a:extLst>
            </p:cNvPr>
            <p:cNvPicPr>
              <a:picLocks noChangeAspect="1"/>
            </p:cNvPicPr>
            <p:nvPr/>
          </p:nvPicPr>
          <p:blipFill rotWithShape="1">
            <a:blip r:embed="rId4"/>
            <a:srcRect l="76473" t="2081" r="1675" b="3529"/>
            <a:stretch/>
          </p:blipFill>
          <p:spPr>
            <a:xfrm>
              <a:off x="7251700" y="2813050"/>
              <a:ext cx="1092200" cy="1079500"/>
            </a:xfrm>
            <a:prstGeom prst="rect">
              <a:avLst/>
            </a:prstGeom>
            <a:ln w="3175">
              <a:solidFill>
                <a:schemeClr val="tx1"/>
              </a:solidFill>
            </a:ln>
          </p:spPr>
        </p:pic>
        <p:pic>
          <p:nvPicPr>
            <p:cNvPr id="162" name="Picture 161">
              <a:extLst>
                <a:ext uri="{FF2B5EF4-FFF2-40B4-BE49-F238E27FC236}">
                  <a16:creationId xmlns:a16="http://schemas.microsoft.com/office/drawing/2014/main" id="{AE45192B-0C60-47D2-B696-306681651700}"/>
                </a:ext>
              </a:extLst>
            </p:cNvPr>
            <p:cNvPicPr>
              <a:picLocks noChangeAspect="1"/>
            </p:cNvPicPr>
            <p:nvPr/>
          </p:nvPicPr>
          <p:blipFill rotWithShape="1">
            <a:blip r:embed="rId4"/>
            <a:srcRect l="38953" t="2081" r="39321" b="3529"/>
            <a:stretch/>
          </p:blipFill>
          <p:spPr>
            <a:xfrm>
              <a:off x="6113463" y="2813050"/>
              <a:ext cx="1085850" cy="1079500"/>
            </a:xfrm>
            <a:prstGeom prst="rect">
              <a:avLst/>
            </a:prstGeom>
            <a:ln w="3175">
              <a:solidFill>
                <a:schemeClr val="tx1"/>
              </a:solidFill>
            </a:ln>
          </p:spPr>
        </p:pic>
        <p:pic>
          <p:nvPicPr>
            <p:cNvPr id="163" name="Picture 162">
              <a:extLst>
                <a:ext uri="{FF2B5EF4-FFF2-40B4-BE49-F238E27FC236}">
                  <a16:creationId xmlns:a16="http://schemas.microsoft.com/office/drawing/2014/main" id="{D2B088C3-F6DC-4089-9CB2-3A152176EF8E}"/>
                </a:ext>
              </a:extLst>
            </p:cNvPr>
            <p:cNvPicPr>
              <a:picLocks noChangeAspect="1"/>
            </p:cNvPicPr>
            <p:nvPr/>
          </p:nvPicPr>
          <p:blipFill rotWithShape="1">
            <a:blip r:embed="rId4"/>
            <a:srcRect l="563" t="2081" r="77966" b="3529"/>
            <a:stretch/>
          </p:blipFill>
          <p:spPr>
            <a:xfrm>
              <a:off x="4987926" y="2813050"/>
              <a:ext cx="1073150" cy="1079500"/>
            </a:xfrm>
            <a:prstGeom prst="rect">
              <a:avLst/>
            </a:prstGeom>
            <a:solidFill>
              <a:schemeClr val="tx1">
                <a:lumMod val="50000"/>
                <a:lumOff val="50000"/>
              </a:schemeClr>
            </a:solidFill>
            <a:ln w="3175">
              <a:solidFill>
                <a:schemeClr val="tx1"/>
              </a:solidFill>
            </a:ln>
          </p:spPr>
        </p:pic>
      </p:grpSp>
      <p:sp>
        <p:nvSpPr>
          <p:cNvPr id="165" name="TextBox 164">
            <a:extLst>
              <a:ext uri="{FF2B5EF4-FFF2-40B4-BE49-F238E27FC236}">
                <a16:creationId xmlns:a16="http://schemas.microsoft.com/office/drawing/2014/main" id="{84AFC1AA-C6D0-4A8E-B11F-9C702F08F550}"/>
              </a:ext>
            </a:extLst>
          </p:cNvPr>
          <p:cNvSpPr txBox="1"/>
          <p:nvPr/>
        </p:nvSpPr>
        <p:spPr>
          <a:xfrm>
            <a:off x="494291" y="1344961"/>
            <a:ext cx="5268923" cy="353943"/>
          </a:xfrm>
          <a:prstGeom prst="rect">
            <a:avLst/>
          </a:prstGeom>
          <a:noFill/>
        </p:spPr>
        <p:txBody>
          <a:bodyPr wrap="square">
            <a:spAutoFit/>
          </a:bodyPr>
          <a:lstStyle/>
          <a:p>
            <a:pPr algn="ctr"/>
            <a:r>
              <a:rPr lang="en-GB" sz="1700" b="1">
                <a:solidFill>
                  <a:srgbClr val="44546A"/>
                </a:solidFill>
                <a:latin typeface="Univers" panose="020B0503020202020204" pitchFamily="34" charset="0"/>
              </a:rPr>
              <a:t>Chemotherapy induces immunogenic cell death</a:t>
            </a:r>
          </a:p>
        </p:txBody>
      </p:sp>
      <p:sp>
        <p:nvSpPr>
          <p:cNvPr id="166" name="TextBox 165">
            <a:extLst>
              <a:ext uri="{FF2B5EF4-FFF2-40B4-BE49-F238E27FC236}">
                <a16:creationId xmlns:a16="http://schemas.microsoft.com/office/drawing/2014/main" id="{C59423B4-0BE7-4ACB-B9ED-A4361B52141F}"/>
              </a:ext>
            </a:extLst>
          </p:cNvPr>
          <p:cNvSpPr txBox="1"/>
          <p:nvPr/>
        </p:nvSpPr>
        <p:spPr>
          <a:xfrm>
            <a:off x="6077446" y="1344961"/>
            <a:ext cx="5974029" cy="615553"/>
          </a:xfrm>
          <a:prstGeom prst="rect">
            <a:avLst/>
          </a:prstGeom>
          <a:noFill/>
        </p:spPr>
        <p:txBody>
          <a:bodyPr wrap="square">
            <a:spAutoFit/>
          </a:bodyPr>
          <a:lstStyle/>
          <a:p>
            <a:pPr algn="ctr"/>
            <a:r>
              <a:rPr lang="en-GB" sz="1700" b="1">
                <a:solidFill>
                  <a:srgbClr val="44546A"/>
                </a:solidFill>
                <a:latin typeface="Univers" panose="020B0503020202020204" pitchFamily="34" charset="0"/>
              </a:rPr>
              <a:t>KEYTRUDA activates the anti-tumour </a:t>
            </a:r>
            <a:br>
              <a:rPr lang="en-GB" sz="1700" b="1">
                <a:solidFill>
                  <a:srgbClr val="44546A"/>
                </a:solidFill>
                <a:latin typeface="Univers" panose="020B0503020202020204" pitchFamily="34" charset="0"/>
              </a:rPr>
            </a:br>
            <a:r>
              <a:rPr lang="en-GB" sz="1700" b="1">
                <a:solidFill>
                  <a:srgbClr val="44546A"/>
                </a:solidFill>
                <a:latin typeface="Univers" panose="020B0503020202020204" pitchFamily="34" charset="0"/>
              </a:rPr>
              <a:t>immune response</a:t>
            </a:r>
          </a:p>
        </p:txBody>
      </p:sp>
      <p:cxnSp>
        <p:nvCxnSpPr>
          <p:cNvPr id="29" name="Straight Connector 28">
            <a:extLst>
              <a:ext uri="{FF2B5EF4-FFF2-40B4-BE49-F238E27FC236}">
                <a16:creationId xmlns:a16="http://schemas.microsoft.com/office/drawing/2014/main" id="{9BDC1AD2-2E3C-D942-BE19-2B4221C801F6}"/>
              </a:ext>
            </a:extLst>
          </p:cNvPr>
          <p:cNvCxnSpPr>
            <a:cxnSpLocks/>
          </p:cNvCxnSpPr>
          <p:nvPr/>
        </p:nvCxnSpPr>
        <p:spPr>
          <a:xfrm flipV="1">
            <a:off x="5926344" y="1357943"/>
            <a:ext cx="0" cy="3876342"/>
          </a:xfrm>
          <a:prstGeom prst="line">
            <a:avLst/>
          </a:prstGeom>
          <a:ln w="285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F810606-20AE-4ADA-84B2-6D6CFFF5BBB5}"/>
              </a:ext>
            </a:extLst>
          </p:cNvPr>
          <p:cNvSpPr/>
          <p:nvPr/>
        </p:nvSpPr>
        <p:spPr>
          <a:xfrm>
            <a:off x="0" y="5381567"/>
            <a:ext cx="12192000" cy="668784"/>
          </a:xfrm>
          <a:prstGeom prst="roundRect">
            <a:avLst>
              <a:gd name="adj" fmla="val 0"/>
            </a:avLst>
          </a:prstGeom>
          <a:solidFill>
            <a:schemeClr val="accent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a:solidFill>
                  <a:schemeClr val="bg1"/>
                </a:solidFill>
                <a:latin typeface="Univers" panose="020B0503020202020204" pitchFamily="34" charset="0"/>
              </a:rPr>
              <a:t>When combined with immunotherapies such as KEYTRUDA, chemotherapy may increase tumour immunogenicity and </a:t>
            </a:r>
            <a:br>
              <a:rPr lang="en-GB" sz="1500" b="1">
                <a:solidFill>
                  <a:schemeClr val="bg1"/>
                </a:solidFill>
                <a:latin typeface="Univers" panose="020B0503020202020204" pitchFamily="34" charset="0"/>
              </a:rPr>
            </a:br>
            <a:r>
              <a:rPr lang="en-GB" sz="1500" b="1">
                <a:solidFill>
                  <a:schemeClr val="bg1"/>
                </a:solidFill>
                <a:latin typeface="Univers" panose="020B0503020202020204" pitchFamily="34" charset="0"/>
              </a:rPr>
              <a:t>activate an immune response by increasing antigen shedding and presentation, and by stimulating T-cell infiltration</a:t>
            </a:r>
            <a:r>
              <a:rPr lang="en-GB" sz="1500" b="1" baseline="30000">
                <a:solidFill>
                  <a:schemeClr val="bg1"/>
                </a:solidFill>
                <a:latin typeface="Univers" panose="020B0503020202020204" pitchFamily="34" charset="0"/>
              </a:rPr>
              <a:t>2</a:t>
            </a:r>
          </a:p>
        </p:txBody>
      </p:sp>
      <p:sp>
        <p:nvSpPr>
          <p:cNvPr id="27" name="Text Placeholder 7">
            <a:extLst>
              <a:ext uri="{FF2B5EF4-FFF2-40B4-BE49-F238E27FC236}">
                <a16:creationId xmlns:a16="http://schemas.microsoft.com/office/drawing/2014/main" id="{3251D92F-A054-4EEB-8878-A7CFF94FB5AA}"/>
              </a:ext>
            </a:extLst>
          </p:cNvPr>
          <p:cNvSpPr txBox="1">
            <a:spLocks/>
          </p:cNvSpPr>
          <p:nvPr/>
        </p:nvSpPr>
        <p:spPr>
          <a:xfrm>
            <a:off x="78883" y="6011985"/>
            <a:ext cx="12007096"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a:latin typeface="Univers" panose="020B0503020202020204" pitchFamily="34" charset="0"/>
              </a:rPr>
              <a:t>PD-1, programmed death receptor-1; PD-L1, programmed death ligand-1; PD-L2, programmed death ligand-2.</a:t>
            </a:r>
          </a:p>
          <a:p>
            <a:pPr marL="0" indent="0">
              <a:spcBef>
                <a:spcPts val="0"/>
              </a:spcBef>
              <a:buNone/>
            </a:pPr>
            <a:r>
              <a:rPr lang="en-GB" sz="800">
                <a:latin typeface="Univers" panose="020B0503020202020204" pitchFamily="34" charset="0"/>
              </a:rPr>
              <a:t>1. Emens LA and Middleton G. </a:t>
            </a:r>
            <a:r>
              <a:rPr lang="en-GB" sz="800" i="1">
                <a:latin typeface="Univers" panose="020B0503020202020204" pitchFamily="34" charset="0"/>
              </a:rPr>
              <a:t>Cancer Immunol Res </a:t>
            </a:r>
            <a:r>
              <a:rPr lang="en-GB" sz="800">
                <a:latin typeface="Univers" panose="020B0503020202020204" pitchFamily="34" charset="0"/>
              </a:rPr>
              <a:t>2015;3:436–443; 2. Bailly C et al. </a:t>
            </a:r>
            <a:r>
              <a:rPr lang="en-GB" sz="800" i="1">
                <a:latin typeface="Univers" panose="020B0503020202020204" pitchFamily="34" charset="0"/>
              </a:rPr>
              <a:t>NAR Cancer </a:t>
            </a:r>
            <a:r>
              <a:rPr lang="en-GB" sz="800">
                <a:latin typeface="Univers" panose="020B0503020202020204" pitchFamily="34" charset="0"/>
              </a:rPr>
              <a:t>2020;2(1):zcaa002; 3. Yi M et al. </a:t>
            </a:r>
            <a:r>
              <a:rPr lang="en-GB" sz="800" i="1">
                <a:latin typeface="Univers" panose="020B0503020202020204" pitchFamily="34" charset="0"/>
              </a:rPr>
              <a:t>J Hematol Oncol</a:t>
            </a:r>
            <a:r>
              <a:rPr lang="en-GB" sz="800">
                <a:latin typeface="Univers" panose="020B0503020202020204" pitchFamily="34" charset="0"/>
              </a:rPr>
              <a:t> 2021;14:10; </a:t>
            </a:r>
            <a:br>
              <a:rPr lang="en-GB" sz="800">
                <a:latin typeface="Univers" panose="020B0503020202020204" pitchFamily="34" charset="0"/>
              </a:rPr>
            </a:br>
            <a:r>
              <a:rPr lang="en-GB" sz="800">
                <a:latin typeface="Univers" panose="020B0503020202020204" pitchFamily="34" charset="0"/>
              </a:rPr>
              <a:t>4. KEYTRUDA (pembrolizumab) Summary of Product Characteristics. Available at: </a:t>
            </a:r>
            <a:r>
              <a:rPr lang="en-GB" sz="800">
                <a:latin typeface="Univers" panose="020B0503020202020204" pitchFamily="34" charset="0"/>
                <a:hlinkClick r:id="rId5"/>
              </a:rPr>
              <a:t>https://www.medicines.org.uk/emc/product/2498/smpc</a:t>
            </a:r>
            <a:r>
              <a:rPr lang="en-GB" sz="800">
                <a:latin typeface="Univers" panose="020B0503020202020204" pitchFamily="34" charset="0"/>
              </a:rPr>
              <a:t>. Accessed August 2025; </a:t>
            </a:r>
            <a:br>
              <a:rPr lang="en-GB" sz="800">
                <a:latin typeface="Univers" panose="020B0503020202020204" pitchFamily="34" charset="0"/>
              </a:rPr>
            </a:br>
            <a:r>
              <a:rPr lang="en-GB" sz="800">
                <a:latin typeface="Univers" panose="020B0503020202020204" pitchFamily="34" charset="0"/>
              </a:rPr>
              <a:t>5. </a:t>
            </a:r>
            <a:r>
              <a:rPr lang="en-GB" sz="800" err="1">
                <a:latin typeface="Univers" panose="020B0503020202020204" pitchFamily="34" charset="0"/>
              </a:rPr>
              <a:t>Pardoll</a:t>
            </a:r>
            <a:r>
              <a:rPr lang="en-GB" sz="800">
                <a:latin typeface="Univers" panose="020B0503020202020204" pitchFamily="34" charset="0"/>
              </a:rPr>
              <a:t> DM. </a:t>
            </a:r>
            <a:r>
              <a:rPr lang="en-GB" sz="800" i="1">
                <a:latin typeface="Univers" panose="020B0503020202020204" pitchFamily="34" charset="0"/>
              </a:rPr>
              <a:t>Nat Rev Cancer </a:t>
            </a:r>
            <a:r>
              <a:rPr lang="en-GB" sz="800">
                <a:latin typeface="Univers" panose="020B0503020202020204" pitchFamily="34" charset="0"/>
              </a:rPr>
              <a:t>2012;12:252–264.</a:t>
            </a:r>
          </a:p>
        </p:txBody>
      </p:sp>
      <p:grpSp>
        <p:nvGrpSpPr>
          <p:cNvPr id="16" name="Group 15">
            <a:extLst>
              <a:ext uri="{FF2B5EF4-FFF2-40B4-BE49-F238E27FC236}">
                <a16:creationId xmlns:a16="http://schemas.microsoft.com/office/drawing/2014/main" id="{43BFE2AC-A45F-420B-9456-8CD75CCDC640}"/>
              </a:ext>
            </a:extLst>
          </p:cNvPr>
          <p:cNvGrpSpPr/>
          <p:nvPr/>
        </p:nvGrpSpPr>
        <p:grpSpPr>
          <a:xfrm>
            <a:off x="11314871" y="6087887"/>
            <a:ext cx="656605" cy="656603"/>
            <a:chOff x="8680178" y="917741"/>
            <a:chExt cx="352645" cy="350678"/>
          </a:xfrm>
        </p:grpSpPr>
        <p:sp>
          <p:nvSpPr>
            <p:cNvPr id="17" name="Oval 16">
              <a:extLst>
                <a:ext uri="{FF2B5EF4-FFF2-40B4-BE49-F238E27FC236}">
                  <a16:creationId xmlns:a16="http://schemas.microsoft.com/office/drawing/2014/main" id="{BBCAC1D7-9473-46AD-B49C-69BEEF6B0FE8}"/>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8" name="Graphic 17" descr="Home">
              <a:hlinkClick r:id="rId6" action="ppaction://hlinksldjump"/>
              <a:extLst>
                <a:ext uri="{FF2B5EF4-FFF2-40B4-BE49-F238E27FC236}">
                  <a16:creationId xmlns:a16="http://schemas.microsoft.com/office/drawing/2014/main" id="{E9BBF078-E2AE-461D-9E42-A1B2EDD810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21147" y="943594"/>
              <a:ext cx="270664" cy="270664"/>
            </a:xfrm>
            <a:prstGeom prst="rect">
              <a:avLst/>
            </a:prstGeom>
          </p:spPr>
        </p:pic>
      </p:grpSp>
      <p:sp>
        <p:nvSpPr>
          <p:cNvPr id="19" name="Title 5">
            <a:extLst>
              <a:ext uri="{FF2B5EF4-FFF2-40B4-BE49-F238E27FC236}">
                <a16:creationId xmlns:a16="http://schemas.microsoft.com/office/drawing/2014/main" id="{B3C743B0-1D5F-4706-A8E4-82BB9F845969}"/>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KEYTRUDA and chemotherapy: Two different mechanisms of action</a:t>
            </a:r>
            <a:endParaRPr lang="en-GB" sz="2800" baseline="30000">
              <a:solidFill>
                <a:schemeClr val="bg1"/>
              </a:solidFill>
              <a:latin typeface="Univers" panose="020B0503020202020204" pitchFamily="34" charset="0"/>
            </a:endParaRPr>
          </a:p>
        </p:txBody>
      </p:sp>
      <p:sp>
        <p:nvSpPr>
          <p:cNvPr id="3" name="TextBox 2">
            <a:extLst>
              <a:ext uri="{FF2B5EF4-FFF2-40B4-BE49-F238E27FC236}">
                <a16:creationId xmlns:a16="http://schemas.microsoft.com/office/drawing/2014/main" id="{88BFC4DC-8023-5B0D-D718-083A25BA92B0}"/>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9"/>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676775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Exploratory analysis – EFS by RCB category</a:t>
            </a:r>
            <a:endParaRPr lang="en-GB" sz="2800" baseline="30000">
              <a:solidFill>
                <a:schemeClr val="bg1"/>
              </a:solidFill>
              <a:latin typeface="Univers" panose="020B0503020202020204" pitchFamily="34" charset="0"/>
            </a:endParaRP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10" name="Group 9">
            <a:extLst>
              <a:ext uri="{FF2B5EF4-FFF2-40B4-BE49-F238E27FC236}">
                <a16:creationId xmlns:a16="http://schemas.microsoft.com/office/drawing/2014/main" id="{64C403F0-77FA-48FA-9D20-286C24A9A177}"/>
              </a:ext>
            </a:extLst>
          </p:cNvPr>
          <p:cNvGrpSpPr/>
          <p:nvPr/>
        </p:nvGrpSpPr>
        <p:grpSpPr>
          <a:xfrm>
            <a:off x="10553907" y="6081388"/>
            <a:ext cx="656603" cy="656603"/>
            <a:chOff x="8243370" y="3116905"/>
            <a:chExt cx="432000" cy="432000"/>
          </a:xfrm>
        </p:grpSpPr>
        <p:sp>
          <p:nvSpPr>
            <p:cNvPr id="11" name="Oval 10">
              <a:hlinkClick r:id="" action="ppaction://hlinkshowjump?jump=lastslideviewed"/>
              <a:extLst>
                <a:ext uri="{FF2B5EF4-FFF2-40B4-BE49-F238E27FC236}">
                  <a16:creationId xmlns:a16="http://schemas.microsoft.com/office/drawing/2014/main" id="{EFCF6FFD-EEA9-4062-BBCA-F38D90E11C43}"/>
                </a:ext>
              </a:extLst>
            </p:cNvPr>
            <p:cNvSpPr/>
            <p:nvPr/>
          </p:nvSpPr>
          <p:spPr>
            <a:xfrm flipH="1">
              <a:off x="8243370" y="3116905"/>
              <a:ext cx="432000" cy="432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Graphic 11" descr="Refresh RTL">
              <a:extLst>
                <a:ext uri="{FF2B5EF4-FFF2-40B4-BE49-F238E27FC236}">
                  <a16:creationId xmlns:a16="http://schemas.microsoft.com/office/drawing/2014/main" id="{15417791-35D2-4410-A192-45CF93BCFB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757" y="3201314"/>
              <a:ext cx="288000" cy="288000"/>
            </a:xfrm>
            <a:prstGeom prst="rect">
              <a:avLst/>
            </a:prstGeom>
          </p:spPr>
        </p:pic>
      </p:grpSp>
      <p:sp>
        <p:nvSpPr>
          <p:cNvPr id="14" name="Text Placeholder 7">
            <a:extLst>
              <a:ext uri="{FF2B5EF4-FFF2-40B4-BE49-F238E27FC236}">
                <a16:creationId xmlns:a16="http://schemas.microsoft.com/office/drawing/2014/main" id="{4CE47165-90DC-44F4-A80F-6D4DD3E02FB9}"/>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23 March 2021.</a:t>
            </a:r>
            <a:endParaRPr lang="en-GB" sz="800" b="1" baseline="30000">
              <a:latin typeface="Univers" panose="020B0503020202020204" pitchFamily="34" charset="0"/>
            </a:endParaRPr>
          </a:p>
          <a:p>
            <a:pPr marL="0" indent="0">
              <a:spcBef>
                <a:spcPts val="0"/>
              </a:spcBef>
              <a:buNone/>
            </a:pPr>
            <a:r>
              <a:rPr lang="en-GB" sz="800" b="1">
                <a:latin typeface="Univers" panose="020B0503020202020204" pitchFamily="34" charset="0"/>
              </a:rPr>
              <a:t>EFS in the overall population is based on a stratified Cox model; EFS by RCB is based on an unstratified Cox model.</a:t>
            </a:r>
            <a:br>
              <a:rPr lang="en-GB" sz="800">
                <a:latin typeface="Univers" panose="020B0503020202020204" pitchFamily="34" charset="0"/>
              </a:rPr>
            </a:br>
            <a:r>
              <a:rPr lang="en-GB" sz="800">
                <a:latin typeface="Univers" panose="020B0503020202020204" pitchFamily="34" charset="0"/>
              </a:rPr>
              <a:t>CI, confidence interval; EFS, event-free survival; HR, hazard ratio; RCB, residual cancer burden.</a:t>
            </a:r>
            <a:br>
              <a:rPr lang="en-GB" sz="800">
                <a:latin typeface="Univers" panose="020B0503020202020204" pitchFamily="34" charset="0"/>
              </a:rPr>
            </a:br>
            <a:r>
              <a:rPr lang="en-GB" sz="800">
                <a:latin typeface="Univers" panose="020B0503020202020204" pitchFamily="34" charset="0"/>
              </a:rPr>
              <a:t>Pusztai L et al. Presented at the American Society of Clinical Oncology (ASCO) Annual Meeting 2022, 3–7 June, Chicago, USA. </a:t>
            </a:r>
          </a:p>
        </p:txBody>
      </p:sp>
      <p:sp>
        <p:nvSpPr>
          <p:cNvPr id="3" name="TextBox 2">
            <a:extLst>
              <a:ext uri="{FF2B5EF4-FFF2-40B4-BE49-F238E27FC236}">
                <a16:creationId xmlns:a16="http://schemas.microsoft.com/office/drawing/2014/main" id="{68C2C848-C5F9-ED5B-E97D-CF5F2354F35A}"/>
              </a:ext>
            </a:extLst>
          </p:cNvPr>
          <p:cNvSpPr txBox="1"/>
          <p:nvPr/>
        </p:nvSpPr>
        <p:spPr>
          <a:xfrm>
            <a:off x="7803072" y="57978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Pusztai L et al. Presented at ASCO 2022.</a:t>
            </a:r>
          </a:p>
        </p:txBody>
      </p:sp>
      <p:pic>
        <p:nvPicPr>
          <p:cNvPr id="6" name="Picture 5" descr="A screenshot of a computer&#10;&#10;Description automatically generated">
            <a:extLst>
              <a:ext uri="{FF2B5EF4-FFF2-40B4-BE49-F238E27FC236}">
                <a16:creationId xmlns:a16="http://schemas.microsoft.com/office/drawing/2014/main" id="{A5E114B9-1972-F112-06EF-D0A49EFB2BF0}"/>
              </a:ext>
            </a:extLst>
          </p:cNvPr>
          <p:cNvPicPr>
            <a:picLocks noChangeAspect="1"/>
          </p:cNvPicPr>
          <p:nvPr/>
        </p:nvPicPr>
        <p:blipFill rotWithShape="1">
          <a:blip r:embed="rId8">
            <a:extLst>
              <a:ext uri="{28A0092B-C50C-407E-A947-70E740481C1C}">
                <a14:useLocalDpi xmlns:a14="http://schemas.microsoft.com/office/drawing/2010/main" val="0"/>
              </a:ext>
            </a:extLst>
          </a:blip>
          <a:srcRect l="25144" t="16141" r="27596" b="26602"/>
          <a:stretch/>
        </p:blipFill>
        <p:spPr>
          <a:xfrm>
            <a:off x="2408081" y="1008590"/>
            <a:ext cx="7375839" cy="5043948"/>
          </a:xfrm>
          <a:prstGeom prst="rect">
            <a:avLst/>
          </a:prstGeom>
        </p:spPr>
      </p:pic>
      <p:sp>
        <p:nvSpPr>
          <p:cNvPr id="4" name="TextBox 3">
            <a:extLst>
              <a:ext uri="{FF2B5EF4-FFF2-40B4-BE49-F238E27FC236}">
                <a16:creationId xmlns:a16="http://schemas.microsoft.com/office/drawing/2014/main" id="{24F0BC58-5B5B-88B2-988A-3A4DDAE76A00}"/>
              </a:ext>
            </a:extLst>
          </p:cNvPr>
          <p:cNvSpPr txBox="1"/>
          <p:nvPr/>
        </p:nvSpPr>
        <p:spPr>
          <a:xfrm>
            <a:off x="2283199" y="5972951"/>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sp>
        <p:nvSpPr>
          <p:cNvPr id="5" name="TextBox 4">
            <a:extLst>
              <a:ext uri="{FF2B5EF4-FFF2-40B4-BE49-F238E27FC236}">
                <a16:creationId xmlns:a16="http://schemas.microsoft.com/office/drawing/2014/main" id="{C4D60FF0-53B6-0FA3-2788-569362F6BC6B}"/>
              </a:ext>
            </a:extLst>
          </p:cNvPr>
          <p:cNvSpPr txBox="1"/>
          <p:nvPr/>
        </p:nvSpPr>
        <p:spPr>
          <a:xfrm>
            <a:off x="7762764" y="6566919"/>
            <a:ext cx="3590248" cy="246221"/>
          </a:xfrm>
          <a:prstGeom prst="rect">
            <a:avLst/>
          </a:prstGeom>
          <a:noFill/>
        </p:spPr>
        <p:txBody>
          <a:bodyPr wrap="square">
            <a:spAutoFit/>
          </a:bodyPr>
          <a:lstStyle/>
          <a:p>
            <a:pPr algn="ctr"/>
            <a:r>
              <a:rPr lang="en-GB" sz="1000" b="1">
                <a:latin typeface="Univers" panose="020B0503020202020204" pitchFamily="34" charset="0"/>
                <a:hlinkClick r:id="rId9"/>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313216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Exploratory analysis – First EFS events by </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RCB category</a:t>
            </a:r>
            <a:endParaRPr lang="en-GB" sz="2800" baseline="30000">
              <a:solidFill>
                <a:schemeClr val="bg1"/>
              </a:solidFill>
              <a:latin typeface="Univers" panose="020B0503020202020204" pitchFamily="34" charset="0"/>
            </a:endParaRP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10" name="Group 9">
            <a:extLst>
              <a:ext uri="{FF2B5EF4-FFF2-40B4-BE49-F238E27FC236}">
                <a16:creationId xmlns:a16="http://schemas.microsoft.com/office/drawing/2014/main" id="{64C403F0-77FA-48FA-9D20-286C24A9A177}"/>
              </a:ext>
            </a:extLst>
          </p:cNvPr>
          <p:cNvGrpSpPr/>
          <p:nvPr/>
        </p:nvGrpSpPr>
        <p:grpSpPr>
          <a:xfrm>
            <a:off x="10553907" y="6081388"/>
            <a:ext cx="656603" cy="656603"/>
            <a:chOff x="8243370" y="3116905"/>
            <a:chExt cx="432000" cy="432000"/>
          </a:xfrm>
        </p:grpSpPr>
        <p:sp>
          <p:nvSpPr>
            <p:cNvPr id="11" name="Oval 10">
              <a:hlinkClick r:id="" action="ppaction://hlinkshowjump?jump=lastslideviewed"/>
              <a:extLst>
                <a:ext uri="{FF2B5EF4-FFF2-40B4-BE49-F238E27FC236}">
                  <a16:creationId xmlns:a16="http://schemas.microsoft.com/office/drawing/2014/main" id="{EFCF6FFD-EEA9-4062-BBCA-F38D90E11C43}"/>
                </a:ext>
              </a:extLst>
            </p:cNvPr>
            <p:cNvSpPr/>
            <p:nvPr/>
          </p:nvSpPr>
          <p:spPr>
            <a:xfrm flipH="1">
              <a:off x="8243370" y="3116905"/>
              <a:ext cx="432000" cy="432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Graphic 11" descr="Refresh RTL">
              <a:extLst>
                <a:ext uri="{FF2B5EF4-FFF2-40B4-BE49-F238E27FC236}">
                  <a16:creationId xmlns:a16="http://schemas.microsoft.com/office/drawing/2014/main" id="{15417791-35D2-4410-A192-45CF93BCFB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757" y="3201314"/>
              <a:ext cx="288000" cy="288000"/>
            </a:xfrm>
            <a:prstGeom prst="rect">
              <a:avLst/>
            </a:prstGeom>
          </p:spPr>
        </p:pic>
      </p:grpSp>
      <p:sp>
        <p:nvSpPr>
          <p:cNvPr id="14" name="Text Placeholder 7">
            <a:extLst>
              <a:ext uri="{FF2B5EF4-FFF2-40B4-BE49-F238E27FC236}">
                <a16:creationId xmlns:a16="http://schemas.microsoft.com/office/drawing/2014/main" id="{4CE47165-90DC-44F4-A80F-6D4DD3E02FB9}"/>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GB" sz="800" b="1">
              <a:latin typeface="Univers" panose="020B0503020202020204" pitchFamily="34" charset="0"/>
            </a:endParaRPr>
          </a:p>
          <a:p>
            <a:pPr marL="0" indent="0">
              <a:spcBef>
                <a:spcPts val="0"/>
              </a:spcBef>
              <a:buNone/>
            </a:pPr>
            <a:endParaRPr lang="en-GB" sz="800" b="1">
              <a:latin typeface="Univers" panose="020B0503020202020204" pitchFamily="34" charset="0"/>
            </a:endParaRPr>
          </a:p>
          <a:p>
            <a:pPr marL="0" indent="0">
              <a:spcBef>
                <a:spcPts val="0"/>
              </a:spcBef>
              <a:buNone/>
            </a:pPr>
            <a:r>
              <a:rPr lang="en-GB" sz="800" b="1">
                <a:latin typeface="Univers" panose="020B0503020202020204" pitchFamily="34" charset="0"/>
              </a:rPr>
              <a:t>Data cut-off: 23 March 2021.</a:t>
            </a:r>
            <a:endParaRPr lang="en-GB" sz="800" b="1" baseline="30000">
              <a:latin typeface="Univers" panose="020B0503020202020204" pitchFamily="34" charset="0"/>
            </a:endParaRPr>
          </a:p>
          <a:p>
            <a:pPr marL="0" indent="0">
              <a:spcBef>
                <a:spcPts val="0"/>
              </a:spcBef>
              <a:buNone/>
            </a:pPr>
            <a:r>
              <a:rPr lang="en-GB" sz="800" b="1">
                <a:latin typeface="Univers" panose="020B0503020202020204" pitchFamily="34" charset="0"/>
              </a:rPr>
              <a:t>The treatment regimen in each arm included chemotherapy. Among all patients (N=1174), 54 (4.6%) patients had missing RCB categorical data: 33 (4.2%) in the KEYTRUDA + chemotherapy group and </a:t>
            </a:r>
            <a:br>
              <a:rPr lang="en-GB" sz="800" b="1">
                <a:latin typeface="Univers" panose="020B0503020202020204" pitchFamily="34" charset="0"/>
              </a:rPr>
            </a:br>
            <a:r>
              <a:rPr lang="en-GB" sz="800" b="1">
                <a:latin typeface="Univers" panose="020B0503020202020204" pitchFamily="34" charset="0"/>
              </a:rPr>
              <a:t>21 (5.4%) in the placebo + chemotherapy group.</a:t>
            </a:r>
            <a:br>
              <a:rPr lang="en-GB" sz="800">
                <a:latin typeface="Univers" panose="020B0503020202020204" pitchFamily="34" charset="0"/>
              </a:rPr>
            </a:br>
            <a:r>
              <a:rPr lang="en-GB" sz="800">
                <a:latin typeface="Univers" panose="020B0503020202020204" pitchFamily="34" charset="0"/>
              </a:rPr>
              <a:t>EFS, event-free survival; PD, progressive disease; RCB, residual cancer burden.</a:t>
            </a:r>
            <a:br>
              <a:rPr lang="en-GB" sz="800">
                <a:latin typeface="Univers" panose="020B0503020202020204" pitchFamily="34" charset="0"/>
              </a:rPr>
            </a:br>
            <a:r>
              <a:rPr lang="en-GB" sz="800">
                <a:latin typeface="Univers" panose="020B0503020202020204" pitchFamily="34" charset="0"/>
              </a:rPr>
              <a:t>Pusztai L et al. Presented at the American Society of Clinical Oncology (ASCO) Annual Meeting 2022, 3–7 June, Chicago, USA. </a:t>
            </a:r>
          </a:p>
        </p:txBody>
      </p:sp>
      <p:sp>
        <p:nvSpPr>
          <p:cNvPr id="3" name="TextBox 2">
            <a:extLst>
              <a:ext uri="{FF2B5EF4-FFF2-40B4-BE49-F238E27FC236}">
                <a16:creationId xmlns:a16="http://schemas.microsoft.com/office/drawing/2014/main" id="{68C2C848-C5F9-ED5B-E97D-CF5F2354F35A}"/>
              </a:ext>
            </a:extLst>
          </p:cNvPr>
          <p:cNvSpPr txBox="1"/>
          <p:nvPr/>
        </p:nvSpPr>
        <p:spPr>
          <a:xfrm>
            <a:off x="7803072" y="57978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Pusztai L et al. Presented at ASCO 2022.</a:t>
            </a:r>
          </a:p>
        </p:txBody>
      </p:sp>
      <p:graphicFrame>
        <p:nvGraphicFramePr>
          <p:cNvPr id="5" name="Table 5">
            <a:extLst>
              <a:ext uri="{FF2B5EF4-FFF2-40B4-BE49-F238E27FC236}">
                <a16:creationId xmlns:a16="http://schemas.microsoft.com/office/drawing/2014/main" id="{C51811F9-02EE-1EC2-B0C2-3EA8BADB5129}"/>
              </a:ext>
            </a:extLst>
          </p:cNvPr>
          <p:cNvGraphicFramePr>
            <a:graphicFrameLocks noGrp="1"/>
          </p:cNvGraphicFramePr>
          <p:nvPr>
            <p:extLst>
              <p:ext uri="{D42A27DB-BD31-4B8C-83A1-F6EECF244321}">
                <p14:modId xmlns:p14="http://schemas.microsoft.com/office/powerpoint/2010/main" val="2070599377"/>
              </p:ext>
            </p:extLst>
          </p:nvPr>
        </p:nvGraphicFramePr>
        <p:xfrm>
          <a:off x="440830" y="1620949"/>
          <a:ext cx="11310340" cy="3616102"/>
        </p:xfrm>
        <a:graphic>
          <a:graphicData uri="http://schemas.openxmlformats.org/drawingml/2006/table">
            <a:tbl>
              <a:tblPr firstRow="1" bandRow="1">
                <a:tableStyleId>{3B4B98B0-60AC-42C2-AFA5-B58CD77FA1E5}</a:tableStyleId>
              </a:tblPr>
              <a:tblGrid>
                <a:gridCol w="2659004">
                  <a:extLst>
                    <a:ext uri="{9D8B030D-6E8A-4147-A177-3AD203B41FA5}">
                      <a16:colId xmlns:a16="http://schemas.microsoft.com/office/drawing/2014/main" val="2427301028"/>
                    </a:ext>
                  </a:extLst>
                </a:gridCol>
                <a:gridCol w="1081417">
                  <a:extLst>
                    <a:ext uri="{9D8B030D-6E8A-4147-A177-3AD203B41FA5}">
                      <a16:colId xmlns:a16="http://schemas.microsoft.com/office/drawing/2014/main" val="660390019"/>
                    </a:ext>
                  </a:extLst>
                </a:gridCol>
                <a:gridCol w="1081417">
                  <a:extLst>
                    <a:ext uri="{9D8B030D-6E8A-4147-A177-3AD203B41FA5}">
                      <a16:colId xmlns:a16="http://schemas.microsoft.com/office/drawing/2014/main" val="1200593704"/>
                    </a:ext>
                  </a:extLst>
                </a:gridCol>
                <a:gridCol w="1081417">
                  <a:extLst>
                    <a:ext uri="{9D8B030D-6E8A-4147-A177-3AD203B41FA5}">
                      <a16:colId xmlns:a16="http://schemas.microsoft.com/office/drawing/2014/main" val="200782333"/>
                    </a:ext>
                  </a:extLst>
                </a:gridCol>
                <a:gridCol w="1081417">
                  <a:extLst>
                    <a:ext uri="{9D8B030D-6E8A-4147-A177-3AD203B41FA5}">
                      <a16:colId xmlns:a16="http://schemas.microsoft.com/office/drawing/2014/main" val="1811566943"/>
                    </a:ext>
                  </a:extLst>
                </a:gridCol>
                <a:gridCol w="1081417">
                  <a:extLst>
                    <a:ext uri="{9D8B030D-6E8A-4147-A177-3AD203B41FA5}">
                      <a16:colId xmlns:a16="http://schemas.microsoft.com/office/drawing/2014/main" val="3427282000"/>
                    </a:ext>
                  </a:extLst>
                </a:gridCol>
                <a:gridCol w="1081417">
                  <a:extLst>
                    <a:ext uri="{9D8B030D-6E8A-4147-A177-3AD203B41FA5}">
                      <a16:colId xmlns:a16="http://schemas.microsoft.com/office/drawing/2014/main" val="1787760872"/>
                    </a:ext>
                  </a:extLst>
                </a:gridCol>
                <a:gridCol w="1081417">
                  <a:extLst>
                    <a:ext uri="{9D8B030D-6E8A-4147-A177-3AD203B41FA5}">
                      <a16:colId xmlns:a16="http://schemas.microsoft.com/office/drawing/2014/main" val="1772990895"/>
                    </a:ext>
                  </a:extLst>
                </a:gridCol>
                <a:gridCol w="1081417">
                  <a:extLst>
                    <a:ext uri="{9D8B030D-6E8A-4147-A177-3AD203B41FA5}">
                      <a16:colId xmlns:a16="http://schemas.microsoft.com/office/drawing/2014/main" val="3832711670"/>
                    </a:ext>
                  </a:extLst>
                </a:gridCol>
              </a:tblGrid>
              <a:tr h="361682">
                <a:tc rowSpan="2">
                  <a:txBody>
                    <a:bodyPr/>
                    <a:lstStyle/>
                    <a:p>
                      <a:r>
                        <a:rPr lang="en-GB" sz="1400" noProof="0">
                          <a:solidFill>
                            <a:schemeClr val="bg1"/>
                          </a:solidFill>
                          <a:latin typeface="Univers" panose="020B0503020202020204" pitchFamily="34" charset="0"/>
                        </a:rPr>
                        <a:t>Event, %</a:t>
                      </a:r>
                      <a:endParaRPr lang="en-GB" sz="140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877B"/>
                    </a:solidFill>
                  </a:tcPr>
                </a:tc>
                <a:tc gridSpan="2">
                  <a:txBody>
                    <a:bodyPr/>
                    <a:lstStyle/>
                    <a:p>
                      <a:pPr algn="ctr"/>
                      <a:r>
                        <a:rPr lang="en-GB" sz="1400" b="1" i="0" noProof="0">
                          <a:solidFill>
                            <a:schemeClr val="bg1"/>
                          </a:solidFill>
                          <a:latin typeface="Univers" panose="020B0503020202020204" pitchFamily="34" charset="0"/>
                        </a:rPr>
                        <a:t>RCB-0</a:t>
                      </a:r>
                    </a:p>
                  </a:txBody>
                  <a:tcPr marL="36000" marR="36000" marT="36000" marB="36000" anchor="ctr">
                    <a:lnL>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7B"/>
                    </a:solidFill>
                  </a:tcPr>
                </a:tc>
                <a:tc hMerge="1">
                  <a:txBody>
                    <a:bodyPr/>
                    <a:lstStyle/>
                    <a:p>
                      <a:endParaRPr lang="en-US"/>
                    </a:p>
                  </a:txBody>
                  <a:tcPr/>
                </a:tc>
                <a:tc gridSpan="2">
                  <a:txBody>
                    <a:bodyPr/>
                    <a:lstStyle/>
                    <a:p>
                      <a:pPr algn="ctr"/>
                      <a:r>
                        <a:rPr lang="en-GB" sz="1400" b="1" i="0" noProof="0">
                          <a:solidFill>
                            <a:schemeClr val="bg1"/>
                          </a:solidFill>
                          <a:latin typeface="Univers" panose="020B0503020202020204" pitchFamily="34" charset="0"/>
                        </a:rPr>
                        <a:t>RCB-1</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7B"/>
                    </a:solidFill>
                  </a:tcPr>
                </a:tc>
                <a:tc hMerge="1">
                  <a:txBody>
                    <a:bodyPr/>
                    <a:lstStyle/>
                    <a:p>
                      <a:endParaRPr lang="en-US"/>
                    </a:p>
                  </a:txBody>
                  <a:tcPr/>
                </a:tc>
                <a:tc gridSpan="2">
                  <a:txBody>
                    <a:bodyPr/>
                    <a:lstStyle/>
                    <a:p>
                      <a:pPr algn="ctr"/>
                      <a:r>
                        <a:rPr lang="en-GB" sz="1400" b="1" i="0" noProof="0">
                          <a:solidFill>
                            <a:schemeClr val="bg1"/>
                          </a:solidFill>
                          <a:latin typeface="Univers" panose="020B0503020202020204" pitchFamily="34" charset="0"/>
                        </a:rPr>
                        <a:t>RCB-2</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877B"/>
                    </a:solidFill>
                  </a:tcPr>
                </a:tc>
                <a:tc hMerge="1">
                  <a:txBody>
                    <a:bodyPr/>
                    <a:lstStyle/>
                    <a:p>
                      <a:endParaRPr lang="en-US"/>
                    </a:p>
                  </a:txBody>
                  <a:tcPr/>
                </a:tc>
                <a:tc gridSpan="2">
                  <a:txBody>
                    <a:bodyPr/>
                    <a:lstStyle/>
                    <a:p>
                      <a:pPr algn="ctr"/>
                      <a:r>
                        <a:rPr lang="en-GB" sz="1400" b="1" i="0" noProof="0">
                          <a:solidFill>
                            <a:schemeClr val="bg1"/>
                          </a:solidFill>
                          <a:latin typeface="Univers" panose="020B0503020202020204" pitchFamily="34" charset="0"/>
                        </a:rPr>
                        <a:t>RCB-3</a:t>
                      </a:r>
                    </a:p>
                  </a:txBody>
                  <a:tcPr marL="36000" marR="36000" marT="36000" marB="36000" anchor="ctr">
                    <a:lnL w="6350" cap="flat" cmpd="sng" algn="ctr">
                      <a:solidFill>
                        <a:schemeClr val="bg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rgbClr val="00877B"/>
                    </a:solidFill>
                  </a:tcPr>
                </a:tc>
                <a:tc hMerge="1">
                  <a:txBody>
                    <a:bodyPr/>
                    <a:lstStyle/>
                    <a:p>
                      <a:endParaRPr lang="en-US"/>
                    </a:p>
                  </a:txBody>
                  <a:tcPr/>
                </a:tc>
                <a:extLst>
                  <a:ext uri="{0D108BD9-81ED-4DB2-BD59-A6C34878D82A}">
                    <a16:rowId xmlns:a16="http://schemas.microsoft.com/office/drawing/2014/main" val="1671468373"/>
                  </a:ext>
                </a:extLst>
              </a:tr>
              <a:tr h="812852">
                <a:tc vMerge="1">
                  <a:txBody>
                    <a:bodyPr/>
                    <a:lstStyle/>
                    <a:p>
                      <a:endParaRPr lang="en-GB" sz="1050" noProof="0">
                        <a:latin typeface="Univers" panose="020B0503020202020204" pitchFamily="34" charset="0"/>
                      </a:endParaRPr>
                    </a:p>
                  </a:txBody>
                  <a:tcPr marL="36000" marR="36000" marT="36000" marB="36000" anchor="ctr"/>
                </a:tc>
                <a:tc>
                  <a:txBody>
                    <a:bodyPr/>
                    <a:lstStyle/>
                    <a:p>
                      <a:pPr algn="ctr"/>
                      <a:r>
                        <a:rPr kumimoji="0" lang="en-GB" sz="1400" b="1" i="0" u="none" strike="noStrike" kern="1200" cap="none" spc="0" normalizeH="0" baseline="0" noProof="0">
                          <a:ln>
                            <a:noFill/>
                          </a:ln>
                          <a:solidFill>
                            <a:srgbClr val="FFFFFF"/>
                          </a:solidFill>
                          <a:effectLst/>
                          <a:uLnTx/>
                          <a:uFillTx/>
                          <a:latin typeface="Univers" panose="020B0503020202020204" pitchFamily="34" charset="0"/>
                          <a:ea typeface="+mn-ea"/>
                          <a:cs typeface="+mn-cs"/>
                        </a:rPr>
                        <a:t>KEYTRUDA + chemo (n=497)</a:t>
                      </a:r>
                      <a:endParaRPr lang="en-GB" sz="1400" b="1" noProof="0">
                        <a:solidFill>
                          <a:schemeClr val="bg1"/>
                        </a:solidFill>
                        <a:latin typeface="Univers" panose="020B0503020202020204" pitchFamily="34" charset="0"/>
                      </a:endParaRPr>
                    </a:p>
                  </a:txBody>
                  <a:tcPr marL="36000" marR="36000" marT="36000" marB="36000" anchor="ctr">
                    <a:lnL w="12700" cmpd="sng">
                      <a:noFill/>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algn="ctr"/>
                      <a:r>
                        <a:rPr kumimoji="0" lang="en-GB" sz="1400" b="1" i="0" u="none" strike="noStrike" kern="1200" cap="none" spc="0" normalizeH="0" baseline="0" noProof="0">
                          <a:ln>
                            <a:noFill/>
                          </a:ln>
                          <a:solidFill>
                            <a:srgbClr val="FFFFFF"/>
                          </a:solidFill>
                          <a:effectLst/>
                          <a:uLnTx/>
                          <a:uFillTx/>
                          <a:latin typeface="Univers" panose="020B0503020202020204" pitchFamily="34" charset="0"/>
                          <a:ea typeface="+mn-ea"/>
                          <a:cs typeface="+mn-cs"/>
                        </a:rPr>
                        <a:t>Placebo + chemo (n=219)</a:t>
                      </a:r>
                      <a:endParaRPr lang="en-GB" sz="1400" b="1" noProof="0">
                        <a:solidFill>
                          <a:schemeClr val="bg1"/>
                        </a:solidFill>
                        <a:latin typeface="Univers" panose="020B0503020202020204" pitchFamily="34" charset="0"/>
                      </a:endParaRPr>
                    </a:p>
                  </a:txBody>
                  <a:tcPr marL="36000" marR="36000" marT="36000" marB="36000" anchor="ctr">
                    <a:lnL w="12700" cmpd="sng">
                      <a:noFill/>
                    </a:lnL>
                    <a:lnR w="6350" cap="flat" cmpd="sng" algn="ctr">
                      <a:solidFill>
                        <a:schemeClr val="bg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A6A6A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Univers" panose="020B0503020202020204" pitchFamily="34" charset="0"/>
                          <a:ea typeface="+mn-ea"/>
                          <a:cs typeface="+mn-cs"/>
                        </a:rPr>
                        <a:t>KEYTRUDA + chemo (n=69)</a:t>
                      </a:r>
                      <a:endParaRPr lang="en-GB" sz="1400" b="1" noProof="0">
                        <a:solidFill>
                          <a:schemeClr val="bg1"/>
                        </a:solidFill>
                        <a:latin typeface="Univers" panose="020B0503020202020204" pitchFamily="34" charset="0"/>
                      </a:endParaRPr>
                    </a:p>
                  </a:txBody>
                  <a:tcPr marL="36000" marR="36000" marT="36000" marB="36000" anchor="ctr">
                    <a:lnL w="6350" cap="flat" cmpd="sng" algn="ctr">
                      <a:solidFill>
                        <a:schemeClr val="bg1"/>
                      </a:solid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Univers" panose="020B0503020202020204" pitchFamily="34" charset="0"/>
                          <a:ea typeface="+mn-ea"/>
                          <a:cs typeface="+mn-cs"/>
                        </a:rPr>
                        <a:t>Placebo + chemo (n=45)</a:t>
                      </a:r>
                      <a:endParaRPr lang="en-GB" sz="1400" b="1" noProof="0">
                        <a:solidFill>
                          <a:schemeClr val="bg1"/>
                        </a:solidFill>
                        <a:latin typeface="Univers" panose="020B0503020202020204" pitchFamily="34" charset="0"/>
                      </a:endParaRPr>
                    </a:p>
                  </a:txBody>
                  <a:tcPr marL="36000" marR="36000" marT="36000" marB="36000" anchor="ctr">
                    <a:lnL>
                      <a:noFill/>
                    </a:lnL>
                    <a:lnR w="6350" cap="flat" cmpd="sng" algn="ctr">
                      <a:solidFill>
                        <a:schemeClr val="bg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A6A6A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Univers" panose="020B0503020202020204" pitchFamily="34" charset="0"/>
                          <a:ea typeface="+mn-ea"/>
                          <a:cs typeface="+mn-cs"/>
                        </a:rPr>
                        <a:t>KEYTRUDA + chemo (n=145)</a:t>
                      </a:r>
                      <a:endParaRPr lang="en-GB" sz="1400" b="1" noProof="0">
                        <a:solidFill>
                          <a:schemeClr val="bg1"/>
                        </a:solidFill>
                        <a:latin typeface="Univers" panose="020B0503020202020204" pitchFamily="34" charset="0"/>
                      </a:endParaRPr>
                    </a:p>
                  </a:txBody>
                  <a:tcPr marL="36000" marR="36000" marT="36000" marB="36000" anchor="ctr">
                    <a:lnL w="6350" cap="flat" cmpd="sng" algn="ctr">
                      <a:solidFill>
                        <a:schemeClr val="bg1"/>
                      </a:solid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Univers" panose="020B0503020202020204" pitchFamily="34" charset="0"/>
                          <a:ea typeface="+mn-ea"/>
                          <a:cs typeface="+mn-cs"/>
                        </a:rPr>
                        <a:t>Placebo + chemo (n=79)</a:t>
                      </a:r>
                      <a:endParaRPr lang="en-GB" sz="1400" b="1" noProof="0">
                        <a:solidFill>
                          <a:schemeClr val="bg1"/>
                        </a:solidFill>
                        <a:latin typeface="Univers" panose="020B0503020202020204" pitchFamily="34" charset="0"/>
                      </a:endParaRPr>
                    </a:p>
                  </a:txBody>
                  <a:tcPr marL="36000" marR="36000" marT="36000" marB="36000" anchor="ctr">
                    <a:lnL>
                      <a:noFill/>
                    </a:lnL>
                    <a:lnR w="6350" cap="flat" cmpd="sng" algn="ctr">
                      <a:solidFill>
                        <a:schemeClr val="bg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A6A6A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Univers" panose="020B0503020202020204" pitchFamily="34" charset="0"/>
                          <a:ea typeface="+mn-ea"/>
                          <a:cs typeface="+mn-cs"/>
                        </a:rPr>
                        <a:t>KEYTRUDA + chemo (n=40)</a:t>
                      </a:r>
                      <a:endParaRPr lang="en-GB" sz="1400" b="1" noProof="0">
                        <a:solidFill>
                          <a:schemeClr val="bg1"/>
                        </a:solidFill>
                        <a:latin typeface="Univers" panose="020B0503020202020204" pitchFamily="34" charset="0"/>
                      </a:endParaRPr>
                    </a:p>
                  </a:txBody>
                  <a:tcPr marL="36000" marR="36000" marT="36000" marB="36000" anchor="ctr">
                    <a:lnL w="6350" cap="flat" cmpd="sng" algn="ctr">
                      <a:solidFill>
                        <a:schemeClr val="bg1"/>
                      </a:solid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Univers" panose="020B0503020202020204" pitchFamily="34" charset="0"/>
                          <a:ea typeface="+mn-ea"/>
                          <a:cs typeface="+mn-cs"/>
                        </a:rPr>
                        <a:t>Placebo + chemo (n=26)</a:t>
                      </a:r>
                      <a:endParaRPr lang="en-GB" sz="1400" b="1" noProof="0">
                        <a:solidFill>
                          <a:schemeClr val="bg1"/>
                        </a:solidFill>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2975807569"/>
                  </a:ext>
                </a:extLst>
              </a:tr>
              <a:tr h="325743">
                <a:tc>
                  <a:txBody>
                    <a:bodyPr/>
                    <a:lstStyle/>
                    <a:p>
                      <a:r>
                        <a:rPr lang="en-GB" sz="1400" noProof="0">
                          <a:latin typeface="Univers" panose="020B0503020202020204" pitchFamily="34" charset="0"/>
                          <a:cs typeface="Calibri" panose="020F0502020204030204" pitchFamily="34" charset="0"/>
                        </a:rPr>
                        <a:t>Any EFS event</a:t>
                      </a:r>
                      <a:endParaRPr lang="en-GB" sz="1400" noProof="0">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5.2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7.3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17.4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20.0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25.5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44.3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72.5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69.2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06827500"/>
                  </a:ext>
                </a:extLst>
              </a:tr>
              <a:tr h="569298">
                <a:tc>
                  <a:txBody>
                    <a:bodyPr/>
                    <a:lstStyle/>
                    <a:p>
                      <a:pPr marL="180000" indent="0"/>
                      <a:r>
                        <a:rPr lang="en-GB" sz="1400" noProof="0">
                          <a:latin typeface="Univers" panose="020B0503020202020204" pitchFamily="34" charset="0"/>
                        </a:rPr>
                        <a:t>Secondary primary malignancy</a:t>
                      </a:r>
                      <a:endParaRPr lang="en-GB" sz="1400" baseline="30000" noProof="0">
                        <a:latin typeface="Univers" panose="020B0503020202020204" pitchFamily="34" charset="0"/>
                      </a:endParaRP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0.2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1.4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2.2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1.4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3.8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2.5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97373922"/>
                  </a:ext>
                </a:extLst>
              </a:tr>
              <a:tr h="569298">
                <a:tc>
                  <a:txBody>
                    <a:bodyPr/>
                    <a:lstStyle/>
                    <a:p>
                      <a:pPr marL="180000" indent="0"/>
                      <a:r>
                        <a:rPr lang="en-GB" sz="1400" noProof="0">
                          <a:latin typeface="Univers" panose="020B0503020202020204" pitchFamily="34" charset="0"/>
                        </a:rPr>
                        <a:t>PD precluded definitive surgery</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1.4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2.2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1.4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5.1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10.0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7.7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0653820"/>
                  </a:ext>
                </a:extLst>
              </a:tr>
              <a:tr h="325743">
                <a:tc>
                  <a:txBody>
                    <a:bodyPr/>
                    <a:lstStyle/>
                    <a:p>
                      <a:pPr marL="180000"/>
                      <a:r>
                        <a:rPr lang="en-GB" sz="1400" noProof="0">
                          <a:latin typeface="Univers" panose="020B0503020202020204" pitchFamily="34" charset="0"/>
                        </a:rPr>
                        <a:t>Local recurrence</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0.6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1.4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4.3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6.7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6.9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8.9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25.0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7.7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1873474"/>
                  </a:ext>
                </a:extLst>
              </a:tr>
              <a:tr h="325743">
                <a:tc>
                  <a:txBody>
                    <a:bodyPr/>
                    <a:lstStyle/>
                    <a:p>
                      <a:pPr marL="180000"/>
                      <a:r>
                        <a:rPr lang="en-GB" sz="1400" noProof="0">
                          <a:latin typeface="Univers" panose="020B0503020202020204" pitchFamily="34" charset="0"/>
                        </a:rPr>
                        <a:t>Distant recurrence</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3.2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5.5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8.7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8.9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15.2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22.8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35.0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53.8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2572805"/>
                  </a:ext>
                </a:extLst>
              </a:tr>
              <a:tr h="325743">
                <a:tc>
                  <a:txBody>
                    <a:bodyPr/>
                    <a:lstStyle/>
                    <a:p>
                      <a:pPr marL="180000" indent="0"/>
                      <a:r>
                        <a:rPr lang="en-GB" sz="1400" noProof="0">
                          <a:latin typeface="Univers" panose="020B0503020202020204" pitchFamily="34" charset="0"/>
                        </a:rPr>
                        <a:t>Death</a:t>
                      </a:r>
                    </a:p>
                  </a:txBody>
                  <a:tcPr marL="36000" marR="36000" marT="36000" marB="3600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1.2</a:t>
                      </a:r>
                    </a:p>
                  </a:txBody>
                  <a:tcPr marL="36000" marR="36000" marT="36000" marB="3600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0.5</a:t>
                      </a:r>
                    </a:p>
                  </a:txBody>
                  <a:tcPr marL="36000" marR="36000" marT="36000" marB="3600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1.4</a:t>
                      </a:r>
                    </a:p>
                  </a:txBody>
                  <a:tcPr marL="36000" marR="36000" marT="36000" marB="3600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0</a:t>
                      </a:r>
                    </a:p>
                  </a:txBody>
                  <a:tcPr marL="36000" marR="36000" marT="36000" marB="3600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0.7</a:t>
                      </a:r>
                    </a:p>
                  </a:txBody>
                  <a:tcPr marL="36000" marR="36000" marT="36000" marB="3600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3.8</a:t>
                      </a:r>
                    </a:p>
                  </a:txBody>
                  <a:tcPr marL="36000" marR="36000" marT="36000" marB="3600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0</a:t>
                      </a:r>
                    </a:p>
                  </a:txBody>
                  <a:tcPr marL="36000" marR="36000" marT="36000" marB="3600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a:latin typeface="Univers" panose="020B0503020202020204" pitchFamily="34" charset="0"/>
                        </a:rPr>
                        <a:t>0</a:t>
                      </a:r>
                    </a:p>
                  </a:txBody>
                  <a:tcPr marL="36000" marR="36000" marT="36000" marB="3600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9485789"/>
                  </a:ext>
                </a:extLst>
              </a:tr>
            </a:tbl>
          </a:graphicData>
        </a:graphic>
      </p:graphicFrame>
      <p:sp>
        <p:nvSpPr>
          <p:cNvPr id="4" name="TextBox 3">
            <a:extLst>
              <a:ext uri="{FF2B5EF4-FFF2-40B4-BE49-F238E27FC236}">
                <a16:creationId xmlns:a16="http://schemas.microsoft.com/office/drawing/2014/main" id="{DD769D02-C965-05E8-520D-39F8865EC83D}"/>
              </a:ext>
            </a:extLst>
          </p:cNvPr>
          <p:cNvSpPr txBox="1"/>
          <p:nvPr/>
        </p:nvSpPr>
        <p:spPr>
          <a:xfrm>
            <a:off x="7762764" y="6566919"/>
            <a:ext cx="3590248" cy="246221"/>
          </a:xfrm>
          <a:prstGeom prst="rect">
            <a:avLst/>
          </a:prstGeom>
          <a:noFill/>
        </p:spPr>
        <p:txBody>
          <a:bodyPr wrap="square">
            <a:spAutoFit/>
          </a:bodyPr>
          <a:lstStyle/>
          <a:p>
            <a:pPr algn="ctr"/>
            <a:r>
              <a:rPr lang="en-GB" sz="1000" b="1">
                <a:latin typeface="Univers" panose="020B0503020202020204" pitchFamily="34" charset="0"/>
                <a:hlinkClick r:id="rId8"/>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2831448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Exploratory analysis – pCR by PD-L1 expression level</a:t>
            </a:r>
            <a:endParaRPr lang="en-GB" sz="2800" baseline="30000">
              <a:solidFill>
                <a:schemeClr val="bg1"/>
              </a:solidFill>
              <a:latin typeface="Univers" panose="020B0503020202020204" pitchFamily="34" charset="0"/>
            </a:endParaRP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10" name="Group 9">
            <a:extLst>
              <a:ext uri="{FF2B5EF4-FFF2-40B4-BE49-F238E27FC236}">
                <a16:creationId xmlns:a16="http://schemas.microsoft.com/office/drawing/2014/main" id="{64C403F0-77FA-48FA-9D20-286C24A9A177}"/>
              </a:ext>
            </a:extLst>
          </p:cNvPr>
          <p:cNvGrpSpPr/>
          <p:nvPr/>
        </p:nvGrpSpPr>
        <p:grpSpPr>
          <a:xfrm>
            <a:off x="10553907" y="6081388"/>
            <a:ext cx="656603" cy="656603"/>
            <a:chOff x="8243370" y="3116905"/>
            <a:chExt cx="432000" cy="432000"/>
          </a:xfrm>
        </p:grpSpPr>
        <p:sp>
          <p:nvSpPr>
            <p:cNvPr id="11" name="Oval 10">
              <a:hlinkClick r:id="" action="ppaction://hlinkshowjump?jump=lastslideviewed"/>
              <a:extLst>
                <a:ext uri="{FF2B5EF4-FFF2-40B4-BE49-F238E27FC236}">
                  <a16:creationId xmlns:a16="http://schemas.microsoft.com/office/drawing/2014/main" id="{EFCF6FFD-EEA9-4062-BBCA-F38D90E11C43}"/>
                </a:ext>
              </a:extLst>
            </p:cNvPr>
            <p:cNvSpPr/>
            <p:nvPr/>
          </p:nvSpPr>
          <p:spPr>
            <a:xfrm flipH="1">
              <a:off x="8243370" y="3116905"/>
              <a:ext cx="432000" cy="432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Graphic 11" descr="Refresh RTL">
              <a:extLst>
                <a:ext uri="{FF2B5EF4-FFF2-40B4-BE49-F238E27FC236}">
                  <a16:creationId xmlns:a16="http://schemas.microsoft.com/office/drawing/2014/main" id="{15417791-35D2-4410-A192-45CF93BCFB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757" y="3201314"/>
              <a:ext cx="288000" cy="288000"/>
            </a:xfrm>
            <a:prstGeom prst="rect">
              <a:avLst/>
            </a:prstGeom>
          </p:spPr>
        </p:pic>
      </p:grpSp>
      <p:sp>
        <p:nvSpPr>
          <p:cNvPr id="14" name="Text Placeholder 7">
            <a:extLst>
              <a:ext uri="{FF2B5EF4-FFF2-40B4-BE49-F238E27FC236}">
                <a16:creationId xmlns:a16="http://schemas.microsoft.com/office/drawing/2014/main" id="{4CE47165-90DC-44F4-A80F-6D4DD3E02FB9}"/>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Data cut-off: 24 September 2018.</a:t>
            </a:r>
            <a:endParaRPr lang="en-GB" sz="800">
              <a:latin typeface="Univers" panose="020B0503020202020204" pitchFamily="34" charset="0"/>
            </a:endParaRPr>
          </a:p>
          <a:p>
            <a:pPr marL="0" indent="0">
              <a:spcBef>
                <a:spcPts val="0"/>
              </a:spcBef>
              <a:buNone/>
            </a:pPr>
            <a:r>
              <a:rPr lang="en-GB" sz="800" b="1" baseline="30000">
                <a:latin typeface="Univers" panose="020B0503020202020204" pitchFamily="34" charset="0"/>
              </a:rPr>
              <a:t>a</a:t>
            </a:r>
            <a:r>
              <a:rPr lang="en-GB" sz="800" b="1">
                <a:latin typeface="Univers" panose="020B0503020202020204" pitchFamily="34" charset="0"/>
              </a:rPr>
              <a:t>Estimated treatment difference based on Miettinen and Nurminen method stratified by nodal status (+ vs </a:t>
            </a:r>
            <a:r>
              <a:rPr lang="en-GB" sz="800" b="1">
                <a:latin typeface="Univers" panose="020B0503020202020204" pitchFamily="34" charset="0"/>
                <a:cs typeface="Arial" panose="020B0604020202020204" pitchFamily="34" charset="0"/>
              </a:rPr>
              <a:t>−</a:t>
            </a:r>
            <a:r>
              <a:rPr lang="en-GB" sz="800" b="1">
                <a:latin typeface="Univers" panose="020B0503020202020204" pitchFamily="34" charset="0"/>
              </a:rPr>
              <a:t>), tumour size (T1/T2 vs T3/T4) and frequency of carboplatin administration (Q3W vs QW).</a:t>
            </a:r>
          </a:p>
          <a:p>
            <a:pPr marL="0" indent="0">
              <a:spcBef>
                <a:spcPts val="0"/>
              </a:spcBef>
              <a:buNone/>
            </a:pPr>
            <a:r>
              <a:rPr lang="en-GB" sz="800">
                <a:latin typeface="Univers" panose="020B0503020202020204" pitchFamily="34" charset="0"/>
              </a:rPr>
              <a:t>CI, confidence interval; CPS, combined positive score; pCR, pathologic complete response; PD-L1, programmed death ligand-1; </a:t>
            </a:r>
            <a:r>
              <a:rPr kumimoji="0" lang="en-GB" sz="800" b="0" i="0" u="none" strike="noStrike" kern="1200" cap="none" spc="0" normalizeH="0" baseline="0">
                <a:ln>
                  <a:noFill/>
                </a:ln>
                <a:solidFill>
                  <a:srgbClr val="000000"/>
                </a:solidFill>
                <a:effectLst/>
                <a:uLnTx/>
                <a:uFillTx/>
                <a:latin typeface="Univers" panose="020B0503020202020204" pitchFamily="34" charset="0"/>
              </a:rPr>
              <a:t>Q3W, once every three weeks; QW, once weekly</a:t>
            </a:r>
            <a:r>
              <a:rPr lang="en-GB" sz="800">
                <a:latin typeface="Univers" panose="020B0503020202020204" pitchFamily="34" charset="0"/>
              </a:rPr>
              <a:t>.</a:t>
            </a:r>
          </a:p>
          <a:p>
            <a:pPr marL="0" indent="0">
              <a:spcBef>
                <a:spcPts val="0"/>
              </a:spcBef>
              <a:buNone/>
            </a:pPr>
            <a:r>
              <a:rPr lang="en-GB" sz="800">
                <a:latin typeface="Univers" panose="020B0503020202020204" pitchFamily="34" charset="0"/>
              </a:rPr>
              <a:t>Schmid P et al. Presented at the San Antonio Breast Cancer Symposium 2019, 11–14 December, San Antonio, USA. </a:t>
            </a:r>
          </a:p>
        </p:txBody>
      </p:sp>
      <p:sp>
        <p:nvSpPr>
          <p:cNvPr id="29" name="TextBox 28">
            <a:extLst>
              <a:ext uri="{FF2B5EF4-FFF2-40B4-BE49-F238E27FC236}">
                <a16:creationId xmlns:a16="http://schemas.microsoft.com/office/drawing/2014/main" id="{5E6E6E8A-06C5-D937-66D9-846F55C18530}"/>
              </a:ext>
            </a:extLst>
          </p:cNvPr>
          <p:cNvSpPr txBox="1"/>
          <p:nvPr/>
        </p:nvSpPr>
        <p:spPr>
          <a:xfrm>
            <a:off x="7803072" y="5797838"/>
            <a:ext cx="3499639" cy="30777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ctr"/>
            <a:r>
              <a:rPr lang="en-GB" sz="800">
                <a:latin typeface="Univers" panose="020B0503020202020204" pitchFamily="34" charset="0"/>
              </a:rPr>
              <a:t>Adapted from Schmid P et al. Presented at SABCS 2019.</a:t>
            </a:r>
          </a:p>
        </p:txBody>
      </p:sp>
      <p:grpSp>
        <p:nvGrpSpPr>
          <p:cNvPr id="13" name="Group 12">
            <a:extLst>
              <a:ext uri="{FF2B5EF4-FFF2-40B4-BE49-F238E27FC236}">
                <a16:creationId xmlns:a16="http://schemas.microsoft.com/office/drawing/2014/main" id="{98E538D5-FAB0-CE86-F201-D7B301EA405D}"/>
              </a:ext>
            </a:extLst>
          </p:cNvPr>
          <p:cNvGrpSpPr/>
          <p:nvPr/>
        </p:nvGrpSpPr>
        <p:grpSpPr>
          <a:xfrm>
            <a:off x="3227150" y="1610227"/>
            <a:ext cx="5012075" cy="4398521"/>
            <a:chOff x="3227150" y="1273346"/>
            <a:chExt cx="5012075" cy="4398521"/>
          </a:xfrm>
        </p:grpSpPr>
        <p:grpSp>
          <p:nvGrpSpPr>
            <p:cNvPr id="34" name="Group 33">
              <a:extLst>
                <a:ext uri="{FF2B5EF4-FFF2-40B4-BE49-F238E27FC236}">
                  <a16:creationId xmlns:a16="http://schemas.microsoft.com/office/drawing/2014/main" id="{5F556C9F-97C2-9904-4E0A-825F8C296E8B}"/>
                </a:ext>
              </a:extLst>
            </p:cNvPr>
            <p:cNvGrpSpPr/>
            <p:nvPr/>
          </p:nvGrpSpPr>
          <p:grpSpPr>
            <a:xfrm>
              <a:off x="3227150" y="1360016"/>
              <a:ext cx="5012075" cy="4311851"/>
              <a:chOff x="224068" y="1630472"/>
              <a:chExt cx="4572000" cy="4234265"/>
            </a:xfrm>
          </p:grpSpPr>
          <p:graphicFrame>
            <p:nvGraphicFramePr>
              <p:cNvPr id="18" name="Chart 17">
                <a:extLst>
                  <a:ext uri="{FF2B5EF4-FFF2-40B4-BE49-F238E27FC236}">
                    <a16:creationId xmlns:a16="http://schemas.microsoft.com/office/drawing/2014/main" id="{18CB1D6E-5795-2372-C2C8-3EAD35E3B290}"/>
                  </a:ext>
                </a:extLst>
              </p:cNvPr>
              <p:cNvGraphicFramePr>
                <a:graphicFrameLocks/>
              </p:cNvGraphicFramePr>
              <p:nvPr>
                <p:extLst>
                  <p:ext uri="{D42A27DB-BD31-4B8C-83A1-F6EECF244321}">
                    <p14:modId xmlns:p14="http://schemas.microsoft.com/office/powerpoint/2010/main" val="446860119"/>
                  </p:ext>
                </p:extLst>
              </p:nvPr>
            </p:nvGraphicFramePr>
            <p:xfrm>
              <a:off x="224068" y="1630472"/>
              <a:ext cx="4572000" cy="4234265"/>
            </p:xfrm>
            <a:graphic>
              <a:graphicData uri="http://schemas.openxmlformats.org/drawingml/2006/chart">
                <c:chart xmlns:c="http://schemas.openxmlformats.org/drawingml/2006/chart" xmlns:r="http://schemas.openxmlformats.org/officeDocument/2006/relationships" r:id="rId8"/>
              </a:graphicData>
            </a:graphic>
          </p:graphicFrame>
          <p:sp>
            <p:nvSpPr>
              <p:cNvPr id="20" name="Left Bracket 19">
                <a:extLst>
                  <a:ext uri="{FF2B5EF4-FFF2-40B4-BE49-F238E27FC236}">
                    <a16:creationId xmlns:a16="http://schemas.microsoft.com/office/drawing/2014/main" id="{5C0F2F67-4306-E291-2632-50F365CAB87D}"/>
                  </a:ext>
                </a:extLst>
              </p:cNvPr>
              <p:cNvSpPr/>
              <p:nvPr/>
            </p:nvSpPr>
            <p:spPr>
              <a:xfrm rot="5400000">
                <a:off x="1314773" y="3153428"/>
                <a:ext cx="97582" cy="485192"/>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75000"/>
                      <a:lumOff val="25000"/>
                    </a:schemeClr>
                  </a:solidFill>
                  <a:latin typeface="Univers" panose="020B0503020202020204" pitchFamily="34" charset="0"/>
                </a:endParaRPr>
              </a:p>
            </p:txBody>
          </p:sp>
          <p:sp>
            <p:nvSpPr>
              <p:cNvPr id="21" name="Left Bracket 20">
                <a:extLst>
                  <a:ext uri="{FF2B5EF4-FFF2-40B4-BE49-F238E27FC236}">
                    <a16:creationId xmlns:a16="http://schemas.microsoft.com/office/drawing/2014/main" id="{77615EE4-09E4-927B-0E3B-55F081F24C77}"/>
                  </a:ext>
                </a:extLst>
              </p:cNvPr>
              <p:cNvSpPr/>
              <p:nvPr/>
            </p:nvSpPr>
            <p:spPr>
              <a:xfrm rot="5400000">
                <a:off x="2294945" y="2320412"/>
                <a:ext cx="97582" cy="485192"/>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75000"/>
                      <a:lumOff val="25000"/>
                    </a:schemeClr>
                  </a:solidFill>
                  <a:latin typeface="Univers" panose="020B0503020202020204" pitchFamily="34" charset="0"/>
                </a:endParaRPr>
              </a:p>
            </p:txBody>
          </p:sp>
          <p:sp>
            <p:nvSpPr>
              <p:cNvPr id="22" name="Left Bracket 21">
                <a:extLst>
                  <a:ext uri="{FF2B5EF4-FFF2-40B4-BE49-F238E27FC236}">
                    <a16:creationId xmlns:a16="http://schemas.microsoft.com/office/drawing/2014/main" id="{1B1DFC29-07FA-C937-7627-26A843D4BE5E}"/>
                  </a:ext>
                </a:extLst>
              </p:cNvPr>
              <p:cNvSpPr/>
              <p:nvPr/>
            </p:nvSpPr>
            <p:spPr>
              <a:xfrm rot="5400000">
                <a:off x="3166406" y="2001116"/>
                <a:ext cx="97582" cy="485192"/>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75000"/>
                      <a:lumOff val="25000"/>
                    </a:schemeClr>
                  </a:solidFill>
                  <a:latin typeface="Univers" panose="020B0503020202020204" pitchFamily="34" charset="0"/>
                </a:endParaRPr>
              </a:p>
            </p:txBody>
          </p:sp>
          <p:sp>
            <p:nvSpPr>
              <p:cNvPr id="24" name="TextBox 23">
                <a:extLst>
                  <a:ext uri="{FF2B5EF4-FFF2-40B4-BE49-F238E27FC236}">
                    <a16:creationId xmlns:a16="http://schemas.microsoft.com/office/drawing/2014/main" id="{66133F80-0702-65DC-52E6-FCA27DFB2BE3}"/>
                  </a:ext>
                </a:extLst>
              </p:cNvPr>
              <p:cNvSpPr txBox="1"/>
              <p:nvPr/>
            </p:nvSpPr>
            <p:spPr>
              <a:xfrm>
                <a:off x="943750" y="2863773"/>
                <a:ext cx="839627" cy="423134"/>
              </a:xfrm>
              <a:prstGeom prst="rect">
                <a:avLst/>
              </a:prstGeom>
              <a:noFill/>
            </p:spPr>
            <p:txBody>
              <a:bodyPr wrap="none" rtlCol="0">
                <a:spAutoFit/>
              </a:bodyPr>
              <a:lstStyle/>
              <a:p>
                <a:pPr algn="ctr"/>
                <a:r>
                  <a:rPr lang="en-GB" sz="1100" b="1">
                    <a:solidFill>
                      <a:schemeClr val="tx1">
                        <a:lumMod val="75000"/>
                        <a:lumOff val="25000"/>
                      </a:schemeClr>
                    </a:solidFill>
                    <a:latin typeface="Univers" panose="020B0503020202020204" pitchFamily="34" charset="0"/>
                  </a:rPr>
                  <a:t>Δ18.3%</a:t>
                </a:r>
              </a:p>
              <a:p>
                <a:pPr algn="ctr"/>
                <a:r>
                  <a:rPr lang="en-GB" sz="1100" b="1">
                    <a:solidFill>
                      <a:schemeClr val="tx1">
                        <a:lumMod val="75000"/>
                        <a:lumOff val="25000"/>
                      </a:schemeClr>
                    </a:solidFill>
                    <a:latin typeface="Univers" panose="020B0503020202020204" pitchFamily="34" charset="0"/>
                  </a:rPr>
                  <a:t>(</a:t>
                </a:r>
                <a:r>
                  <a:rPr lang="en-GB" sz="1100" b="1">
                    <a:solidFill>
                      <a:schemeClr val="tx1">
                        <a:lumMod val="75000"/>
                        <a:lumOff val="25000"/>
                      </a:schemeClr>
                    </a:solidFill>
                    <a:latin typeface="Univers" panose="020B0503020202020204" pitchFamily="34" charset="0"/>
                    <a:cs typeface="Arial" panose="020B0604020202020204" pitchFamily="34" charset="0"/>
                  </a:rPr>
                  <a:t>−</a:t>
                </a:r>
                <a:r>
                  <a:rPr lang="en-GB" sz="1100" b="1">
                    <a:solidFill>
                      <a:schemeClr val="tx1">
                        <a:lumMod val="75000"/>
                        <a:lumOff val="25000"/>
                      </a:schemeClr>
                    </a:solidFill>
                    <a:latin typeface="Univers" panose="020B0503020202020204" pitchFamily="34" charset="0"/>
                  </a:rPr>
                  <a:t>3.3–36.8)</a:t>
                </a:r>
              </a:p>
            </p:txBody>
          </p:sp>
          <p:sp>
            <p:nvSpPr>
              <p:cNvPr id="25" name="TextBox 24">
                <a:extLst>
                  <a:ext uri="{FF2B5EF4-FFF2-40B4-BE49-F238E27FC236}">
                    <a16:creationId xmlns:a16="http://schemas.microsoft.com/office/drawing/2014/main" id="{30D1D256-59BA-002A-8606-318B7C03593A}"/>
                  </a:ext>
                </a:extLst>
              </p:cNvPr>
              <p:cNvSpPr txBox="1"/>
              <p:nvPr/>
            </p:nvSpPr>
            <p:spPr>
              <a:xfrm>
                <a:off x="1970715" y="2016492"/>
                <a:ext cx="746042" cy="423134"/>
              </a:xfrm>
              <a:prstGeom prst="rect">
                <a:avLst/>
              </a:prstGeom>
              <a:noFill/>
            </p:spPr>
            <p:txBody>
              <a:bodyPr wrap="none" rtlCol="0">
                <a:spAutoFit/>
              </a:bodyPr>
              <a:lstStyle/>
              <a:p>
                <a:pPr algn="ctr"/>
                <a:r>
                  <a:rPr lang="en-GB" sz="1100" b="1">
                    <a:solidFill>
                      <a:schemeClr val="tx1">
                        <a:lumMod val="75000"/>
                        <a:lumOff val="25000"/>
                      </a:schemeClr>
                    </a:solidFill>
                    <a:latin typeface="Univers" panose="020B0503020202020204" pitchFamily="34" charset="0"/>
                  </a:rPr>
                  <a:t>Δ14.2%</a:t>
                </a:r>
              </a:p>
              <a:p>
                <a:pPr algn="ctr"/>
                <a:r>
                  <a:rPr lang="en-GB" sz="1100" b="1">
                    <a:solidFill>
                      <a:schemeClr val="tx1">
                        <a:lumMod val="75000"/>
                        <a:lumOff val="25000"/>
                      </a:schemeClr>
                    </a:solidFill>
                    <a:latin typeface="Univers" panose="020B0503020202020204" pitchFamily="34" charset="0"/>
                  </a:rPr>
                  <a:t>(5.3–23.1)</a:t>
                </a:r>
              </a:p>
            </p:txBody>
          </p:sp>
          <p:sp>
            <p:nvSpPr>
              <p:cNvPr id="26" name="TextBox 25">
                <a:extLst>
                  <a:ext uri="{FF2B5EF4-FFF2-40B4-BE49-F238E27FC236}">
                    <a16:creationId xmlns:a16="http://schemas.microsoft.com/office/drawing/2014/main" id="{8F57A7AF-B8D4-231B-5501-8409BFE2D2BD}"/>
                  </a:ext>
                </a:extLst>
              </p:cNvPr>
              <p:cNvSpPr txBox="1"/>
              <p:nvPr/>
            </p:nvSpPr>
            <p:spPr>
              <a:xfrm>
                <a:off x="2842176" y="1736564"/>
                <a:ext cx="746042" cy="423134"/>
              </a:xfrm>
              <a:prstGeom prst="rect">
                <a:avLst/>
              </a:prstGeom>
              <a:noFill/>
            </p:spPr>
            <p:txBody>
              <a:bodyPr wrap="none" rtlCol="0">
                <a:spAutoFit/>
              </a:bodyPr>
              <a:lstStyle/>
              <a:p>
                <a:pPr algn="ctr"/>
                <a:r>
                  <a:rPr lang="en-GB" sz="1100" b="1">
                    <a:solidFill>
                      <a:schemeClr val="tx1">
                        <a:lumMod val="75000"/>
                        <a:lumOff val="25000"/>
                      </a:schemeClr>
                    </a:solidFill>
                    <a:latin typeface="Univers" panose="020B0503020202020204" pitchFamily="34" charset="0"/>
                  </a:rPr>
                  <a:t>Δ17.5%</a:t>
                </a:r>
                <a:br>
                  <a:rPr lang="en-GB" sz="1100" b="1">
                    <a:solidFill>
                      <a:schemeClr val="tx1">
                        <a:lumMod val="75000"/>
                        <a:lumOff val="25000"/>
                      </a:schemeClr>
                    </a:solidFill>
                    <a:latin typeface="Univers" panose="020B0503020202020204" pitchFamily="34" charset="0"/>
                  </a:rPr>
                </a:br>
                <a:r>
                  <a:rPr lang="en-GB" sz="1100" b="1">
                    <a:solidFill>
                      <a:schemeClr val="tx1">
                        <a:lumMod val="75000"/>
                        <a:lumOff val="25000"/>
                      </a:schemeClr>
                    </a:solidFill>
                    <a:latin typeface="Univers" panose="020B0503020202020204" pitchFamily="34" charset="0"/>
                  </a:rPr>
                  <a:t>(6.2–29.1)</a:t>
                </a:r>
              </a:p>
            </p:txBody>
          </p:sp>
        </p:grpSp>
        <p:grpSp>
          <p:nvGrpSpPr>
            <p:cNvPr id="6" name="Group 5">
              <a:extLst>
                <a:ext uri="{FF2B5EF4-FFF2-40B4-BE49-F238E27FC236}">
                  <a16:creationId xmlns:a16="http://schemas.microsoft.com/office/drawing/2014/main" id="{7B122F19-F2C2-7FC6-473D-715273603D65}"/>
                </a:ext>
              </a:extLst>
            </p:cNvPr>
            <p:cNvGrpSpPr/>
            <p:nvPr/>
          </p:nvGrpSpPr>
          <p:grpSpPr>
            <a:xfrm>
              <a:off x="7199667" y="1273346"/>
              <a:ext cx="817853" cy="579133"/>
              <a:chOff x="7199667" y="1273346"/>
              <a:chExt cx="817853" cy="579133"/>
            </a:xfrm>
          </p:grpSpPr>
          <p:sp>
            <p:nvSpPr>
              <p:cNvPr id="3" name="Left Bracket 2">
                <a:extLst>
                  <a:ext uri="{FF2B5EF4-FFF2-40B4-BE49-F238E27FC236}">
                    <a16:creationId xmlns:a16="http://schemas.microsoft.com/office/drawing/2014/main" id="{BDCECCCA-7F1B-8BED-13FF-7259F21E80E1}"/>
                  </a:ext>
                </a:extLst>
              </p:cNvPr>
              <p:cNvSpPr/>
              <p:nvPr/>
            </p:nvSpPr>
            <p:spPr>
              <a:xfrm rot="5400000">
                <a:off x="7558909" y="1536847"/>
                <a:ext cx="99370" cy="531894"/>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75000"/>
                      <a:lumOff val="25000"/>
                    </a:schemeClr>
                  </a:solidFill>
                  <a:latin typeface="Univers" panose="020B0503020202020204" pitchFamily="34" charset="0"/>
                </a:endParaRPr>
              </a:p>
            </p:txBody>
          </p:sp>
          <p:sp>
            <p:nvSpPr>
              <p:cNvPr id="4" name="TextBox 3">
                <a:extLst>
                  <a:ext uri="{FF2B5EF4-FFF2-40B4-BE49-F238E27FC236}">
                    <a16:creationId xmlns:a16="http://schemas.microsoft.com/office/drawing/2014/main" id="{FC6EA148-F14B-0FA7-8ADE-241A36162231}"/>
                  </a:ext>
                </a:extLst>
              </p:cNvPr>
              <p:cNvSpPr txBox="1"/>
              <p:nvPr/>
            </p:nvSpPr>
            <p:spPr>
              <a:xfrm>
                <a:off x="7199667" y="1273346"/>
                <a:ext cx="817853" cy="430887"/>
              </a:xfrm>
              <a:prstGeom prst="rect">
                <a:avLst/>
              </a:prstGeom>
              <a:noFill/>
            </p:spPr>
            <p:txBody>
              <a:bodyPr wrap="none" rtlCol="0">
                <a:spAutoFit/>
              </a:bodyPr>
              <a:lstStyle/>
              <a:p>
                <a:pPr algn="ctr"/>
                <a:r>
                  <a:rPr lang="en-GB" sz="1100" b="1">
                    <a:solidFill>
                      <a:schemeClr val="tx1">
                        <a:lumMod val="75000"/>
                        <a:lumOff val="25000"/>
                      </a:schemeClr>
                    </a:solidFill>
                    <a:latin typeface="Univers" panose="020B0503020202020204" pitchFamily="34" charset="0"/>
                  </a:rPr>
                  <a:t>Δ18.5%</a:t>
                </a:r>
              </a:p>
              <a:p>
                <a:pPr algn="ctr"/>
                <a:r>
                  <a:rPr lang="en-GB" sz="1100" b="1">
                    <a:solidFill>
                      <a:schemeClr val="tx1">
                        <a:lumMod val="75000"/>
                        <a:lumOff val="25000"/>
                      </a:schemeClr>
                    </a:solidFill>
                    <a:latin typeface="Univers" panose="020B0503020202020204" pitchFamily="34" charset="0"/>
                  </a:rPr>
                  <a:t>(</a:t>
                </a:r>
                <a:r>
                  <a:rPr lang="en-GB" sz="1100" b="1">
                    <a:solidFill>
                      <a:schemeClr val="tx1">
                        <a:lumMod val="75000"/>
                        <a:lumOff val="25000"/>
                      </a:schemeClr>
                    </a:solidFill>
                    <a:latin typeface="Univers" panose="020B0503020202020204" pitchFamily="34" charset="0"/>
                    <a:cs typeface="Arial" panose="020B0604020202020204" pitchFamily="34" charset="0"/>
                  </a:rPr>
                  <a:t>5.0</a:t>
                </a:r>
                <a:r>
                  <a:rPr lang="en-GB" sz="1100" b="1">
                    <a:solidFill>
                      <a:schemeClr val="tx1">
                        <a:lumMod val="75000"/>
                        <a:lumOff val="25000"/>
                      </a:schemeClr>
                    </a:solidFill>
                    <a:latin typeface="Univers" panose="020B0503020202020204" pitchFamily="34" charset="0"/>
                  </a:rPr>
                  <a:t>–32.7)</a:t>
                </a:r>
              </a:p>
            </p:txBody>
          </p:sp>
        </p:grpSp>
      </p:grpSp>
      <p:sp>
        <p:nvSpPr>
          <p:cNvPr id="5" name="TextBox 4">
            <a:extLst>
              <a:ext uri="{FF2B5EF4-FFF2-40B4-BE49-F238E27FC236}">
                <a16:creationId xmlns:a16="http://schemas.microsoft.com/office/drawing/2014/main" id="{0CE4AAE7-D561-9C49-458B-8F8DF7051E38}"/>
              </a:ext>
            </a:extLst>
          </p:cNvPr>
          <p:cNvSpPr txBox="1"/>
          <p:nvPr/>
        </p:nvSpPr>
        <p:spPr>
          <a:xfrm>
            <a:off x="712154" y="1294270"/>
            <a:ext cx="10767691" cy="307777"/>
          </a:xfrm>
          <a:prstGeom prst="rect">
            <a:avLst/>
          </a:prstGeom>
          <a:noFill/>
        </p:spPr>
        <p:txBody>
          <a:bodyPr wrap="none" rtlCol="0">
            <a:spAutoFit/>
          </a:bodyPr>
          <a:lstStyle/>
          <a:p>
            <a:pPr algn="ctr"/>
            <a:r>
              <a:rPr lang="en-GB" sz="1400">
                <a:latin typeface="Univers" panose="020B0503020202020204" pitchFamily="34" charset="0"/>
              </a:rPr>
              <a:t>Similar pCR</a:t>
            </a:r>
            <a:r>
              <a:rPr lang="en-GB" sz="1400" baseline="30000">
                <a:latin typeface="Univers" panose="020B0503020202020204" pitchFamily="34" charset="0"/>
              </a:rPr>
              <a:t>a</a:t>
            </a:r>
            <a:r>
              <a:rPr lang="en-GB" sz="1400">
                <a:latin typeface="Univers" panose="020B0503020202020204" pitchFamily="34" charset="0"/>
              </a:rPr>
              <a:t> benefits were observed in PD-L1–positive and PD-L1–negative patients treated with KEYTRUDA + chemotherapy</a:t>
            </a:r>
          </a:p>
        </p:txBody>
      </p:sp>
      <p:sp>
        <p:nvSpPr>
          <p:cNvPr id="15" name="TextBox 14">
            <a:extLst>
              <a:ext uri="{FF2B5EF4-FFF2-40B4-BE49-F238E27FC236}">
                <a16:creationId xmlns:a16="http://schemas.microsoft.com/office/drawing/2014/main" id="{2480AAF6-7EDA-EEE4-F6DA-37A26A82C983}"/>
              </a:ext>
            </a:extLst>
          </p:cNvPr>
          <p:cNvSpPr txBox="1"/>
          <p:nvPr/>
        </p:nvSpPr>
        <p:spPr>
          <a:xfrm>
            <a:off x="2283199" y="6020853"/>
            <a:ext cx="7625603" cy="261610"/>
          </a:xfrm>
          <a:prstGeom prst="rect">
            <a:avLst/>
          </a:prstGeom>
          <a:noFill/>
        </p:spPr>
        <p:txBody>
          <a:bodyPr wrap="square">
            <a:spAutoFit/>
          </a:bodyPr>
          <a:lstStyle/>
          <a:p>
            <a:pPr algn="ctr"/>
            <a:r>
              <a:rPr lang="en-GB" sz="1100" b="1">
                <a:latin typeface="Univers" panose="020B0503020202020204" pitchFamily="34" charset="0"/>
              </a:rPr>
              <a:t>This was an exploratory analysis; significance was not tested and no statistical conclusions can be drawn</a:t>
            </a:r>
          </a:p>
        </p:txBody>
      </p:sp>
      <p:sp>
        <p:nvSpPr>
          <p:cNvPr id="16" name="TextBox 15">
            <a:extLst>
              <a:ext uri="{FF2B5EF4-FFF2-40B4-BE49-F238E27FC236}">
                <a16:creationId xmlns:a16="http://schemas.microsoft.com/office/drawing/2014/main" id="{AB44270D-EDD3-E7C8-A6F9-BC58E04E0328}"/>
              </a:ext>
            </a:extLst>
          </p:cNvPr>
          <p:cNvSpPr txBox="1"/>
          <p:nvPr/>
        </p:nvSpPr>
        <p:spPr>
          <a:xfrm>
            <a:off x="3983229" y="5226518"/>
            <a:ext cx="405891" cy="18484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lIns="0" rIns="0" rtlCol="0">
            <a:noAutofit/>
          </a:bodyPr>
          <a:lstStyle/>
          <a:p>
            <a:pPr algn="ctr"/>
            <a:r>
              <a:rPr lang="en-GB" sz="800">
                <a:solidFill>
                  <a:schemeClr val="bg1"/>
                </a:solidFill>
                <a:latin typeface="Univers" panose="020B0503020202020204" pitchFamily="34" charset="0"/>
              </a:rPr>
              <a:t>29/64</a:t>
            </a:r>
          </a:p>
        </p:txBody>
      </p:sp>
      <p:sp>
        <p:nvSpPr>
          <p:cNvPr id="17" name="TextBox 16">
            <a:extLst>
              <a:ext uri="{FF2B5EF4-FFF2-40B4-BE49-F238E27FC236}">
                <a16:creationId xmlns:a16="http://schemas.microsoft.com/office/drawing/2014/main" id="{71723F04-5D0F-5297-7C7F-17DF2CADDDFA}"/>
              </a:ext>
            </a:extLst>
          </p:cNvPr>
          <p:cNvSpPr txBox="1"/>
          <p:nvPr/>
        </p:nvSpPr>
        <p:spPr>
          <a:xfrm>
            <a:off x="4419505" y="5226518"/>
            <a:ext cx="405891" cy="18484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lIns="0" rIns="0" rtlCol="0">
            <a:noAutofit/>
          </a:bodyPr>
          <a:lstStyle/>
          <a:p>
            <a:pPr algn="ctr"/>
            <a:r>
              <a:rPr lang="en-GB" sz="800">
                <a:solidFill>
                  <a:schemeClr val="bg1"/>
                </a:solidFill>
                <a:latin typeface="Univers" panose="020B0503020202020204" pitchFamily="34" charset="0"/>
              </a:rPr>
              <a:t>10/33</a:t>
            </a:r>
          </a:p>
        </p:txBody>
      </p:sp>
      <p:sp>
        <p:nvSpPr>
          <p:cNvPr id="19" name="TextBox 18">
            <a:extLst>
              <a:ext uri="{FF2B5EF4-FFF2-40B4-BE49-F238E27FC236}">
                <a16:creationId xmlns:a16="http://schemas.microsoft.com/office/drawing/2014/main" id="{535D4BDC-5F5F-C274-FE63-CFBF595278D0}"/>
              </a:ext>
            </a:extLst>
          </p:cNvPr>
          <p:cNvSpPr txBox="1"/>
          <p:nvPr/>
        </p:nvSpPr>
        <p:spPr>
          <a:xfrm>
            <a:off x="5042963" y="5226518"/>
            <a:ext cx="405891" cy="18484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lIns="0" rIns="0" rtlCol="0">
            <a:noAutofit/>
          </a:bodyPr>
          <a:lstStyle/>
          <a:p>
            <a:pPr algn="ctr"/>
            <a:r>
              <a:rPr lang="en-GB" sz="800">
                <a:solidFill>
                  <a:schemeClr val="bg1"/>
                </a:solidFill>
                <a:latin typeface="Univers" panose="020B0503020202020204" pitchFamily="34" charset="0"/>
              </a:rPr>
              <a:t>230/334</a:t>
            </a:r>
          </a:p>
        </p:txBody>
      </p:sp>
      <p:sp>
        <p:nvSpPr>
          <p:cNvPr id="23" name="TextBox 22">
            <a:extLst>
              <a:ext uri="{FF2B5EF4-FFF2-40B4-BE49-F238E27FC236}">
                <a16:creationId xmlns:a16="http://schemas.microsoft.com/office/drawing/2014/main" id="{1C15C9E1-EF69-1E58-34D6-CCC7067AB569}"/>
              </a:ext>
            </a:extLst>
          </p:cNvPr>
          <p:cNvSpPr txBox="1"/>
          <p:nvPr/>
        </p:nvSpPr>
        <p:spPr>
          <a:xfrm>
            <a:off x="5477764" y="5226518"/>
            <a:ext cx="405891" cy="18484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lIns="0" rIns="0" rtlCol="0">
            <a:noAutofit/>
          </a:bodyPr>
          <a:lstStyle/>
          <a:p>
            <a:pPr algn="ctr"/>
            <a:r>
              <a:rPr lang="en-GB" sz="800">
                <a:solidFill>
                  <a:schemeClr val="bg1"/>
                </a:solidFill>
                <a:latin typeface="Univers" panose="020B0503020202020204" pitchFamily="34" charset="0"/>
              </a:rPr>
              <a:t>90/164</a:t>
            </a:r>
          </a:p>
        </p:txBody>
      </p:sp>
      <p:sp>
        <p:nvSpPr>
          <p:cNvPr id="27" name="TextBox 26">
            <a:extLst>
              <a:ext uri="{FF2B5EF4-FFF2-40B4-BE49-F238E27FC236}">
                <a16:creationId xmlns:a16="http://schemas.microsoft.com/office/drawing/2014/main" id="{78D6F6E2-760C-900D-DF5A-2ADB2133EF51}"/>
              </a:ext>
            </a:extLst>
          </p:cNvPr>
          <p:cNvSpPr txBox="1"/>
          <p:nvPr/>
        </p:nvSpPr>
        <p:spPr>
          <a:xfrm>
            <a:off x="6094004" y="5226518"/>
            <a:ext cx="405891" cy="18484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lIns="0" rIns="0" rtlCol="0">
            <a:noAutofit/>
          </a:bodyPr>
          <a:lstStyle/>
          <a:p>
            <a:pPr algn="ctr"/>
            <a:r>
              <a:rPr lang="en-GB" sz="800">
                <a:solidFill>
                  <a:schemeClr val="bg1"/>
                </a:solidFill>
                <a:latin typeface="Univers" panose="020B0503020202020204" pitchFamily="34" charset="0"/>
              </a:rPr>
              <a:t>162/208</a:t>
            </a:r>
          </a:p>
        </p:txBody>
      </p:sp>
      <p:sp>
        <p:nvSpPr>
          <p:cNvPr id="30" name="TextBox 29">
            <a:extLst>
              <a:ext uri="{FF2B5EF4-FFF2-40B4-BE49-F238E27FC236}">
                <a16:creationId xmlns:a16="http://schemas.microsoft.com/office/drawing/2014/main" id="{50ED0A3A-FAA3-0AAA-4EAA-8EDB5CDA975C}"/>
              </a:ext>
            </a:extLst>
          </p:cNvPr>
          <p:cNvSpPr txBox="1"/>
          <p:nvPr/>
        </p:nvSpPr>
        <p:spPr>
          <a:xfrm>
            <a:off x="6532157" y="5226518"/>
            <a:ext cx="405891" cy="18484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lIns="0" rIns="0" rtlCol="0">
            <a:noAutofit/>
          </a:bodyPr>
          <a:lstStyle/>
          <a:p>
            <a:pPr algn="ctr"/>
            <a:r>
              <a:rPr lang="en-GB" sz="800">
                <a:solidFill>
                  <a:schemeClr val="bg1"/>
                </a:solidFill>
                <a:latin typeface="Univers" panose="020B0503020202020204" pitchFamily="34" charset="0"/>
              </a:rPr>
              <a:t>55/92</a:t>
            </a:r>
          </a:p>
        </p:txBody>
      </p:sp>
      <p:sp>
        <p:nvSpPr>
          <p:cNvPr id="32" name="TextBox 31">
            <a:extLst>
              <a:ext uri="{FF2B5EF4-FFF2-40B4-BE49-F238E27FC236}">
                <a16:creationId xmlns:a16="http://schemas.microsoft.com/office/drawing/2014/main" id="{BB158391-2B9F-0A8E-D336-AF96662872CA}"/>
              </a:ext>
            </a:extLst>
          </p:cNvPr>
          <p:cNvSpPr txBox="1"/>
          <p:nvPr/>
        </p:nvSpPr>
        <p:spPr>
          <a:xfrm>
            <a:off x="7156048" y="5226518"/>
            <a:ext cx="405891" cy="18484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lIns="0" rIns="0" rtlCol="0">
            <a:noAutofit/>
          </a:bodyPr>
          <a:lstStyle/>
          <a:p>
            <a:pPr algn="ctr"/>
            <a:r>
              <a:rPr lang="en-GB" sz="800">
                <a:solidFill>
                  <a:schemeClr val="bg1"/>
                </a:solidFill>
                <a:latin typeface="Univers" panose="020B0503020202020204" pitchFamily="34" charset="0"/>
              </a:rPr>
              <a:t>103/126</a:t>
            </a:r>
          </a:p>
        </p:txBody>
      </p:sp>
      <p:sp>
        <p:nvSpPr>
          <p:cNvPr id="33" name="TextBox 32">
            <a:extLst>
              <a:ext uri="{FF2B5EF4-FFF2-40B4-BE49-F238E27FC236}">
                <a16:creationId xmlns:a16="http://schemas.microsoft.com/office/drawing/2014/main" id="{2CFDAA03-63C9-749A-FD5D-0023F126B3BE}"/>
              </a:ext>
            </a:extLst>
          </p:cNvPr>
          <p:cNvSpPr txBox="1"/>
          <p:nvPr/>
        </p:nvSpPr>
        <p:spPr>
          <a:xfrm>
            <a:off x="7586519" y="5226518"/>
            <a:ext cx="405891" cy="18484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lIns="0" rIns="0" rtlCol="0">
            <a:noAutofit/>
          </a:bodyPr>
          <a:lstStyle/>
          <a:p>
            <a:pPr algn="ctr"/>
            <a:r>
              <a:rPr lang="en-GB" sz="800">
                <a:solidFill>
                  <a:schemeClr val="bg1"/>
                </a:solidFill>
                <a:latin typeface="Univers" panose="020B0503020202020204" pitchFamily="34" charset="0"/>
              </a:rPr>
              <a:t>40/64</a:t>
            </a:r>
          </a:p>
        </p:txBody>
      </p:sp>
      <p:sp>
        <p:nvSpPr>
          <p:cNvPr id="31" name="TextBox 30">
            <a:extLst>
              <a:ext uri="{FF2B5EF4-FFF2-40B4-BE49-F238E27FC236}">
                <a16:creationId xmlns:a16="http://schemas.microsoft.com/office/drawing/2014/main" id="{D027E441-0669-1F07-C8BC-193EE9522FD7}"/>
              </a:ext>
            </a:extLst>
          </p:cNvPr>
          <p:cNvSpPr txBox="1"/>
          <p:nvPr/>
        </p:nvSpPr>
        <p:spPr>
          <a:xfrm>
            <a:off x="7762764" y="6566919"/>
            <a:ext cx="3590248" cy="246221"/>
          </a:xfrm>
          <a:prstGeom prst="rect">
            <a:avLst/>
          </a:prstGeom>
          <a:noFill/>
        </p:spPr>
        <p:txBody>
          <a:bodyPr wrap="square">
            <a:spAutoFit/>
          </a:bodyPr>
          <a:lstStyle/>
          <a:p>
            <a:pPr algn="ctr"/>
            <a:r>
              <a:rPr lang="en-GB" sz="1000" b="1">
                <a:latin typeface="Univers" panose="020B0503020202020204" pitchFamily="34" charset="0"/>
                <a:hlinkClick r:id="rId9"/>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354447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Summary of any-grade AEs occurring in ≥20% of patients in the neoadjuvant phase at primary analysis</a:t>
            </a:r>
            <a:endParaRPr lang="en-GB" sz="2800" baseline="30000">
              <a:solidFill>
                <a:schemeClr val="bg1"/>
              </a:solidFill>
              <a:latin typeface="Univers" panose="020B0503020202020204" pitchFamily="34" charset="0"/>
            </a:endParaRP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10" name="Group 9">
            <a:extLst>
              <a:ext uri="{FF2B5EF4-FFF2-40B4-BE49-F238E27FC236}">
                <a16:creationId xmlns:a16="http://schemas.microsoft.com/office/drawing/2014/main" id="{64C403F0-77FA-48FA-9D20-286C24A9A177}"/>
              </a:ext>
            </a:extLst>
          </p:cNvPr>
          <p:cNvGrpSpPr/>
          <p:nvPr/>
        </p:nvGrpSpPr>
        <p:grpSpPr>
          <a:xfrm>
            <a:off x="10553907" y="6081388"/>
            <a:ext cx="656603" cy="656603"/>
            <a:chOff x="8243370" y="3116905"/>
            <a:chExt cx="432000" cy="432000"/>
          </a:xfrm>
        </p:grpSpPr>
        <p:sp>
          <p:nvSpPr>
            <p:cNvPr id="11" name="Oval 10">
              <a:hlinkClick r:id="" action="ppaction://hlinkshowjump?jump=lastslideviewed"/>
              <a:extLst>
                <a:ext uri="{FF2B5EF4-FFF2-40B4-BE49-F238E27FC236}">
                  <a16:creationId xmlns:a16="http://schemas.microsoft.com/office/drawing/2014/main" id="{EFCF6FFD-EEA9-4062-BBCA-F38D90E11C43}"/>
                </a:ext>
              </a:extLst>
            </p:cNvPr>
            <p:cNvSpPr/>
            <p:nvPr/>
          </p:nvSpPr>
          <p:spPr>
            <a:xfrm flipH="1">
              <a:off x="8243370" y="3116905"/>
              <a:ext cx="432000" cy="432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Graphic 11" descr="Refresh RTL">
              <a:extLst>
                <a:ext uri="{FF2B5EF4-FFF2-40B4-BE49-F238E27FC236}">
                  <a16:creationId xmlns:a16="http://schemas.microsoft.com/office/drawing/2014/main" id="{15417791-35D2-4410-A192-45CF93BCFB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757" y="3201314"/>
              <a:ext cx="288000" cy="288000"/>
            </a:xfrm>
            <a:prstGeom prst="rect">
              <a:avLst/>
            </a:prstGeom>
          </p:spPr>
        </p:pic>
      </p:grpSp>
      <p:graphicFrame>
        <p:nvGraphicFramePr>
          <p:cNvPr id="13" name="Table 5">
            <a:extLst>
              <a:ext uri="{FF2B5EF4-FFF2-40B4-BE49-F238E27FC236}">
                <a16:creationId xmlns:a16="http://schemas.microsoft.com/office/drawing/2014/main" id="{45FA3BE3-CFD3-4A20-B3BA-5D208E107E08}"/>
              </a:ext>
            </a:extLst>
          </p:cNvPr>
          <p:cNvGraphicFramePr>
            <a:graphicFrameLocks noGrp="1"/>
          </p:cNvGraphicFramePr>
          <p:nvPr>
            <p:extLst>
              <p:ext uri="{D42A27DB-BD31-4B8C-83A1-F6EECF244321}">
                <p14:modId xmlns:p14="http://schemas.microsoft.com/office/powerpoint/2010/main" val="3645213812"/>
              </p:ext>
            </p:extLst>
          </p:nvPr>
        </p:nvGraphicFramePr>
        <p:xfrm>
          <a:off x="1581150" y="1268413"/>
          <a:ext cx="8680451" cy="4296302"/>
        </p:xfrm>
        <a:graphic>
          <a:graphicData uri="http://schemas.openxmlformats.org/drawingml/2006/table">
            <a:tbl>
              <a:tblPr firstRow="1" bandRow="1">
                <a:tableStyleId>{3B4B98B0-60AC-42C2-AFA5-B58CD77FA1E5}</a:tableStyleId>
              </a:tblPr>
              <a:tblGrid>
                <a:gridCol w="2040731">
                  <a:extLst>
                    <a:ext uri="{9D8B030D-6E8A-4147-A177-3AD203B41FA5}">
                      <a16:colId xmlns:a16="http://schemas.microsoft.com/office/drawing/2014/main" val="2427301028"/>
                    </a:ext>
                  </a:extLst>
                </a:gridCol>
                <a:gridCol w="1659930">
                  <a:extLst>
                    <a:ext uri="{9D8B030D-6E8A-4147-A177-3AD203B41FA5}">
                      <a16:colId xmlns:a16="http://schemas.microsoft.com/office/drawing/2014/main" val="660390019"/>
                    </a:ext>
                  </a:extLst>
                </a:gridCol>
                <a:gridCol w="1659930">
                  <a:extLst>
                    <a:ext uri="{9D8B030D-6E8A-4147-A177-3AD203B41FA5}">
                      <a16:colId xmlns:a16="http://schemas.microsoft.com/office/drawing/2014/main" val="200782333"/>
                    </a:ext>
                  </a:extLst>
                </a:gridCol>
                <a:gridCol w="1659930">
                  <a:extLst>
                    <a:ext uri="{9D8B030D-6E8A-4147-A177-3AD203B41FA5}">
                      <a16:colId xmlns:a16="http://schemas.microsoft.com/office/drawing/2014/main" val="3427282000"/>
                    </a:ext>
                  </a:extLst>
                </a:gridCol>
                <a:gridCol w="1659930">
                  <a:extLst>
                    <a:ext uri="{9D8B030D-6E8A-4147-A177-3AD203B41FA5}">
                      <a16:colId xmlns:a16="http://schemas.microsoft.com/office/drawing/2014/main" val="1772990895"/>
                    </a:ext>
                  </a:extLst>
                </a:gridCol>
              </a:tblGrid>
              <a:tr h="316843">
                <a:tc rowSpan="2">
                  <a:txBody>
                    <a:bodyPr/>
                    <a:lstStyle/>
                    <a:p>
                      <a:r>
                        <a:rPr lang="en-GB" sz="1000" noProof="0">
                          <a:solidFill>
                            <a:schemeClr val="bg1"/>
                          </a:solidFill>
                          <a:latin typeface="Univers" panose="020B0503020202020204" pitchFamily="34" charset="0"/>
                        </a:rPr>
                        <a:t>AE, n (%)</a:t>
                      </a:r>
                      <a:endParaRPr lang="en-GB" sz="100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877B"/>
                    </a:solidFill>
                  </a:tcPr>
                </a:tc>
                <a:tc gridSpan="2">
                  <a:txBody>
                    <a:bodyPr/>
                    <a:lstStyle/>
                    <a:p>
                      <a:pPr algn="ctr"/>
                      <a:r>
                        <a:rPr lang="en-GB" sz="1000" noProof="0">
                          <a:solidFill>
                            <a:schemeClr val="bg1"/>
                          </a:solidFill>
                          <a:latin typeface="Univers" panose="020B0503020202020204" pitchFamily="34" charset="0"/>
                        </a:rPr>
                        <a:t>KEYTRUDA + chemotherapy (n=781)</a:t>
                      </a:r>
                      <a:endParaRPr lang="en-GB" sz="100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hMerge="1">
                  <a:txBody>
                    <a:bodyPr/>
                    <a:lstStyle/>
                    <a:p>
                      <a:endParaRPr lang="en-GB"/>
                    </a:p>
                  </a:txBody>
                  <a:tcPr/>
                </a:tc>
                <a:tc gridSpan="2">
                  <a:txBody>
                    <a:bodyPr/>
                    <a:lstStyle/>
                    <a:p>
                      <a:pPr algn="ctr"/>
                      <a:r>
                        <a:rPr lang="en-GB" sz="1000" noProof="0">
                          <a:solidFill>
                            <a:schemeClr val="bg1"/>
                          </a:solidFill>
                          <a:latin typeface="Univers" panose="020B0503020202020204" pitchFamily="34" charset="0"/>
                        </a:rPr>
                        <a:t>Placebo + chemotherapy (n=389)</a:t>
                      </a:r>
                      <a:endParaRPr lang="en-GB" sz="100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tc hMerge="1">
                  <a:txBody>
                    <a:bodyPr/>
                    <a:lstStyle/>
                    <a:p>
                      <a:endParaRPr lang="en-GB"/>
                    </a:p>
                  </a:txBody>
                  <a:tcPr/>
                </a:tc>
                <a:extLst>
                  <a:ext uri="{0D108BD9-81ED-4DB2-BD59-A6C34878D82A}">
                    <a16:rowId xmlns:a16="http://schemas.microsoft.com/office/drawing/2014/main" val="1671468373"/>
                  </a:ext>
                </a:extLst>
              </a:tr>
              <a:tr h="276259">
                <a:tc vMerge="1">
                  <a:txBody>
                    <a:bodyPr/>
                    <a:lstStyle/>
                    <a:p>
                      <a:endParaRPr lang="en-GB" sz="1050" noProof="0">
                        <a:latin typeface="Univers" panose="020B0503020202020204" pitchFamily="34" charset="0"/>
                      </a:endParaRPr>
                    </a:p>
                  </a:txBody>
                  <a:tcPr marL="36000" marR="36000" marT="36000" marB="36000" anchor="ctr"/>
                </a:tc>
                <a:tc>
                  <a:txBody>
                    <a:bodyPr/>
                    <a:lstStyle/>
                    <a:p>
                      <a:pPr algn="ctr"/>
                      <a:r>
                        <a:rPr lang="en-GB" sz="1000" b="1" noProof="0">
                          <a:solidFill>
                            <a:schemeClr val="bg1"/>
                          </a:solidFill>
                          <a:latin typeface="Univers" panose="020B0503020202020204" pitchFamily="34" charset="0"/>
                        </a:rPr>
                        <a:t>Any grade</a:t>
                      </a:r>
                    </a:p>
                  </a:txBody>
                  <a:tcPr marL="36000" marR="36000" marT="36000" marB="36000" anchor="ctr">
                    <a:lnL w="12700" cmpd="sng">
                      <a:noFill/>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algn="ctr"/>
                      <a:r>
                        <a:rPr lang="en-GB" sz="1000" b="1" noProof="0">
                          <a:solidFill>
                            <a:schemeClr val="bg1"/>
                          </a:solidFill>
                          <a:latin typeface="Univers" panose="020B0503020202020204" pitchFamily="34" charset="0"/>
                          <a:cs typeface="Calibri" panose="020F0502020204030204" pitchFamily="34" charset="0"/>
                        </a:rPr>
                        <a:t>Grade ≥3 </a:t>
                      </a:r>
                      <a:endParaRPr lang="en-GB" sz="1000" b="1" noProof="0">
                        <a:solidFill>
                          <a:schemeClr val="bg1"/>
                        </a:solidFill>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algn="ctr"/>
                      <a:r>
                        <a:rPr lang="en-GB" sz="1000" b="1" noProof="0">
                          <a:solidFill>
                            <a:schemeClr val="bg1"/>
                          </a:solidFill>
                          <a:latin typeface="Univers" panose="020B0503020202020204" pitchFamily="34" charset="0"/>
                        </a:rPr>
                        <a:t>Any grade</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A6A6A6"/>
                    </a:solidFill>
                  </a:tcPr>
                </a:tc>
                <a:tc>
                  <a:txBody>
                    <a:bodyPr/>
                    <a:lstStyle/>
                    <a:p>
                      <a:pPr algn="ctr"/>
                      <a:r>
                        <a:rPr lang="en-GB" sz="1000" b="1" noProof="0">
                          <a:solidFill>
                            <a:schemeClr val="bg1"/>
                          </a:solidFill>
                          <a:latin typeface="Univers" panose="020B0503020202020204" pitchFamily="34" charset="0"/>
                          <a:cs typeface="Calibri" panose="020F0502020204030204" pitchFamily="34" charset="0"/>
                        </a:rPr>
                        <a:t>Grade ≥3 </a:t>
                      </a:r>
                      <a:endParaRPr lang="en-GB" sz="1000" b="1" noProof="0">
                        <a:solidFill>
                          <a:schemeClr val="bg1"/>
                        </a:solidFill>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2975807569"/>
                  </a:ext>
                </a:extLst>
              </a:tr>
              <a:tr h="237600">
                <a:tc>
                  <a:txBody>
                    <a:bodyPr/>
                    <a:lstStyle/>
                    <a:p>
                      <a:r>
                        <a:rPr lang="en-GB" sz="1000" noProof="0">
                          <a:latin typeface="Univers" panose="020B0503020202020204" pitchFamily="34" charset="0"/>
                          <a:cs typeface="Calibri" panose="020F0502020204030204" pitchFamily="34" charset="0"/>
                        </a:rPr>
                        <a:t>Any AE</a:t>
                      </a:r>
                      <a:endParaRPr lang="en-GB" sz="1000" noProof="0">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777 (99.2)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633 (81.0)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389 (100.0)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295 (75.8)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06827500"/>
                  </a:ext>
                </a:extLst>
              </a:tr>
              <a:tr h="237600">
                <a:tc>
                  <a:txBody>
                    <a:bodyPr/>
                    <a:lstStyle/>
                    <a:p>
                      <a:pPr marL="0" indent="0"/>
                      <a:r>
                        <a:rPr lang="en-GB" sz="1000" noProof="0">
                          <a:latin typeface="Univers" panose="020B0503020202020204" pitchFamily="34" charset="0"/>
                        </a:rPr>
                        <a:t>Treatment-related AE</a:t>
                      </a:r>
                      <a:r>
                        <a:rPr lang="en-GB" sz="1000" baseline="30000" noProof="0">
                          <a:latin typeface="Univers" panose="020B0503020202020204" pitchFamily="34" charset="0"/>
                        </a:rPr>
                        <a:t>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773 (99.0)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600 (76.8)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388 (99.7)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281 (72.2)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97373922"/>
                  </a:ext>
                </a:extLst>
              </a:tr>
              <a:tr h="237600">
                <a:tc>
                  <a:txBody>
                    <a:bodyPr/>
                    <a:lstStyle/>
                    <a:p>
                      <a:pPr marL="180000" indent="0"/>
                      <a:r>
                        <a:rPr lang="en-GB" sz="1000" noProof="0">
                          <a:latin typeface="Univers" panose="020B0503020202020204" pitchFamily="34" charset="0"/>
                        </a:rPr>
                        <a:t>Nausea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490 (62.7)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26 (3.3)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246 (63.2)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5 (1.3)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0653820"/>
                  </a:ext>
                </a:extLst>
              </a:tr>
              <a:tr h="237600">
                <a:tc>
                  <a:txBody>
                    <a:bodyPr/>
                    <a:lstStyle/>
                    <a:p>
                      <a:pPr marL="180000"/>
                      <a:r>
                        <a:rPr lang="en-GB" sz="1000" noProof="0">
                          <a:latin typeface="Univers" panose="020B0503020202020204" pitchFamily="34" charset="0"/>
                        </a:rPr>
                        <a:t>Alopecia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471 (60.3)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14 (1.8)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220 (56.6)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8 (2.1)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1873474"/>
                  </a:ext>
                </a:extLst>
              </a:tr>
              <a:tr h="237600">
                <a:tc>
                  <a:txBody>
                    <a:bodyPr/>
                    <a:lstStyle/>
                    <a:p>
                      <a:pPr marL="180000"/>
                      <a:r>
                        <a:rPr lang="en-GB" sz="1000" noProof="0">
                          <a:latin typeface="Univers" panose="020B0503020202020204" pitchFamily="34" charset="0"/>
                        </a:rPr>
                        <a:t>Anaemia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430 (55.1)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142 (18.2)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215 (55.3)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58 (14.9)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2572805"/>
                  </a:ext>
                </a:extLst>
              </a:tr>
              <a:tr h="237600">
                <a:tc>
                  <a:txBody>
                    <a:bodyPr/>
                    <a:lstStyle/>
                    <a:p>
                      <a:pPr marL="180000" indent="0"/>
                      <a:r>
                        <a:rPr lang="en-GB" sz="1000" noProof="0">
                          <a:latin typeface="Univers" panose="020B0503020202020204" pitchFamily="34" charset="0"/>
                        </a:rPr>
                        <a:t>Neutropenia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365 (46.7)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270 (34.6)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183 (47.0)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129 (33.2)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49485789"/>
                  </a:ext>
                </a:extLst>
              </a:tr>
              <a:tr h="237600">
                <a:tc>
                  <a:txBody>
                    <a:bodyPr/>
                    <a:lstStyle/>
                    <a:p>
                      <a:pPr marL="180000"/>
                      <a:r>
                        <a:rPr lang="en-GB" sz="1000" noProof="0">
                          <a:latin typeface="Univers" panose="020B0503020202020204" pitchFamily="34" charset="0"/>
                        </a:rPr>
                        <a:t>Fatigue</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321 (41.1)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27 (3.5)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147 (37.8)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 (1.5)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57512101"/>
                  </a:ext>
                </a:extLst>
              </a:tr>
              <a:tr h="237600">
                <a:tc>
                  <a:txBody>
                    <a:bodyPr/>
                    <a:lstStyle/>
                    <a:p>
                      <a:pPr marL="180000" indent="0"/>
                      <a:r>
                        <a:rPr lang="en-GB" sz="1000" noProof="0">
                          <a:latin typeface="Univers" panose="020B0503020202020204" pitchFamily="34" charset="0"/>
                        </a:rPr>
                        <a:t>Diarrhoea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230 (29.4)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17 (2.2)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92 (23.7)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5 (1.3)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51301498"/>
                  </a:ext>
                </a:extLst>
              </a:tr>
              <a:tr h="2376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noProof="0">
                          <a:latin typeface="Univers" panose="020B0503020202020204" pitchFamily="34" charset="0"/>
                        </a:rPr>
                        <a:t>Alanine aminotransferase increased</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199 (25.5)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41 (5.2)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96 (24.7)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9 (2.3)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5880239"/>
                  </a:ext>
                </a:extLst>
              </a:tr>
              <a:tr h="237600">
                <a:tc>
                  <a:txBody>
                    <a:bodyPr/>
                    <a:lstStyle/>
                    <a:p>
                      <a:pPr marL="180000"/>
                      <a:r>
                        <a:rPr lang="en-GB" sz="1000" noProof="0">
                          <a:latin typeface="Univers" panose="020B0503020202020204" pitchFamily="34" charset="0"/>
                        </a:rPr>
                        <a:t>Vomiting</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199 (25.5)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18 (2.3)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85 (21.9)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 (1.5)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71087961"/>
                  </a:ext>
                </a:extLst>
              </a:tr>
              <a:tr h="237600">
                <a:tc>
                  <a:txBody>
                    <a:bodyPr/>
                    <a:lstStyle/>
                    <a:p>
                      <a:pPr marL="180000" indent="0"/>
                      <a:r>
                        <a:rPr lang="en-GB" sz="1000" noProof="0">
                          <a:latin typeface="Univers" panose="020B0503020202020204" pitchFamily="34" charset="0"/>
                        </a:rPr>
                        <a:t>Asthenia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191 (24.5)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25 (3.2)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99 (25.4)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9 (2.3)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88749377"/>
                  </a:ext>
                </a:extLst>
              </a:tr>
              <a:tr h="237600">
                <a:tc>
                  <a:txBody>
                    <a:bodyPr/>
                    <a:lstStyle/>
                    <a:p>
                      <a:pPr marL="180000" indent="0"/>
                      <a:r>
                        <a:rPr lang="en-GB" sz="1000" noProof="0">
                          <a:latin typeface="Univers" panose="020B0503020202020204" pitchFamily="34" charset="0"/>
                        </a:rPr>
                        <a:t>Constipation</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185 (23.7)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82 (21.1)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0138156"/>
                  </a:ext>
                </a:extLst>
              </a:tr>
              <a:tr h="237600">
                <a:tc>
                  <a:txBody>
                    <a:bodyPr/>
                    <a:lstStyle/>
                    <a:p>
                      <a:pPr marL="180000"/>
                      <a:r>
                        <a:rPr lang="en-GB" sz="1000" noProof="0">
                          <a:latin typeface="Univers" panose="020B0503020202020204" pitchFamily="34" charset="0"/>
                        </a:rPr>
                        <a:t>Decreased neutrophil count</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185 (23.7)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146 (18.7)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112 (28.8)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90 (23.1)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20045982"/>
                  </a:ext>
                </a:extLst>
              </a:tr>
              <a:tr h="237600">
                <a:tc>
                  <a:txBody>
                    <a:bodyPr/>
                    <a:lstStyle/>
                    <a:p>
                      <a:pPr marL="180000" indent="0"/>
                      <a:r>
                        <a:rPr lang="en-GB" sz="1000" noProof="0">
                          <a:latin typeface="Univers" panose="020B0503020202020204" pitchFamily="34" charset="0"/>
                        </a:rPr>
                        <a:t>Rash</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170 (21.8)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 (0.9)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59 (15.2)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05381987"/>
                  </a:ext>
                </a:extLst>
              </a:tr>
              <a:tr h="237600">
                <a:tc>
                  <a:txBody>
                    <a:bodyPr/>
                    <a:lstStyle/>
                    <a:p>
                      <a:pPr marL="180000"/>
                      <a:r>
                        <a:rPr lang="en-GB" sz="1000" noProof="0">
                          <a:latin typeface="Univers" panose="020B0503020202020204" pitchFamily="34" charset="0"/>
                        </a:rPr>
                        <a:t>Peripheral neuropathy</a:t>
                      </a:r>
                    </a:p>
                  </a:txBody>
                  <a:tcPr marL="36000" marR="36000" marT="36000" marB="36000" anchor="ctr">
                    <a:lnT>
                      <a:noFill/>
                    </a:lnT>
                  </a:tcPr>
                </a:tc>
                <a:tc>
                  <a:txBody>
                    <a:bodyPr/>
                    <a:lstStyle/>
                    <a:p>
                      <a:pPr algn="ctr"/>
                      <a:r>
                        <a:rPr lang="en-GB" sz="1000" noProof="0">
                          <a:latin typeface="Univers" panose="020B0503020202020204" pitchFamily="34" charset="0"/>
                        </a:rPr>
                        <a:t>154 (19.7)</a:t>
                      </a:r>
                    </a:p>
                  </a:txBody>
                  <a:tcPr marL="36000" marR="36000" marT="36000" marB="36000" anchor="ctr">
                    <a:lnT>
                      <a:noFill/>
                    </a:lnT>
                  </a:tcPr>
                </a:tc>
                <a:tc>
                  <a:txBody>
                    <a:bodyPr/>
                    <a:lstStyle/>
                    <a:p>
                      <a:pPr algn="ctr"/>
                      <a:r>
                        <a:rPr lang="en-GB" sz="1000" noProof="0">
                          <a:latin typeface="Univers" panose="020B0503020202020204" pitchFamily="34" charset="0"/>
                        </a:rPr>
                        <a:t>15 (1.9)</a:t>
                      </a:r>
                    </a:p>
                  </a:txBody>
                  <a:tcPr marL="36000" marR="36000" marT="36000" marB="36000" anchor="ctr">
                    <a:lnT>
                      <a:noFill/>
                    </a:lnT>
                  </a:tcPr>
                </a:tc>
                <a:tc>
                  <a:txBody>
                    <a:bodyPr/>
                    <a:lstStyle/>
                    <a:p>
                      <a:pPr algn="ctr"/>
                      <a:r>
                        <a:rPr lang="en-GB" sz="1000" noProof="0">
                          <a:latin typeface="Univers" panose="020B0503020202020204" pitchFamily="34" charset="0"/>
                        </a:rPr>
                        <a:t>82 (21.1)</a:t>
                      </a:r>
                    </a:p>
                  </a:txBody>
                  <a:tcPr marL="36000" marR="36000" marT="36000" marB="36000" anchor="ctr">
                    <a:lnT>
                      <a:noFill/>
                    </a:lnT>
                  </a:tcPr>
                </a:tc>
                <a:tc>
                  <a:txBody>
                    <a:bodyPr/>
                    <a:lstStyle/>
                    <a:p>
                      <a:pPr algn="ctr"/>
                      <a:r>
                        <a:rPr lang="en-GB" sz="1000" noProof="0">
                          <a:latin typeface="Univers" panose="020B0503020202020204" pitchFamily="34" charset="0"/>
                        </a:rPr>
                        <a:t>4 (1.0)</a:t>
                      </a:r>
                    </a:p>
                  </a:txBody>
                  <a:tcPr marL="36000" marR="36000" marT="36000" marB="36000" anchor="ctr">
                    <a:lnT>
                      <a:noFill/>
                    </a:lnT>
                  </a:tcPr>
                </a:tc>
                <a:extLst>
                  <a:ext uri="{0D108BD9-81ED-4DB2-BD59-A6C34878D82A}">
                    <a16:rowId xmlns:a16="http://schemas.microsoft.com/office/drawing/2014/main" val="2061969574"/>
                  </a:ext>
                </a:extLst>
              </a:tr>
            </a:tbl>
          </a:graphicData>
        </a:graphic>
      </p:graphicFrame>
      <p:sp>
        <p:nvSpPr>
          <p:cNvPr id="14" name="Text Placeholder 7">
            <a:extLst>
              <a:ext uri="{FF2B5EF4-FFF2-40B4-BE49-F238E27FC236}">
                <a16:creationId xmlns:a16="http://schemas.microsoft.com/office/drawing/2014/main" id="{4CE47165-90DC-44F4-A80F-6D4DD3E02FB9}"/>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Listed are AEs that occurred during the treatment period or within 30 days after the treatment period (or, for serious AEs, within 90 days) in patients who were randomised and received at least one trial drug or surgery. The severity of the AEs was graded according to the Common Terminology Criteria for Adverse Events, v4.0, of the National Cancer Institute. Patients may have had more than one event.</a:t>
            </a:r>
            <a:br>
              <a:rPr lang="en-GB" sz="800">
                <a:latin typeface="Univers" panose="020B0503020202020204" pitchFamily="34" charset="0"/>
              </a:rPr>
            </a:br>
            <a:r>
              <a:rPr lang="en-GB" sz="800">
                <a:latin typeface="Univers" panose="020B0503020202020204" pitchFamily="34" charset="0"/>
              </a:rPr>
              <a:t>AE, adverse event.</a:t>
            </a:r>
            <a:br>
              <a:rPr lang="en-GB" sz="800">
                <a:latin typeface="Univers" panose="020B0503020202020204" pitchFamily="34" charset="0"/>
              </a:rPr>
            </a:br>
            <a:r>
              <a:rPr lang="en-GB" sz="800">
                <a:latin typeface="Univers" panose="020B0503020202020204" pitchFamily="34" charset="0"/>
              </a:rPr>
              <a:t>Schmid P et al</a:t>
            </a:r>
            <a:r>
              <a:rPr lang="en-GB" sz="800" i="1">
                <a:latin typeface="Univers" panose="020B0503020202020204" pitchFamily="34" charset="0"/>
              </a:rPr>
              <a:t>. N Engl J Med </a:t>
            </a:r>
            <a:r>
              <a:rPr lang="en-GB" sz="800">
                <a:latin typeface="Univers" panose="020B0503020202020204" pitchFamily="34" charset="0"/>
              </a:rPr>
              <a:t>2020;382:810–821.</a:t>
            </a:r>
          </a:p>
        </p:txBody>
      </p:sp>
      <p:sp>
        <p:nvSpPr>
          <p:cNvPr id="3" name="TextBox 2">
            <a:extLst>
              <a:ext uri="{FF2B5EF4-FFF2-40B4-BE49-F238E27FC236}">
                <a16:creationId xmlns:a16="http://schemas.microsoft.com/office/drawing/2014/main" id="{68C2C848-C5F9-ED5B-E97D-CF5F2354F35A}"/>
              </a:ext>
            </a:extLst>
          </p:cNvPr>
          <p:cNvSpPr txBox="1"/>
          <p:nvPr/>
        </p:nvSpPr>
        <p:spPr>
          <a:xfrm>
            <a:off x="7803072" y="57978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2020.</a:t>
            </a:r>
          </a:p>
        </p:txBody>
      </p:sp>
      <p:sp>
        <p:nvSpPr>
          <p:cNvPr id="4" name="TextBox 3">
            <a:extLst>
              <a:ext uri="{FF2B5EF4-FFF2-40B4-BE49-F238E27FC236}">
                <a16:creationId xmlns:a16="http://schemas.microsoft.com/office/drawing/2014/main" id="{EB723997-54F1-D52B-4C94-B11C33772D1D}"/>
              </a:ext>
            </a:extLst>
          </p:cNvPr>
          <p:cNvSpPr txBox="1"/>
          <p:nvPr/>
        </p:nvSpPr>
        <p:spPr>
          <a:xfrm>
            <a:off x="7762764" y="6566919"/>
            <a:ext cx="3590248" cy="246221"/>
          </a:xfrm>
          <a:prstGeom prst="rect">
            <a:avLst/>
          </a:prstGeom>
          <a:noFill/>
        </p:spPr>
        <p:txBody>
          <a:bodyPr wrap="square">
            <a:spAutoFit/>
          </a:bodyPr>
          <a:lstStyle/>
          <a:p>
            <a:pPr algn="ctr"/>
            <a:r>
              <a:rPr lang="en-GB" sz="1000" b="1">
                <a:latin typeface="Univers" panose="020B0503020202020204" pitchFamily="34" charset="0"/>
                <a:hlinkClick r:id="rId8"/>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388117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AEs of interest in the neoadjuvant phase at </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primary analysis (1/2)</a:t>
            </a:r>
            <a:endParaRPr lang="en-GB" sz="2800" baseline="30000">
              <a:solidFill>
                <a:schemeClr val="bg1"/>
              </a:solidFill>
              <a:latin typeface="Univers" panose="020B0503020202020204" pitchFamily="34" charset="0"/>
            </a:endParaRP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10" name="Group 9">
            <a:extLst>
              <a:ext uri="{FF2B5EF4-FFF2-40B4-BE49-F238E27FC236}">
                <a16:creationId xmlns:a16="http://schemas.microsoft.com/office/drawing/2014/main" id="{2B19D372-1220-4380-83C8-7D05CED1728F}"/>
              </a:ext>
            </a:extLst>
          </p:cNvPr>
          <p:cNvGrpSpPr/>
          <p:nvPr/>
        </p:nvGrpSpPr>
        <p:grpSpPr>
          <a:xfrm>
            <a:off x="10553907" y="6081388"/>
            <a:ext cx="656603" cy="656603"/>
            <a:chOff x="8243370" y="3116905"/>
            <a:chExt cx="432000" cy="432000"/>
          </a:xfrm>
        </p:grpSpPr>
        <p:sp>
          <p:nvSpPr>
            <p:cNvPr id="11" name="Oval 10">
              <a:hlinkClick r:id="" action="ppaction://hlinkshowjump?jump=lastslideviewed"/>
              <a:extLst>
                <a:ext uri="{FF2B5EF4-FFF2-40B4-BE49-F238E27FC236}">
                  <a16:creationId xmlns:a16="http://schemas.microsoft.com/office/drawing/2014/main" id="{0109D8CB-02E3-446C-A174-2248E0E5F686}"/>
                </a:ext>
              </a:extLst>
            </p:cNvPr>
            <p:cNvSpPr/>
            <p:nvPr/>
          </p:nvSpPr>
          <p:spPr>
            <a:xfrm flipH="1">
              <a:off x="8243370" y="3116905"/>
              <a:ext cx="432000" cy="432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Graphic 12" descr="Refresh RTL">
              <a:extLst>
                <a:ext uri="{FF2B5EF4-FFF2-40B4-BE49-F238E27FC236}">
                  <a16:creationId xmlns:a16="http://schemas.microsoft.com/office/drawing/2014/main" id="{CD92C5F0-D935-459B-92A3-0B7166325B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757" y="3201314"/>
              <a:ext cx="288000" cy="288000"/>
            </a:xfrm>
            <a:prstGeom prst="rect">
              <a:avLst/>
            </a:prstGeom>
          </p:spPr>
        </p:pic>
      </p:grpSp>
      <p:graphicFrame>
        <p:nvGraphicFramePr>
          <p:cNvPr id="12" name="Table 5">
            <a:extLst>
              <a:ext uri="{FF2B5EF4-FFF2-40B4-BE49-F238E27FC236}">
                <a16:creationId xmlns:a16="http://schemas.microsoft.com/office/drawing/2014/main" id="{9D2969F9-D65D-4C04-974B-8B73D5C3FBF3}"/>
              </a:ext>
            </a:extLst>
          </p:cNvPr>
          <p:cNvGraphicFramePr>
            <a:graphicFrameLocks noGrp="1"/>
          </p:cNvGraphicFramePr>
          <p:nvPr>
            <p:extLst>
              <p:ext uri="{D42A27DB-BD31-4B8C-83A1-F6EECF244321}">
                <p14:modId xmlns:p14="http://schemas.microsoft.com/office/powerpoint/2010/main" val="3858462412"/>
              </p:ext>
            </p:extLst>
          </p:nvPr>
        </p:nvGraphicFramePr>
        <p:xfrm>
          <a:off x="1581150" y="1268413"/>
          <a:ext cx="8683200" cy="3445200"/>
        </p:xfrm>
        <a:graphic>
          <a:graphicData uri="http://schemas.openxmlformats.org/drawingml/2006/table">
            <a:tbl>
              <a:tblPr firstRow="1" bandRow="1">
                <a:tableStyleId>{3B4B98B0-60AC-42C2-AFA5-B58CD77FA1E5}</a:tableStyleId>
              </a:tblPr>
              <a:tblGrid>
                <a:gridCol w="2041200">
                  <a:extLst>
                    <a:ext uri="{9D8B030D-6E8A-4147-A177-3AD203B41FA5}">
                      <a16:colId xmlns:a16="http://schemas.microsoft.com/office/drawing/2014/main" val="2427301028"/>
                    </a:ext>
                  </a:extLst>
                </a:gridCol>
                <a:gridCol w="1660500">
                  <a:extLst>
                    <a:ext uri="{9D8B030D-6E8A-4147-A177-3AD203B41FA5}">
                      <a16:colId xmlns:a16="http://schemas.microsoft.com/office/drawing/2014/main" val="660390019"/>
                    </a:ext>
                  </a:extLst>
                </a:gridCol>
                <a:gridCol w="1660500">
                  <a:extLst>
                    <a:ext uri="{9D8B030D-6E8A-4147-A177-3AD203B41FA5}">
                      <a16:colId xmlns:a16="http://schemas.microsoft.com/office/drawing/2014/main" val="1543818295"/>
                    </a:ext>
                  </a:extLst>
                </a:gridCol>
                <a:gridCol w="1660500">
                  <a:extLst>
                    <a:ext uri="{9D8B030D-6E8A-4147-A177-3AD203B41FA5}">
                      <a16:colId xmlns:a16="http://schemas.microsoft.com/office/drawing/2014/main" val="3427282000"/>
                    </a:ext>
                  </a:extLst>
                </a:gridCol>
                <a:gridCol w="1660500">
                  <a:extLst>
                    <a:ext uri="{9D8B030D-6E8A-4147-A177-3AD203B41FA5}">
                      <a16:colId xmlns:a16="http://schemas.microsoft.com/office/drawing/2014/main" val="519804200"/>
                    </a:ext>
                  </a:extLst>
                </a:gridCol>
              </a:tblGrid>
              <a:tr h="316800">
                <a:tc rowSpan="2">
                  <a:txBody>
                    <a:bodyPr/>
                    <a:lstStyle/>
                    <a:p>
                      <a:r>
                        <a:rPr lang="en-GB" sz="1000" noProof="0">
                          <a:solidFill>
                            <a:schemeClr val="bg1"/>
                          </a:solidFill>
                          <a:latin typeface="Univers" panose="020B0503020202020204" pitchFamily="34" charset="0"/>
                        </a:rPr>
                        <a:t>AE, n (%)</a:t>
                      </a:r>
                      <a:endParaRPr lang="en-GB" sz="100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877B"/>
                    </a:solidFill>
                  </a:tcPr>
                </a:tc>
                <a:tc gridSpan="2">
                  <a:txBody>
                    <a:bodyPr/>
                    <a:lstStyle/>
                    <a:p>
                      <a:pPr marL="0" algn="ctr" defTabSz="914400" rtl="0" eaLnBrk="1" latinLnBrk="0" hangingPunct="1"/>
                      <a:r>
                        <a:rPr lang="en-GB" sz="1000" b="1" kern="1200" noProof="0">
                          <a:solidFill>
                            <a:schemeClr val="bg1"/>
                          </a:solidFill>
                          <a:latin typeface="Univers" panose="020B0503020202020204" pitchFamily="34" charset="0"/>
                          <a:ea typeface="+mn-ea"/>
                          <a:cs typeface="+mn-cs"/>
                        </a:rPr>
                        <a:t>KEYTRUDA + chemotherapy (n=781)</a:t>
                      </a: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hMerge="1">
                  <a:txBody>
                    <a:bodyPr/>
                    <a:lstStyle/>
                    <a:p>
                      <a:endParaRPr lang="en-GB"/>
                    </a:p>
                  </a:txBody>
                  <a:tcPr>
                    <a:solidFill>
                      <a:srgbClr val="00877B"/>
                    </a:solidFill>
                  </a:tcPr>
                </a:tc>
                <a:tc gridSpan="2">
                  <a:txBody>
                    <a:bodyPr/>
                    <a:lstStyle/>
                    <a:p>
                      <a:pPr marL="0" algn="ctr" defTabSz="914400" rtl="0" eaLnBrk="1" latinLnBrk="0" hangingPunct="1"/>
                      <a:r>
                        <a:rPr lang="en-GB" sz="1000" b="1" kern="1200" noProof="0">
                          <a:solidFill>
                            <a:schemeClr val="bg1"/>
                          </a:solidFill>
                          <a:latin typeface="Univers" panose="020B0503020202020204" pitchFamily="34" charset="0"/>
                          <a:ea typeface="+mn-ea"/>
                          <a:cs typeface="+mn-cs"/>
                        </a:rPr>
                        <a:t>Placebo + chemotherapy (n=389)</a:t>
                      </a: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tc hMerge="1">
                  <a:txBody>
                    <a:bodyPr/>
                    <a:lstStyle/>
                    <a:p>
                      <a:endParaRPr lang="en-GB"/>
                    </a:p>
                  </a:txBody>
                  <a:tcPr>
                    <a:solidFill>
                      <a:srgbClr val="00877B"/>
                    </a:solidFill>
                  </a:tcPr>
                </a:tc>
                <a:extLst>
                  <a:ext uri="{0D108BD9-81ED-4DB2-BD59-A6C34878D82A}">
                    <a16:rowId xmlns:a16="http://schemas.microsoft.com/office/drawing/2014/main" val="1671468373"/>
                  </a:ext>
                </a:extLst>
              </a:tr>
              <a:tr h="277200">
                <a:tc vMerge="1">
                  <a:txBody>
                    <a:bodyPr/>
                    <a:lstStyle/>
                    <a:p>
                      <a:endParaRPr lang="en-GB" sz="1050" noProof="0">
                        <a:latin typeface="Univers" panose="020B0503020202020204" pitchFamily="34" charset="0"/>
                      </a:endParaRPr>
                    </a:p>
                  </a:txBody>
                  <a:tcPr marL="36000" marR="36000" marT="36000" marB="36000" anchor="ctr">
                    <a:solidFill>
                      <a:srgbClr val="00877B"/>
                    </a:solidFill>
                  </a:tcPr>
                </a:tc>
                <a:tc>
                  <a:txBody>
                    <a:bodyPr/>
                    <a:lstStyle/>
                    <a:p>
                      <a:pPr marL="0" algn="ctr" defTabSz="914400" rtl="0" eaLnBrk="1" latinLnBrk="0" hangingPunct="1"/>
                      <a:r>
                        <a:rPr lang="en-GB" sz="1000" b="1" kern="1200" noProof="0">
                          <a:solidFill>
                            <a:schemeClr val="bg1"/>
                          </a:solidFill>
                          <a:latin typeface="Univers" panose="020B0503020202020204" pitchFamily="34" charset="0"/>
                          <a:ea typeface="+mn-ea"/>
                          <a:cs typeface="+mn-cs"/>
                        </a:rPr>
                        <a:t>Any grade</a:t>
                      </a:r>
                    </a:p>
                  </a:txBody>
                  <a:tcPr marL="36000" marR="36000" marT="36000" marB="36000" anchor="ctr">
                    <a:lnL w="12700" cmpd="sng">
                      <a:noFill/>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marL="0" algn="ctr" defTabSz="914400" rtl="0" eaLnBrk="1" latinLnBrk="0" hangingPunct="1"/>
                      <a:r>
                        <a:rPr lang="en-GB" sz="1000" b="1" kern="1200" noProof="0">
                          <a:solidFill>
                            <a:schemeClr val="bg1"/>
                          </a:solidFill>
                          <a:latin typeface="Univers" panose="020B0503020202020204" pitchFamily="34" charset="0"/>
                          <a:ea typeface="+mn-ea"/>
                          <a:cs typeface="+mn-cs"/>
                        </a:rPr>
                        <a:t>Grade ≥3 </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marL="0" algn="ctr" defTabSz="914400" rtl="0" eaLnBrk="1" latinLnBrk="0" hangingPunct="1"/>
                      <a:r>
                        <a:rPr lang="en-GB" sz="1000" b="1" kern="1200" noProof="0">
                          <a:solidFill>
                            <a:schemeClr val="bg1"/>
                          </a:solidFill>
                          <a:latin typeface="Univers" panose="020B0503020202020204" pitchFamily="34" charset="0"/>
                          <a:ea typeface="+mn-ea"/>
                          <a:cs typeface="+mn-cs"/>
                        </a:rPr>
                        <a:t>Any grade</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A6A6A6"/>
                    </a:solidFill>
                  </a:tcPr>
                </a:tc>
                <a:tc>
                  <a:txBody>
                    <a:bodyPr/>
                    <a:lstStyle/>
                    <a:p>
                      <a:pPr marL="0" algn="ctr" defTabSz="914400" rtl="0" eaLnBrk="1" latinLnBrk="0" hangingPunct="1"/>
                      <a:r>
                        <a:rPr lang="en-GB" sz="1000" b="1" kern="1200" noProof="0">
                          <a:solidFill>
                            <a:schemeClr val="bg1"/>
                          </a:solidFill>
                          <a:latin typeface="Univers" panose="020B0503020202020204" pitchFamily="34" charset="0"/>
                          <a:ea typeface="+mn-ea"/>
                          <a:cs typeface="+mn-cs"/>
                        </a:rPr>
                        <a:t>Grade ≥3 </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2586227444"/>
                  </a:ext>
                </a:extLst>
              </a:tr>
              <a:tr h="237600">
                <a:tc>
                  <a:txBody>
                    <a:bodyPr/>
                    <a:lstStyle/>
                    <a:p>
                      <a:r>
                        <a:rPr lang="en-GB" sz="1000" noProof="0">
                          <a:latin typeface="Univers" panose="020B0503020202020204" pitchFamily="34" charset="0"/>
                          <a:cs typeface="Calibri" panose="020F0502020204030204" pitchFamily="34" charset="0"/>
                        </a:rPr>
                        <a:t>Any AE</a:t>
                      </a:r>
                      <a:endParaRPr lang="en-GB" sz="1000" noProof="0">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777 (99.5)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633 (81.0)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389 (100.0)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295 (75.8)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97373922"/>
                  </a:ext>
                </a:extLst>
              </a:tr>
              <a:tr h="237600">
                <a:tc>
                  <a:txBody>
                    <a:bodyPr/>
                    <a:lstStyle/>
                    <a:p>
                      <a:pPr marL="0" indent="0"/>
                      <a:r>
                        <a:rPr lang="en-GB" sz="1000" noProof="0">
                          <a:latin typeface="Univers" panose="020B0503020202020204" pitchFamily="34" charset="0"/>
                        </a:rPr>
                        <a:t>Treatment-related AE</a:t>
                      </a:r>
                      <a:r>
                        <a:rPr lang="en-GB" sz="1000" baseline="30000" noProof="0">
                          <a:latin typeface="Univers" panose="020B0503020202020204" pitchFamily="34" charset="0"/>
                        </a:rPr>
                        <a:t>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773 (99.0)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600 (76.8)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388 (99.7)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281 (72.2)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0653820"/>
                  </a:ext>
                </a:extLst>
              </a:tr>
              <a:tr h="237600">
                <a:tc>
                  <a:txBody>
                    <a:bodyPr/>
                    <a:lstStyle/>
                    <a:p>
                      <a:pPr marL="0" indent="0"/>
                      <a:r>
                        <a:rPr lang="en-GB" sz="1000" noProof="0">
                          <a:latin typeface="Univers" panose="020B0503020202020204" pitchFamily="34" charset="0"/>
                        </a:rPr>
                        <a:t>AE of interest</a:t>
                      </a:r>
                      <a:r>
                        <a:rPr lang="en-GB" sz="1000" baseline="30000" noProof="0">
                          <a:latin typeface="Univers" panose="020B0503020202020204" pitchFamily="34" charset="0"/>
                        </a:rPr>
                        <a:t>b</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304 (38.9)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101 (12.9)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71 (18.3)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 (1.8)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1873474"/>
                  </a:ext>
                </a:extLst>
              </a:tr>
              <a:tr h="2376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noProof="0">
                          <a:latin typeface="Univers" panose="020B0503020202020204" pitchFamily="34" charset="0"/>
                        </a:rPr>
                        <a:t>Infusion reaction</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132 (16.9)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20 (2.6)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43 (11.1)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 (1.0)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2572805"/>
                  </a:ext>
                </a:extLst>
              </a:tr>
              <a:tr h="237600">
                <a:tc>
                  <a:txBody>
                    <a:bodyPr/>
                    <a:lstStyle/>
                    <a:p>
                      <a:pPr marL="180000" indent="0"/>
                      <a:r>
                        <a:rPr lang="en-GB" sz="1000" noProof="0">
                          <a:latin typeface="Univers" panose="020B0503020202020204" pitchFamily="34" charset="0"/>
                        </a:rPr>
                        <a:t>Hypothyroidism</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107 (13.7)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 (0.4)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13 (3.3)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49485789"/>
                  </a:ext>
                </a:extLst>
              </a:tr>
              <a:tr h="2376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noProof="0">
                          <a:latin typeface="Univers" panose="020B0503020202020204" pitchFamily="34" charset="0"/>
                        </a:rPr>
                        <a:t>Hyperthyroidism</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36 (4.6)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 (1.0)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57512101"/>
                  </a:ext>
                </a:extLst>
              </a:tr>
              <a:tr h="237600">
                <a:tc>
                  <a:txBody>
                    <a:bodyPr/>
                    <a:lstStyle/>
                    <a:p>
                      <a:pPr marL="180000" indent="0"/>
                      <a:r>
                        <a:rPr lang="en-GB" sz="1000" noProof="0">
                          <a:latin typeface="Univers" panose="020B0503020202020204" pitchFamily="34" charset="0"/>
                        </a:rPr>
                        <a:t>Severe skin reaction</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34 (4.4)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30 (3.8)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 (1.0)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51301498"/>
                  </a:ext>
                </a:extLst>
              </a:tr>
              <a:tr h="237600">
                <a:tc>
                  <a:txBody>
                    <a:bodyPr/>
                    <a:lstStyle/>
                    <a:p>
                      <a:pPr marL="180000"/>
                      <a:r>
                        <a:rPr lang="en-GB" sz="1000" noProof="0">
                          <a:latin typeface="Univers" panose="020B0503020202020204" pitchFamily="34" charset="0"/>
                        </a:rPr>
                        <a:t>Adrenal insufficiency</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18 (2.3)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10 (1.3)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5880239"/>
                  </a:ext>
                </a:extLst>
              </a:tr>
              <a:tr h="2376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noProof="0">
                          <a:latin typeface="Univers" panose="020B0503020202020204" pitchFamily="34" charset="0"/>
                        </a:rPr>
                        <a:t>Hypophysitis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14 (1.8)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8 (1.0)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24227192"/>
                  </a:ext>
                </a:extLst>
              </a:tr>
              <a:tr h="237600">
                <a:tc>
                  <a:txBody>
                    <a:bodyPr/>
                    <a:lstStyle/>
                    <a:p>
                      <a:pPr marL="180000" indent="0"/>
                      <a:r>
                        <a:rPr lang="en-GB" sz="1000" noProof="0">
                          <a:latin typeface="Univers" panose="020B0503020202020204" pitchFamily="34" charset="0"/>
                        </a:rPr>
                        <a:t>Colitis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13 (1.7)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 (0.9)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 (0.8)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64141226"/>
                  </a:ext>
                </a:extLst>
              </a:tr>
              <a:tr h="2376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noProof="0">
                          <a:latin typeface="Univers" panose="020B0503020202020204" pitchFamily="34" charset="0"/>
                        </a:rPr>
                        <a:t>Thyroiditis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13 (1.7)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 (0.8)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45031560"/>
                  </a:ext>
                </a:extLst>
              </a:tr>
              <a:tr h="237600">
                <a:tc>
                  <a:txBody>
                    <a:bodyPr/>
                    <a:lstStyle/>
                    <a:p>
                      <a:pPr marL="180000" indent="0"/>
                      <a:r>
                        <a:rPr lang="en-GB" sz="1000" noProof="0">
                          <a:latin typeface="Univers" panose="020B0503020202020204" pitchFamily="34" charset="0"/>
                        </a:rPr>
                        <a:t>Hepatitis</a:t>
                      </a:r>
                    </a:p>
                  </a:txBody>
                  <a:tcPr marL="36000" marR="36000" marT="36000" marB="36000" anchor="ctr">
                    <a:lnT>
                      <a:noFill/>
                    </a:lnT>
                  </a:tcPr>
                </a:tc>
                <a:tc>
                  <a:txBody>
                    <a:bodyPr/>
                    <a:lstStyle/>
                    <a:p>
                      <a:pPr algn="ctr"/>
                      <a:r>
                        <a:rPr lang="en-GB" sz="1000" noProof="0">
                          <a:latin typeface="Univers" panose="020B0503020202020204" pitchFamily="34" charset="0"/>
                        </a:rPr>
                        <a:t>11 (1.4)</a:t>
                      </a:r>
                    </a:p>
                  </a:txBody>
                  <a:tcPr marL="36000" marR="36000" marT="36000" marB="36000" anchor="ctr">
                    <a:lnT>
                      <a:noFill/>
                    </a:lnT>
                  </a:tcPr>
                </a:tc>
                <a:tc>
                  <a:txBody>
                    <a:bodyPr/>
                    <a:lstStyle/>
                    <a:p>
                      <a:pPr algn="ctr"/>
                      <a:r>
                        <a:rPr lang="en-GB" sz="1000" noProof="0">
                          <a:latin typeface="Univers" panose="020B0503020202020204" pitchFamily="34" charset="0"/>
                        </a:rPr>
                        <a:t>9 (1.2)</a:t>
                      </a:r>
                    </a:p>
                  </a:txBody>
                  <a:tcPr marL="36000" marR="36000" marT="36000" marB="36000" anchor="ctr">
                    <a:lnT>
                      <a:noFill/>
                    </a:lnT>
                  </a:tcPr>
                </a:tc>
                <a:tc>
                  <a:txBody>
                    <a:bodyPr/>
                    <a:lstStyle/>
                    <a:p>
                      <a:pPr algn="ctr"/>
                      <a:r>
                        <a:rPr lang="en-GB" sz="1000" noProof="0">
                          <a:latin typeface="Univers" panose="020B0503020202020204" pitchFamily="34" charset="0"/>
                        </a:rPr>
                        <a:t>2 (0.5)</a:t>
                      </a:r>
                    </a:p>
                  </a:txBody>
                  <a:tcPr marL="36000" marR="36000" marT="36000" marB="36000" anchor="ctr">
                    <a:lnT>
                      <a:noFill/>
                    </a:lnT>
                  </a:tcPr>
                </a:tc>
                <a:tc>
                  <a:txBody>
                    <a:bodyPr/>
                    <a:lstStyle/>
                    <a:p>
                      <a:pPr algn="ctr"/>
                      <a:r>
                        <a:rPr lang="en-GB" sz="1000" noProof="0">
                          <a:latin typeface="Univers" panose="020B0503020202020204" pitchFamily="34" charset="0"/>
                        </a:rPr>
                        <a:t>0</a:t>
                      </a:r>
                    </a:p>
                  </a:txBody>
                  <a:tcPr marL="36000" marR="36000" marT="36000" marB="36000" anchor="ctr">
                    <a:lnT>
                      <a:noFill/>
                    </a:lnT>
                  </a:tcPr>
                </a:tc>
                <a:extLst>
                  <a:ext uri="{0D108BD9-81ED-4DB2-BD59-A6C34878D82A}">
                    <a16:rowId xmlns:a16="http://schemas.microsoft.com/office/drawing/2014/main" val="2759059061"/>
                  </a:ext>
                </a:extLst>
              </a:tr>
            </a:tbl>
          </a:graphicData>
        </a:graphic>
      </p:graphicFrame>
      <p:sp>
        <p:nvSpPr>
          <p:cNvPr id="14" name="Text Placeholder 7">
            <a:extLst>
              <a:ext uri="{FF2B5EF4-FFF2-40B4-BE49-F238E27FC236}">
                <a16:creationId xmlns:a16="http://schemas.microsoft.com/office/drawing/2014/main" id="{B436A807-D813-4EFC-9119-EA441F9C3ADC}"/>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Listed are AEs that occurred during the treatment period or within 30 days after the treatment period (or, for serious AEs, within 90 days) in patients who underwent randomisation and received at least one trial drug or surgery. The severity of the AEs was graded according to the Common Terminology Criteria for Adverse Events, v4.0, of the National Cancer Institute. Patients may have had more than one event.</a:t>
            </a:r>
            <a:br>
              <a:rPr lang="en-GB" sz="800" b="1">
                <a:latin typeface="Univers" panose="020B0503020202020204" pitchFamily="34" charset="0"/>
              </a:rPr>
            </a:br>
            <a:r>
              <a:rPr lang="en-GB" sz="800" b="1" baseline="30000">
                <a:latin typeface="Univers" panose="020B0503020202020204" pitchFamily="34" charset="0"/>
              </a:rPr>
              <a:t>a</a:t>
            </a:r>
            <a:r>
              <a:rPr lang="en-GB" sz="800" b="1">
                <a:latin typeface="Univers" panose="020B0503020202020204" pitchFamily="34" charset="0"/>
              </a:rPr>
              <a:t>Treatment-related AEs were events occurring in ≥20% of patients or considered medically relevant by the investigator; </a:t>
            </a:r>
            <a:r>
              <a:rPr lang="en-GB" sz="800" b="1" baseline="30000">
                <a:latin typeface="Univers" panose="020B0503020202020204" pitchFamily="34" charset="0"/>
              </a:rPr>
              <a:t>b</a:t>
            </a:r>
            <a:r>
              <a:rPr lang="en-GB" sz="800" b="1">
                <a:latin typeface="Univers" panose="020B0503020202020204" pitchFamily="34" charset="0"/>
              </a:rPr>
              <a:t>AEs of interest were determined according to a list of terms specified by the sponsor, regardless of attribution to any trial treatment by the investigators.</a:t>
            </a:r>
            <a:br>
              <a:rPr lang="en-GB" sz="800" b="1">
                <a:latin typeface="Univers" panose="020B0503020202020204" pitchFamily="34" charset="0"/>
              </a:rPr>
            </a:br>
            <a:r>
              <a:rPr lang="en-GB" sz="800">
                <a:latin typeface="Univers" panose="020B0503020202020204" pitchFamily="34" charset="0"/>
              </a:rPr>
              <a:t>AE, adverse event.</a:t>
            </a:r>
            <a:br>
              <a:rPr lang="en-GB" sz="800">
                <a:latin typeface="Univers" panose="020B0503020202020204" pitchFamily="34" charset="0"/>
              </a:rPr>
            </a:br>
            <a:r>
              <a:rPr lang="en-GB" sz="800">
                <a:latin typeface="Univers" panose="020B0503020202020204" pitchFamily="34" charset="0"/>
              </a:rPr>
              <a:t>Schmid P et al. </a:t>
            </a:r>
            <a:r>
              <a:rPr lang="en-GB" sz="800" i="1">
                <a:latin typeface="Univers" panose="020B0503020202020204" pitchFamily="34" charset="0"/>
              </a:rPr>
              <a:t>N Engl J Med </a:t>
            </a:r>
            <a:r>
              <a:rPr lang="en-GB" sz="800">
                <a:latin typeface="Univers" panose="020B0503020202020204" pitchFamily="34" charset="0"/>
              </a:rPr>
              <a:t>2020;382:810–821.</a:t>
            </a:r>
          </a:p>
        </p:txBody>
      </p:sp>
      <p:sp>
        <p:nvSpPr>
          <p:cNvPr id="4" name="TextBox 3">
            <a:extLst>
              <a:ext uri="{FF2B5EF4-FFF2-40B4-BE49-F238E27FC236}">
                <a16:creationId xmlns:a16="http://schemas.microsoft.com/office/drawing/2014/main" id="{5C47284D-08D2-D46C-649C-6E26A3A10AC0}"/>
              </a:ext>
            </a:extLst>
          </p:cNvPr>
          <p:cNvSpPr txBox="1"/>
          <p:nvPr/>
        </p:nvSpPr>
        <p:spPr>
          <a:xfrm>
            <a:off x="7803072" y="57978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2020.</a:t>
            </a:r>
          </a:p>
        </p:txBody>
      </p:sp>
      <p:sp>
        <p:nvSpPr>
          <p:cNvPr id="3" name="TextBox 2">
            <a:extLst>
              <a:ext uri="{FF2B5EF4-FFF2-40B4-BE49-F238E27FC236}">
                <a16:creationId xmlns:a16="http://schemas.microsoft.com/office/drawing/2014/main" id="{2EFFEA93-3294-63AE-7A78-88D56BCAA8B1}"/>
              </a:ext>
            </a:extLst>
          </p:cNvPr>
          <p:cNvSpPr txBox="1"/>
          <p:nvPr/>
        </p:nvSpPr>
        <p:spPr>
          <a:xfrm>
            <a:off x="7762764" y="6566919"/>
            <a:ext cx="3590248" cy="246221"/>
          </a:xfrm>
          <a:prstGeom prst="rect">
            <a:avLst/>
          </a:prstGeom>
          <a:noFill/>
        </p:spPr>
        <p:txBody>
          <a:bodyPr wrap="square">
            <a:spAutoFit/>
          </a:bodyPr>
          <a:lstStyle/>
          <a:p>
            <a:pPr algn="ctr"/>
            <a:r>
              <a:rPr lang="en-GB" sz="1000" b="1">
                <a:latin typeface="Univers" panose="020B0503020202020204" pitchFamily="34" charset="0"/>
                <a:hlinkClick r:id="rId8"/>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255131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AEs of interest in the neoadjuvant phase at </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primary analysis (2/2)</a:t>
            </a:r>
            <a:endParaRPr lang="en-GB" sz="2800" baseline="30000">
              <a:solidFill>
                <a:schemeClr val="bg1"/>
              </a:solidFill>
              <a:latin typeface="Univers" panose="020B0503020202020204" pitchFamily="34" charset="0"/>
            </a:endParaRP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10" name="Group 9">
            <a:extLst>
              <a:ext uri="{FF2B5EF4-FFF2-40B4-BE49-F238E27FC236}">
                <a16:creationId xmlns:a16="http://schemas.microsoft.com/office/drawing/2014/main" id="{2B19D372-1220-4380-83C8-7D05CED1728F}"/>
              </a:ext>
            </a:extLst>
          </p:cNvPr>
          <p:cNvGrpSpPr/>
          <p:nvPr/>
        </p:nvGrpSpPr>
        <p:grpSpPr>
          <a:xfrm>
            <a:off x="10553907" y="6081388"/>
            <a:ext cx="656603" cy="656603"/>
            <a:chOff x="8243370" y="3116905"/>
            <a:chExt cx="432000" cy="432000"/>
          </a:xfrm>
        </p:grpSpPr>
        <p:sp>
          <p:nvSpPr>
            <p:cNvPr id="11" name="Oval 10">
              <a:hlinkClick r:id="" action="ppaction://hlinkshowjump?jump=lastslideviewed"/>
              <a:extLst>
                <a:ext uri="{FF2B5EF4-FFF2-40B4-BE49-F238E27FC236}">
                  <a16:creationId xmlns:a16="http://schemas.microsoft.com/office/drawing/2014/main" id="{0109D8CB-02E3-446C-A174-2248E0E5F686}"/>
                </a:ext>
              </a:extLst>
            </p:cNvPr>
            <p:cNvSpPr/>
            <p:nvPr/>
          </p:nvSpPr>
          <p:spPr>
            <a:xfrm flipH="1">
              <a:off x="8243370" y="3116905"/>
              <a:ext cx="432000" cy="432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Graphic 12" descr="Refresh RTL">
              <a:extLst>
                <a:ext uri="{FF2B5EF4-FFF2-40B4-BE49-F238E27FC236}">
                  <a16:creationId xmlns:a16="http://schemas.microsoft.com/office/drawing/2014/main" id="{CD92C5F0-D935-459B-92A3-0B7166325B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757" y="3201314"/>
              <a:ext cx="288000" cy="288000"/>
            </a:xfrm>
            <a:prstGeom prst="rect">
              <a:avLst/>
            </a:prstGeom>
          </p:spPr>
        </p:pic>
      </p:grpSp>
      <p:graphicFrame>
        <p:nvGraphicFramePr>
          <p:cNvPr id="14" name="Table 5">
            <a:extLst>
              <a:ext uri="{FF2B5EF4-FFF2-40B4-BE49-F238E27FC236}">
                <a16:creationId xmlns:a16="http://schemas.microsoft.com/office/drawing/2014/main" id="{BA9C58CE-F193-4C3E-8DE3-71C73A37307C}"/>
              </a:ext>
            </a:extLst>
          </p:cNvPr>
          <p:cNvGraphicFramePr>
            <a:graphicFrameLocks noGrp="1"/>
          </p:cNvGraphicFramePr>
          <p:nvPr>
            <p:extLst>
              <p:ext uri="{D42A27DB-BD31-4B8C-83A1-F6EECF244321}">
                <p14:modId xmlns:p14="http://schemas.microsoft.com/office/powerpoint/2010/main" val="2513549071"/>
              </p:ext>
            </p:extLst>
          </p:nvPr>
        </p:nvGraphicFramePr>
        <p:xfrm>
          <a:off x="1581150" y="1268413"/>
          <a:ext cx="8683620" cy="3445200"/>
        </p:xfrm>
        <a:graphic>
          <a:graphicData uri="http://schemas.openxmlformats.org/drawingml/2006/table">
            <a:tbl>
              <a:tblPr firstRow="1" bandRow="1">
                <a:tableStyleId>{3B4B98B0-60AC-42C2-AFA5-B58CD77FA1E5}</a:tableStyleId>
              </a:tblPr>
              <a:tblGrid>
                <a:gridCol w="2041200">
                  <a:extLst>
                    <a:ext uri="{9D8B030D-6E8A-4147-A177-3AD203B41FA5}">
                      <a16:colId xmlns:a16="http://schemas.microsoft.com/office/drawing/2014/main" val="2427301028"/>
                    </a:ext>
                  </a:extLst>
                </a:gridCol>
                <a:gridCol w="1660605">
                  <a:extLst>
                    <a:ext uri="{9D8B030D-6E8A-4147-A177-3AD203B41FA5}">
                      <a16:colId xmlns:a16="http://schemas.microsoft.com/office/drawing/2014/main" val="660390019"/>
                    </a:ext>
                  </a:extLst>
                </a:gridCol>
                <a:gridCol w="1660605">
                  <a:extLst>
                    <a:ext uri="{9D8B030D-6E8A-4147-A177-3AD203B41FA5}">
                      <a16:colId xmlns:a16="http://schemas.microsoft.com/office/drawing/2014/main" val="1543818295"/>
                    </a:ext>
                  </a:extLst>
                </a:gridCol>
                <a:gridCol w="1660605">
                  <a:extLst>
                    <a:ext uri="{9D8B030D-6E8A-4147-A177-3AD203B41FA5}">
                      <a16:colId xmlns:a16="http://schemas.microsoft.com/office/drawing/2014/main" val="3427282000"/>
                    </a:ext>
                  </a:extLst>
                </a:gridCol>
                <a:gridCol w="1660605">
                  <a:extLst>
                    <a:ext uri="{9D8B030D-6E8A-4147-A177-3AD203B41FA5}">
                      <a16:colId xmlns:a16="http://schemas.microsoft.com/office/drawing/2014/main" val="519804200"/>
                    </a:ext>
                  </a:extLst>
                </a:gridCol>
              </a:tblGrid>
              <a:tr h="316800">
                <a:tc rowSpan="2">
                  <a:txBody>
                    <a:bodyPr/>
                    <a:lstStyle/>
                    <a:p>
                      <a:r>
                        <a:rPr lang="en-GB" sz="1000" noProof="0">
                          <a:solidFill>
                            <a:schemeClr val="bg1"/>
                          </a:solidFill>
                          <a:latin typeface="Univers" panose="020B0503020202020204" pitchFamily="34" charset="0"/>
                        </a:rPr>
                        <a:t>AE, n (%)</a:t>
                      </a:r>
                      <a:endParaRPr lang="en-GB" sz="100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877B"/>
                    </a:solidFill>
                  </a:tcPr>
                </a:tc>
                <a:tc gridSpan="2">
                  <a:txBody>
                    <a:bodyPr/>
                    <a:lstStyle/>
                    <a:p>
                      <a:pPr algn="ctr"/>
                      <a:r>
                        <a:rPr lang="en-GB" sz="1000" noProof="0">
                          <a:solidFill>
                            <a:schemeClr val="bg1"/>
                          </a:solidFill>
                          <a:latin typeface="Univers" panose="020B0503020202020204" pitchFamily="34" charset="0"/>
                        </a:rPr>
                        <a:t>KEYTRUDA + chemotherapy (n=781)</a:t>
                      </a:r>
                      <a:endParaRPr lang="en-GB" sz="100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hMerge="1">
                  <a:txBody>
                    <a:bodyPr/>
                    <a:lstStyle/>
                    <a:p>
                      <a:pPr algn="ctr"/>
                      <a:endParaRPr lang="en-GB" sz="1050" b="1" i="0">
                        <a:solidFill>
                          <a:schemeClr val="bg1"/>
                        </a:solidFill>
                        <a:latin typeface="Univers" panose="020B0503020202020204" pitchFamily="34" charset="0"/>
                      </a:endParaRPr>
                    </a:p>
                  </a:txBody>
                  <a:tcPr marL="36000" marR="36000" marT="36000" marB="36000" anchor="ctr">
                    <a:solidFill>
                      <a:srgbClr val="00877B"/>
                    </a:solidFill>
                  </a:tcPr>
                </a:tc>
                <a:tc gridSpan="2">
                  <a:txBody>
                    <a:bodyPr/>
                    <a:lstStyle/>
                    <a:p>
                      <a:pPr algn="ctr"/>
                      <a:r>
                        <a:rPr lang="en-GB" sz="1000" noProof="0">
                          <a:solidFill>
                            <a:schemeClr val="bg1"/>
                          </a:solidFill>
                          <a:latin typeface="Univers" panose="020B0503020202020204" pitchFamily="34" charset="0"/>
                        </a:rPr>
                        <a:t>Placebo + chemotherapy (n=389)</a:t>
                      </a:r>
                      <a:endParaRPr lang="en-GB" sz="100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tc hMerge="1">
                  <a:txBody>
                    <a:bodyPr/>
                    <a:lstStyle/>
                    <a:p>
                      <a:pPr algn="ctr"/>
                      <a:endParaRPr lang="en-GB" sz="1050" b="1" i="0">
                        <a:solidFill>
                          <a:schemeClr val="bg1"/>
                        </a:solidFill>
                        <a:latin typeface="Univers" panose="020B0503020202020204" pitchFamily="34" charset="0"/>
                      </a:endParaRPr>
                    </a:p>
                  </a:txBody>
                  <a:tcPr marL="36000" marR="36000" marT="36000" marB="36000" anchor="ctr">
                    <a:solidFill>
                      <a:srgbClr val="00877B"/>
                    </a:solidFill>
                  </a:tcPr>
                </a:tc>
                <a:extLst>
                  <a:ext uri="{0D108BD9-81ED-4DB2-BD59-A6C34878D82A}">
                    <a16:rowId xmlns:a16="http://schemas.microsoft.com/office/drawing/2014/main" val="1671468373"/>
                  </a:ext>
                </a:extLst>
              </a:tr>
              <a:tr h="277200">
                <a:tc vMerge="1">
                  <a:txBody>
                    <a:bodyPr/>
                    <a:lstStyle/>
                    <a:p>
                      <a:endParaRPr lang="en-GB" sz="1050" b="1" i="0" baseline="30000">
                        <a:solidFill>
                          <a:schemeClr val="bg1"/>
                        </a:solidFill>
                        <a:latin typeface="Univers" panose="020B0503020202020204" pitchFamily="34" charset="0"/>
                      </a:endParaRPr>
                    </a:p>
                  </a:txBody>
                  <a:tcPr marL="36000" marR="36000" marT="36000" marB="36000" anchor="ctr">
                    <a:solidFill>
                      <a:srgbClr val="00877B"/>
                    </a:solidFill>
                  </a:tcPr>
                </a:tc>
                <a:tc>
                  <a:txBody>
                    <a:bodyPr/>
                    <a:lstStyle/>
                    <a:p>
                      <a:pPr algn="ctr"/>
                      <a:r>
                        <a:rPr lang="en-GB" sz="1000" b="1" i="0" noProof="0">
                          <a:solidFill>
                            <a:schemeClr val="bg1"/>
                          </a:solidFill>
                          <a:latin typeface="Univers" panose="020B0503020202020204" pitchFamily="34" charset="0"/>
                        </a:rPr>
                        <a:t>Any grade</a:t>
                      </a:r>
                    </a:p>
                  </a:txBody>
                  <a:tcPr marL="36000" marR="36000" marT="36000" marB="36000" anchor="ctr">
                    <a:lnL w="12700" cmpd="sng">
                      <a:noFill/>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algn="ctr"/>
                      <a:r>
                        <a:rPr lang="en-GB" sz="1000" b="1" i="0" noProof="0">
                          <a:solidFill>
                            <a:schemeClr val="bg1"/>
                          </a:solidFill>
                          <a:latin typeface="Univers" panose="020B0503020202020204" pitchFamily="34" charset="0"/>
                        </a:rPr>
                        <a:t>Grade ≥3 </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algn="ctr"/>
                      <a:r>
                        <a:rPr lang="en-GB" sz="1000" b="1" i="0" noProof="0">
                          <a:solidFill>
                            <a:schemeClr val="bg1"/>
                          </a:solidFill>
                          <a:latin typeface="Univers" panose="020B0503020202020204" pitchFamily="34" charset="0"/>
                        </a:rPr>
                        <a:t>Any grade</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A6A6A6"/>
                    </a:solidFill>
                  </a:tcPr>
                </a:tc>
                <a:tc>
                  <a:txBody>
                    <a:bodyPr/>
                    <a:lstStyle/>
                    <a:p>
                      <a:pPr algn="ctr"/>
                      <a:r>
                        <a:rPr lang="en-GB" sz="1000" b="1" i="0" noProof="0">
                          <a:solidFill>
                            <a:schemeClr val="bg1"/>
                          </a:solidFill>
                          <a:latin typeface="Univers" panose="020B0503020202020204" pitchFamily="34" charset="0"/>
                        </a:rPr>
                        <a:t>Grade ≥3 </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2586227444"/>
                  </a:ext>
                </a:extLst>
              </a:tr>
              <a:tr h="237600">
                <a:tc>
                  <a:txBody>
                    <a:bodyPr/>
                    <a:lstStyle/>
                    <a:p>
                      <a:r>
                        <a:rPr lang="en-GB" sz="1000" kern="1200" noProof="0">
                          <a:solidFill>
                            <a:schemeClr val="tx1"/>
                          </a:solidFill>
                          <a:latin typeface="Univers" panose="020B0503020202020204" pitchFamily="34" charset="0"/>
                          <a:ea typeface="+mn-ea"/>
                          <a:cs typeface="Calibri" panose="020F0502020204030204" pitchFamily="34" charset="0"/>
                        </a:rPr>
                        <a:t>Any AE</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777 (99.5)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633 (81.0)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389 (100.0)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295 (75.8)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97373922"/>
                  </a:ext>
                </a:extLst>
              </a:tr>
              <a:tr h="237600">
                <a:tc>
                  <a:txBody>
                    <a:bodyPr/>
                    <a:lstStyle/>
                    <a:p>
                      <a:pPr marL="0" indent="0"/>
                      <a:r>
                        <a:rPr lang="en-GB" sz="1000" kern="1200" noProof="0">
                          <a:solidFill>
                            <a:schemeClr val="tx1"/>
                          </a:solidFill>
                          <a:latin typeface="Univers" panose="020B0503020202020204" pitchFamily="34" charset="0"/>
                          <a:ea typeface="+mn-ea"/>
                          <a:cs typeface="Calibri" panose="020F0502020204030204" pitchFamily="34" charset="0"/>
                        </a:rPr>
                        <a:t>Treatment-related AE</a:t>
                      </a:r>
                      <a:r>
                        <a:rPr lang="en-GB" sz="1000" kern="1200" baseline="30000" noProof="0">
                          <a:solidFill>
                            <a:schemeClr val="tx1"/>
                          </a:solidFill>
                          <a:latin typeface="Univers" panose="020B0503020202020204" pitchFamily="34" charset="0"/>
                          <a:ea typeface="+mn-ea"/>
                          <a:cs typeface="Calibri" panose="020F0502020204030204" pitchFamily="34" charset="0"/>
                        </a:rPr>
                        <a:t>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773 (99.0)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600 (76.8)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388 (99.7)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281 (72.2)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0653820"/>
                  </a:ext>
                </a:extLst>
              </a:tr>
              <a:tr h="237600">
                <a:tc>
                  <a:txBody>
                    <a:bodyPr/>
                    <a:lstStyle/>
                    <a:p>
                      <a:pPr marL="0" indent="0"/>
                      <a:r>
                        <a:rPr lang="en-GB" sz="1000" kern="1200" noProof="0">
                          <a:solidFill>
                            <a:schemeClr val="tx1"/>
                          </a:solidFill>
                          <a:latin typeface="Univers" panose="020B0503020202020204" pitchFamily="34" charset="0"/>
                          <a:ea typeface="+mn-ea"/>
                          <a:cs typeface="Calibri" panose="020F0502020204030204" pitchFamily="34" charset="0"/>
                        </a:rPr>
                        <a:t>AE of interest</a:t>
                      </a:r>
                      <a:r>
                        <a:rPr lang="en-GB" sz="1000" kern="1200" baseline="30000" noProof="0">
                          <a:solidFill>
                            <a:schemeClr val="tx1"/>
                          </a:solidFill>
                          <a:latin typeface="Univers" panose="020B0503020202020204" pitchFamily="34" charset="0"/>
                          <a:ea typeface="+mn-ea"/>
                          <a:cs typeface="Calibri" panose="020F0502020204030204" pitchFamily="34" charset="0"/>
                        </a:rPr>
                        <a:t>b</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304 (38.9)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101 (12.9)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71 (18.3)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 (1.8)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1873474"/>
                  </a:ext>
                </a:extLst>
              </a:tr>
              <a:tr h="2376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kern="1200" noProof="0">
                          <a:solidFill>
                            <a:schemeClr val="tx1"/>
                          </a:solidFill>
                          <a:latin typeface="Univers" panose="020B0503020202020204" pitchFamily="34" charset="0"/>
                          <a:ea typeface="+mn-ea"/>
                          <a:cs typeface="Calibri" panose="020F0502020204030204" pitchFamily="34" charset="0"/>
                        </a:rPr>
                        <a:t>Pneumonitis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10 (1.3)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 (0.4)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5 (1.3)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2572805"/>
                  </a:ext>
                </a:extLst>
              </a:tr>
              <a:tr h="237600">
                <a:tc>
                  <a:txBody>
                    <a:bodyPr/>
                    <a:lstStyle/>
                    <a:p>
                      <a:pPr marL="180000" indent="0"/>
                      <a:r>
                        <a:rPr lang="en-GB" sz="1000" kern="1200" noProof="0">
                          <a:solidFill>
                            <a:schemeClr val="tx1"/>
                          </a:solidFill>
                          <a:latin typeface="Univers" panose="020B0503020202020204" pitchFamily="34" charset="0"/>
                          <a:ea typeface="+mn-ea"/>
                          <a:cs typeface="Calibri" panose="020F0502020204030204" pitchFamily="34" charset="0"/>
                        </a:rPr>
                        <a:t>Nephritis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 (0.9)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 (0.9)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49485789"/>
                  </a:ext>
                </a:extLst>
              </a:tr>
              <a:tr h="2376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kern="1200" noProof="0">
                          <a:solidFill>
                            <a:schemeClr val="tx1"/>
                          </a:solidFill>
                          <a:latin typeface="Univers" panose="020B0503020202020204" pitchFamily="34" charset="0"/>
                          <a:ea typeface="+mn-ea"/>
                          <a:cs typeface="Calibri" panose="020F0502020204030204" pitchFamily="34" charset="0"/>
                        </a:rPr>
                        <a:t>Pancreatitis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 (0.5)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 (0.5)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57512101"/>
                  </a:ext>
                </a:extLst>
              </a:tr>
              <a:tr h="237600">
                <a:tc>
                  <a:txBody>
                    <a:bodyPr/>
                    <a:lstStyle/>
                    <a:p>
                      <a:pPr marL="180000" indent="0"/>
                      <a:r>
                        <a:rPr lang="en-GB" sz="1000" kern="1200" noProof="0">
                          <a:solidFill>
                            <a:schemeClr val="tx1"/>
                          </a:solidFill>
                          <a:latin typeface="Univers" panose="020B0503020202020204" pitchFamily="34" charset="0"/>
                          <a:ea typeface="+mn-ea"/>
                          <a:cs typeface="Calibri" panose="020F0502020204030204" pitchFamily="34" charset="0"/>
                        </a:rPr>
                        <a:t>Myocarditis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 (0.4)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51301498"/>
                  </a:ext>
                </a:extLst>
              </a:tr>
              <a:tr h="237600">
                <a:tc>
                  <a:txBody>
                    <a:bodyPr/>
                    <a:lstStyle/>
                    <a:p>
                      <a:pPr marL="180000"/>
                      <a:r>
                        <a:rPr lang="en-GB" sz="1000" kern="1200" noProof="0">
                          <a:solidFill>
                            <a:schemeClr val="tx1"/>
                          </a:solidFill>
                          <a:latin typeface="Univers" panose="020B0503020202020204" pitchFamily="34" charset="0"/>
                          <a:ea typeface="+mn-ea"/>
                          <a:cs typeface="Calibri" panose="020F0502020204030204" pitchFamily="34" charset="0"/>
                        </a:rPr>
                        <a:t>Myositis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 (0.4)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5880239"/>
                  </a:ext>
                </a:extLst>
              </a:tr>
              <a:tr h="2376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kern="1200" noProof="0">
                          <a:solidFill>
                            <a:schemeClr val="tx1"/>
                          </a:solidFill>
                          <a:latin typeface="Univers" panose="020B0503020202020204" pitchFamily="34" charset="0"/>
                          <a:ea typeface="+mn-ea"/>
                          <a:cs typeface="Calibri" panose="020F0502020204030204" pitchFamily="34" charset="0"/>
                        </a:rPr>
                        <a:t>Type 1 diabetes mellitus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24227192"/>
                  </a:ext>
                </a:extLst>
              </a:tr>
              <a:tr h="237600">
                <a:tc>
                  <a:txBody>
                    <a:bodyPr/>
                    <a:lstStyle/>
                    <a:p>
                      <a:pPr marL="180000" indent="0"/>
                      <a:r>
                        <a:rPr lang="en-GB" sz="1000" kern="1200" noProof="0">
                          <a:solidFill>
                            <a:schemeClr val="tx1"/>
                          </a:solidFill>
                          <a:latin typeface="Univers" panose="020B0503020202020204" pitchFamily="34" charset="0"/>
                          <a:ea typeface="+mn-ea"/>
                          <a:cs typeface="Calibri" panose="020F0502020204030204" pitchFamily="34" charset="0"/>
                        </a:rPr>
                        <a:t>Uveitis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64141226"/>
                  </a:ext>
                </a:extLst>
              </a:tr>
              <a:tr h="2376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kern="1200" noProof="0">
                          <a:solidFill>
                            <a:schemeClr val="tx1"/>
                          </a:solidFill>
                          <a:latin typeface="Univers" panose="020B0503020202020204" pitchFamily="34" charset="0"/>
                          <a:ea typeface="+mn-ea"/>
                          <a:cs typeface="Calibri" panose="020F0502020204030204" pitchFamily="34" charset="0"/>
                        </a:rPr>
                        <a:t>Encephalitis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 (0.1)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 (0.1)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45031560"/>
                  </a:ext>
                </a:extLst>
              </a:tr>
              <a:tr h="237600">
                <a:tc>
                  <a:txBody>
                    <a:bodyPr/>
                    <a:lstStyle/>
                    <a:p>
                      <a:pPr marL="180000" indent="0"/>
                      <a:r>
                        <a:rPr lang="en-GB" sz="1000" kern="1200" noProof="0">
                          <a:solidFill>
                            <a:schemeClr val="tx1"/>
                          </a:solidFill>
                          <a:latin typeface="Univers" panose="020B0503020202020204" pitchFamily="34" charset="0"/>
                          <a:ea typeface="+mn-ea"/>
                          <a:cs typeface="Calibri" panose="020F0502020204030204" pitchFamily="34" charset="0"/>
                        </a:rPr>
                        <a:t>Sarcoidosis</a:t>
                      </a:r>
                    </a:p>
                  </a:txBody>
                  <a:tcPr marL="36000" marR="36000" marT="36000" marB="36000" anchor="ctr">
                    <a:lnT>
                      <a:noFill/>
                    </a:lnT>
                  </a:tcPr>
                </a:tc>
                <a:tc>
                  <a:txBody>
                    <a:bodyPr/>
                    <a:lstStyle/>
                    <a:p>
                      <a:pPr algn="ctr"/>
                      <a:r>
                        <a:rPr lang="en-GB" sz="1000" noProof="0">
                          <a:latin typeface="Univers" panose="020B0503020202020204" pitchFamily="34" charset="0"/>
                        </a:rPr>
                        <a:t>1 (0.1)</a:t>
                      </a:r>
                    </a:p>
                  </a:txBody>
                  <a:tcPr marL="36000" marR="36000" marT="36000" marB="36000" anchor="ctr">
                    <a:lnT>
                      <a:noFill/>
                    </a:lnT>
                  </a:tcPr>
                </a:tc>
                <a:tc>
                  <a:txBody>
                    <a:bodyPr/>
                    <a:lstStyle/>
                    <a:p>
                      <a:pPr algn="ctr"/>
                      <a:r>
                        <a:rPr lang="en-GB" sz="1000" noProof="0">
                          <a:latin typeface="Univers" panose="020B0503020202020204" pitchFamily="34" charset="0"/>
                        </a:rPr>
                        <a:t>0</a:t>
                      </a:r>
                    </a:p>
                  </a:txBody>
                  <a:tcPr marL="36000" marR="36000" marT="36000" marB="36000" anchor="ctr">
                    <a:lnT>
                      <a:noFill/>
                    </a:lnT>
                  </a:tcPr>
                </a:tc>
                <a:tc>
                  <a:txBody>
                    <a:bodyPr/>
                    <a:lstStyle/>
                    <a:p>
                      <a:pPr algn="ctr"/>
                      <a:r>
                        <a:rPr lang="en-GB" sz="1000" noProof="0">
                          <a:latin typeface="Univers" panose="020B0503020202020204" pitchFamily="34" charset="0"/>
                        </a:rPr>
                        <a:t>0</a:t>
                      </a:r>
                    </a:p>
                  </a:txBody>
                  <a:tcPr marL="36000" marR="36000" marT="36000" marB="36000" anchor="ctr">
                    <a:lnT>
                      <a:noFill/>
                    </a:lnT>
                  </a:tcPr>
                </a:tc>
                <a:tc>
                  <a:txBody>
                    <a:bodyPr/>
                    <a:lstStyle/>
                    <a:p>
                      <a:pPr algn="ctr"/>
                      <a:r>
                        <a:rPr lang="en-GB" sz="1000" noProof="0">
                          <a:latin typeface="Univers" panose="020B0503020202020204" pitchFamily="34" charset="0"/>
                        </a:rPr>
                        <a:t>0</a:t>
                      </a:r>
                    </a:p>
                  </a:txBody>
                  <a:tcPr marL="36000" marR="36000" marT="36000" marB="36000" anchor="ctr">
                    <a:lnT>
                      <a:noFill/>
                    </a:lnT>
                  </a:tcPr>
                </a:tc>
                <a:extLst>
                  <a:ext uri="{0D108BD9-81ED-4DB2-BD59-A6C34878D82A}">
                    <a16:rowId xmlns:a16="http://schemas.microsoft.com/office/drawing/2014/main" val="2759059061"/>
                  </a:ext>
                </a:extLst>
              </a:tr>
            </a:tbl>
          </a:graphicData>
        </a:graphic>
      </p:graphicFrame>
      <p:sp>
        <p:nvSpPr>
          <p:cNvPr id="12" name="Text Placeholder 7">
            <a:extLst>
              <a:ext uri="{FF2B5EF4-FFF2-40B4-BE49-F238E27FC236}">
                <a16:creationId xmlns:a16="http://schemas.microsoft.com/office/drawing/2014/main" id="{92FD7E1B-61A9-4C84-B96D-03C621A4DFD3}"/>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Listed are AEs that occurred during the treatment period or within 30 days after the treatment period (or, for serious AEs, within 90 days) in patients who were randomised and received at least one trial drug or surgery. The severity of the AEs was graded according to the Common Terminology Criteria for Adverse Events, v4.0, of the National Cancer Institute. Patients may have had more than one event.</a:t>
            </a:r>
            <a:br>
              <a:rPr lang="en-GB" sz="800" b="1">
                <a:latin typeface="Univers" panose="020B0503020202020204" pitchFamily="34" charset="0"/>
              </a:rPr>
            </a:br>
            <a:r>
              <a:rPr lang="en-GB" sz="800" b="1" baseline="30000">
                <a:latin typeface="Univers" panose="020B0503020202020204" pitchFamily="34" charset="0"/>
              </a:rPr>
              <a:t>a</a:t>
            </a:r>
            <a:r>
              <a:rPr lang="en-GB" sz="800" b="1">
                <a:latin typeface="Univers" panose="020B0503020202020204" pitchFamily="34" charset="0"/>
              </a:rPr>
              <a:t>Treatment-related AEs were events occurring in ≥20% of patients or considered medically relevant by the investigator; </a:t>
            </a:r>
            <a:r>
              <a:rPr lang="en-GB" sz="800" b="1" baseline="30000">
                <a:latin typeface="Univers" panose="020B0503020202020204" pitchFamily="34" charset="0"/>
              </a:rPr>
              <a:t>b</a:t>
            </a:r>
            <a:r>
              <a:rPr lang="en-GB" sz="800" b="1">
                <a:latin typeface="Univers" panose="020B0503020202020204" pitchFamily="34" charset="0"/>
              </a:rPr>
              <a:t>AEs of interest were determined according to a list of terms specified by the sponsor, regardless of attribution to any trial treatment by the investigators.</a:t>
            </a:r>
            <a:br>
              <a:rPr lang="en-GB" sz="800" b="1">
                <a:latin typeface="Univers" panose="020B0503020202020204" pitchFamily="34" charset="0"/>
              </a:rPr>
            </a:br>
            <a:r>
              <a:rPr lang="en-GB" sz="800">
                <a:latin typeface="Univers" panose="020B0503020202020204" pitchFamily="34" charset="0"/>
              </a:rPr>
              <a:t>AE, adverse event.</a:t>
            </a:r>
            <a:br>
              <a:rPr lang="en-GB" sz="800">
                <a:latin typeface="Univers" panose="020B0503020202020204" pitchFamily="34" charset="0"/>
              </a:rPr>
            </a:br>
            <a:r>
              <a:rPr lang="en-GB" sz="800">
                <a:latin typeface="Univers" panose="020B0503020202020204" pitchFamily="34" charset="0"/>
              </a:rPr>
              <a:t>Schmid P et al. </a:t>
            </a:r>
            <a:r>
              <a:rPr lang="en-GB" sz="800" i="1">
                <a:latin typeface="Univers" panose="020B0503020202020204" pitchFamily="34" charset="0"/>
              </a:rPr>
              <a:t>N Engl J Med </a:t>
            </a:r>
            <a:r>
              <a:rPr lang="en-GB" sz="800">
                <a:latin typeface="Univers" panose="020B0503020202020204" pitchFamily="34" charset="0"/>
              </a:rPr>
              <a:t>2020;382:810–821.</a:t>
            </a:r>
          </a:p>
        </p:txBody>
      </p:sp>
      <p:sp>
        <p:nvSpPr>
          <p:cNvPr id="4" name="TextBox 3">
            <a:extLst>
              <a:ext uri="{FF2B5EF4-FFF2-40B4-BE49-F238E27FC236}">
                <a16:creationId xmlns:a16="http://schemas.microsoft.com/office/drawing/2014/main" id="{CEEF7755-B4D2-B2BD-2693-8BF79F0A17AC}"/>
              </a:ext>
            </a:extLst>
          </p:cNvPr>
          <p:cNvSpPr txBox="1"/>
          <p:nvPr/>
        </p:nvSpPr>
        <p:spPr>
          <a:xfrm>
            <a:off x="7803072" y="57978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2020.</a:t>
            </a:r>
          </a:p>
        </p:txBody>
      </p:sp>
      <p:sp>
        <p:nvSpPr>
          <p:cNvPr id="3" name="TextBox 2">
            <a:extLst>
              <a:ext uri="{FF2B5EF4-FFF2-40B4-BE49-F238E27FC236}">
                <a16:creationId xmlns:a16="http://schemas.microsoft.com/office/drawing/2014/main" id="{87ACC1A7-3E32-C647-3E59-72163D91155E}"/>
              </a:ext>
            </a:extLst>
          </p:cNvPr>
          <p:cNvSpPr txBox="1"/>
          <p:nvPr/>
        </p:nvSpPr>
        <p:spPr>
          <a:xfrm>
            <a:off x="7762764" y="6566919"/>
            <a:ext cx="3590248" cy="246221"/>
          </a:xfrm>
          <a:prstGeom prst="rect">
            <a:avLst/>
          </a:prstGeom>
          <a:noFill/>
        </p:spPr>
        <p:txBody>
          <a:bodyPr wrap="square">
            <a:spAutoFit/>
          </a:bodyPr>
          <a:lstStyle/>
          <a:p>
            <a:pPr algn="ctr"/>
            <a:r>
              <a:rPr lang="en-GB" sz="1000" b="1">
                <a:latin typeface="Univers" panose="020B0503020202020204" pitchFamily="34" charset="0"/>
                <a:hlinkClick r:id="rId8"/>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2261731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11" name="Group 10">
            <a:extLst>
              <a:ext uri="{FF2B5EF4-FFF2-40B4-BE49-F238E27FC236}">
                <a16:creationId xmlns:a16="http://schemas.microsoft.com/office/drawing/2014/main" id="{581EC1C0-FE94-4B61-88A5-45723BDBC3D1}"/>
              </a:ext>
            </a:extLst>
          </p:cNvPr>
          <p:cNvGrpSpPr/>
          <p:nvPr/>
        </p:nvGrpSpPr>
        <p:grpSpPr>
          <a:xfrm>
            <a:off x="10553907" y="6081388"/>
            <a:ext cx="656603" cy="656603"/>
            <a:chOff x="8243370" y="3116905"/>
            <a:chExt cx="432000" cy="432000"/>
          </a:xfrm>
        </p:grpSpPr>
        <p:sp>
          <p:nvSpPr>
            <p:cNvPr id="12" name="Oval 11">
              <a:hlinkClick r:id="" action="ppaction://hlinkshowjump?jump=lastslideviewed"/>
              <a:extLst>
                <a:ext uri="{FF2B5EF4-FFF2-40B4-BE49-F238E27FC236}">
                  <a16:creationId xmlns:a16="http://schemas.microsoft.com/office/drawing/2014/main" id="{CDF58807-EA80-4244-8948-505C6C77BB7F}"/>
                </a:ext>
              </a:extLst>
            </p:cNvPr>
            <p:cNvSpPr/>
            <p:nvPr/>
          </p:nvSpPr>
          <p:spPr>
            <a:xfrm flipH="1">
              <a:off x="8243370" y="3116905"/>
              <a:ext cx="432000" cy="432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Graphic 12" descr="Refresh RTL">
              <a:extLst>
                <a:ext uri="{FF2B5EF4-FFF2-40B4-BE49-F238E27FC236}">
                  <a16:creationId xmlns:a16="http://schemas.microsoft.com/office/drawing/2014/main" id="{EAB14396-97C9-4F3D-8BB2-C023DAE31F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757" y="3201314"/>
              <a:ext cx="288000" cy="288000"/>
            </a:xfrm>
            <a:prstGeom prst="rect">
              <a:avLst/>
            </a:prstGeom>
          </p:spPr>
        </p:pic>
      </p:grpSp>
      <p:graphicFrame>
        <p:nvGraphicFramePr>
          <p:cNvPr id="15" name="Table 5">
            <a:extLst>
              <a:ext uri="{FF2B5EF4-FFF2-40B4-BE49-F238E27FC236}">
                <a16:creationId xmlns:a16="http://schemas.microsoft.com/office/drawing/2014/main" id="{4BC933F3-0FFF-4518-8661-5853D75641E0}"/>
              </a:ext>
            </a:extLst>
          </p:cNvPr>
          <p:cNvGraphicFramePr>
            <a:graphicFrameLocks noGrp="1"/>
          </p:cNvGraphicFramePr>
          <p:nvPr>
            <p:extLst>
              <p:ext uri="{D42A27DB-BD31-4B8C-83A1-F6EECF244321}">
                <p14:modId xmlns:p14="http://schemas.microsoft.com/office/powerpoint/2010/main" val="1425956570"/>
              </p:ext>
            </p:extLst>
          </p:nvPr>
        </p:nvGraphicFramePr>
        <p:xfrm>
          <a:off x="1581150" y="1268354"/>
          <a:ext cx="8680450" cy="4911600"/>
        </p:xfrm>
        <a:graphic>
          <a:graphicData uri="http://schemas.openxmlformats.org/drawingml/2006/table">
            <a:tbl>
              <a:tblPr firstRow="1" bandRow="1">
                <a:tableStyleId>{3B4B98B0-60AC-42C2-AFA5-B58CD77FA1E5}</a:tableStyleId>
              </a:tblPr>
              <a:tblGrid>
                <a:gridCol w="2040015">
                  <a:extLst>
                    <a:ext uri="{9D8B030D-6E8A-4147-A177-3AD203B41FA5}">
                      <a16:colId xmlns:a16="http://schemas.microsoft.com/office/drawing/2014/main" val="2427301028"/>
                    </a:ext>
                  </a:extLst>
                </a:gridCol>
                <a:gridCol w="3202285">
                  <a:extLst>
                    <a:ext uri="{9D8B030D-6E8A-4147-A177-3AD203B41FA5}">
                      <a16:colId xmlns:a16="http://schemas.microsoft.com/office/drawing/2014/main" val="660390019"/>
                    </a:ext>
                  </a:extLst>
                </a:gridCol>
                <a:gridCol w="3438150">
                  <a:extLst>
                    <a:ext uri="{9D8B030D-6E8A-4147-A177-3AD203B41FA5}">
                      <a16:colId xmlns:a16="http://schemas.microsoft.com/office/drawing/2014/main" val="3427282000"/>
                    </a:ext>
                  </a:extLst>
                </a:gridCol>
              </a:tblGrid>
              <a:tr h="594000">
                <a:tc>
                  <a:txBody>
                    <a:bodyPr/>
                    <a:lstStyle/>
                    <a:p>
                      <a:r>
                        <a:rPr lang="en-GB" sz="1000" noProof="0">
                          <a:solidFill>
                            <a:schemeClr val="bg1"/>
                          </a:solidFill>
                          <a:latin typeface="Univers" panose="020B0503020202020204" pitchFamily="34" charset="0"/>
                        </a:rPr>
                        <a:t>AE, n (%)</a:t>
                      </a:r>
                      <a:r>
                        <a:rPr lang="en-GB" sz="1000" baseline="30000" noProof="0">
                          <a:solidFill>
                            <a:schemeClr val="bg1"/>
                          </a:solidFill>
                          <a:latin typeface="Univers" panose="020B0503020202020204" pitchFamily="34" charset="0"/>
                        </a:rPr>
                        <a:t>a</a:t>
                      </a:r>
                      <a:endParaRPr lang="en-GB" sz="100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00877B"/>
                    </a:solidFill>
                  </a:tcPr>
                </a:tc>
                <a:tc>
                  <a:txBody>
                    <a:bodyPr/>
                    <a:lstStyle/>
                    <a:p>
                      <a:pPr algn="ctr"/>
                      <a:r>
                        <a:rPr lang="en-GB" sz="1000" noProof="0">
                          <a:solidFill>
                            <a:schemeClr val="bg1"/>
                          </a:solidFill>
                          <a:latin typeface="Univers" panose="020B0503020202020204" pitchFamily="34" charset="0"/>
                        </a:rPr>
                        <a:t>KEYTRUDA + chemotherapy </a:t>
                      </a:r>
                      <a:br>
                        <a:rPr lang="en-GB" sz="1000" noProof="0">
                          <a:solidFill>
                            <a:schemeClr val="bg1"/>
                          </a:solidFill>
                          <a:latin typeface="Univers" panose="020B0503020202020204" pitchFamily="34" charset="0"/>
                        </a:rPr>
                      </a:br>
                      <a:r>
                        <a:rPr lang="en-GB" sz="1000" noProof="0">
                          <a:solidFill>
                            <a:schemeClr val="bg1"/>
                          </a:solidFill>
                          <a:latin typeface="Univers" panose="020B0503020202020204" pitchFamily="34" charset="0"/>
                        </a:rPr>
                        <a:t>(n=588)</a:t>
                      </a:r>
                      <a:endParaRPr lang="en-GB" sz="100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a:txBody>
                    <a:bodyPr/>
                    <a:lstStyle/>
                    <a:p>
                      <a:pPr algn="ctr"/>
                      <a:r>
                        <a:rPr lang="en-GB" sz="1000" noProof="0">
                          <a:solidFill>
                            <a:schemeClr val="bg1"/>
                          </a:solidFill>
                          <a:latin typeface="Univers" panose="020B0503020202020204" pitchFamily="34" charset="0"/>
                        </a:rPr>
                        <a:t>Placebo + chemotherapy </a:t>
                      </a:r>
                      <a:br>
                        <a:rPr lang="en-GB" sz="1000" noProof="0">
                          <a:solidFill>
                            <a:schemeClr val="bg1"/>
                          </a:solidFill>
                          <a:latin typeface="Univers" panose="020B0503020202020204" pitchFamily="34" charset="0"/>
                        </a:rPr>
                      </a:br>
                      <a:r>
                        <a:rPr lang="en-GB" sz="1000" noProof="0">
                          <a:solidFill>
                            <a:schemeClr val="bg1"/>
                          </a:solidFill>
                          <a:latin typeface="Univers" panose="020B0503020202020204" pitchFamily="34" charset="0"/>
                        </a:rPr>
                        <a:t>(n=331)</a:t>
                      </a:r>
                      <a:endParaRPr lang="en-GB" sz="100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671468373"/>
                  </a:ext>
                </a:extLst>
              </a:tr>
              <a:tr h="237600">
                <a:tc>
                  <a:txBody>
                    <a:bodyPr/>
                    <a:lstStyle/>
                    <a:p>
                      <a:r>
                        <a:rPr lang="en-GB" sz="1000" baseline="0" noProof="0">
                          <a:latin typeface="Univers" panose="020B0503020202020204" pitchFamily="34" charset="0"/>
                        </a:rPr>
                        <a:t>Any grade</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aseline="0" noProof="0">
                          <a:latin typeface="Univers" panose="020B0503020202020204" pitchFamily="34" charset="0"/>
                        </a:rPr>
                        <a:t>316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baseline="0" noProof="0">
                          <a:latin typeface="Univers" panose="020B0503020202020204" pitchFamily="34" charset="0"/>
                        </a:rPr>
                        <a:t>286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06827500"/>
                  </a:ext>
                </a:extLst>
              </a:tr>
              <a:tr h="237600">
                <a:tc>
                  <a:txBody>
                    <a:bodyPr/>
                    <a:lstStyle/>
                    <a:p>
                      <a:pPr marL="179388" lvl="0" indent="0"/>
                      <a:r>
                        <a:rPr lang="en-GB" sz="1000" baseline="0" noProof="0">
                          <a:latin typeface="Univers" panose="020B0503020202020204" pitchFamily="34" charset="0"/>
                        </a:rPr>
                        <a:t>Arthralgia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50 (8.5)</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41 (6.9)</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97373922"/>
                  </a:ext>
                </a:extLst>
              </a:tr>
              <a:tr h="237600">
                <a:tc>
                  <a:txBody>
                    <a:bodyPr/>
                    <a:lstStyle/>
                    <a:p>
                      <a:pPr marL="180000" indent="0"/>
                      <a:r>
                        <a:rPr lang="en-GB" sz="1000" baseline="0" noProof="0">
                          <a:latin typeface="Univers" panose="020B0503020202020204" pitchFamily="34" charset="0"/>
                        </a:rPr>
                        <a:t>Rash</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35 (6.0)</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14 (2.4)</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0653820"/>
                  </a:ext>
                </a:extLst>
              </a:tr>
              <a:tr h="237600">
                <a:tc>
                  <a:txBody>
                    <a:bodyPr/>
                    <a:lstStyle/>
                    <a:p>
                      <a:pPr marL="180000"/>
                      <a:r>
                        <a:rPr lang="en-GB" sz="1000" baseline="0" noProof="0">
                          <a:latin typeface="Univers" panose="020B0503020202020204" pitchFamily="34" charset="0"/>
                        </a:rPr>
                        <a:t>Pruritus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30 (5.1)</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12 (2.1)</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1873474"/>
                  </a:ext>
                </a:extLst>
              </a:tr>
              <a:tr h="237600">
                <a:tc>
                  <a:txBody>
                    <a:bodyPr/>
                    <a:lstStyle/>
                    <a:p>
                      <a:pPr marL="180000"/>
                      <a:r>
                        <a:rPr lang="en-GB" sz="1000" baseline="0" noProof="0">
                          <a:latin typeface="Univers" panose="020B0503020202020204" pitchFamily="34" charset="0"/>
                        </a:rPr>
                        <a:t>Asthenia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27 (4.6)</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30 (5.1)</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2572805"/>
                  </a:ext>
                </a:extLst>
              </a:tr>
              <a:tr h="237600">
                <a:tc>
                  <a:txBody>
                    <a:bodyPr/>
                    <a:lstStyle/>
                    <a:p>
                      <a:pPr marL="180000" indent="0"/>
                      <a:r>
                        <a:rPr lang="en-GB" sz="1000" baseline="0" noProof="0">
                          <a:latin typeface="Univers" panose="020B0503020202020204" pitchFamily="34" charset="0"/>
                        </a:rPr>
                        <a:t>Diarrhoea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24 (4.1)</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19 (3.3)</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49485789"/>
                  </a:ext>
                </a:extLst>
              </a:tr>
              <a:tr h="237600">
                <a:tc>
                  <a:txBody>
                    <a:bodyPr/>
                    <a:lstStyle/>
                    <a:p>
                      <a:pPr marL="180000"/>
                      <a:r>
                        <a:rPr lang="en-GB" sz="1000" baseline="0" noProof="0">
                          <a:latin typeface="Univers" panose="020B0503020202020204" pitchFamily="34" charset="0"/>
                        </a:rPr>
                        <a:t>Fatigue</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20 (3.4)</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28 (4.8)</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57512101"/>
                  </a:ext>
                </a:extLst>
              </a:tr>
              <a:tr h="237600">
                <a:tc>
                  <a:txBody>
                    <a:bodyPr/>
                    <a:lstStyle/>
                    <a:p>
                      <a:pPr marL="180000" indent="0"/>
                      <a:r>
                        <a:rPr lang="en-GB" sz="1000" baseline="0" noProof="0">
                          <a:latin typeface="Univers" panose="020B0503020202020204" pitchFamily="34" charset="0"/>
                        </a:rPr>
                        <a:t>Aspartate aminotransferase increased</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17 (2.9)</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7 (1.2)</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51301498"/>
                  </a:ext>
                </a:extLst>
              </a:tr>
              <a:tr h="2376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baseline="0" noProof="0">
                          <a:latin typeface="Univers" panose="020B0503020202020204" pitchFamily="34" charset="0"/>
                        </a:rPr>
                        <a:t>Hypothyroidism</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16 (2.7)</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19 (3.3)</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5880239"/>
                  </a:ext>
                </a:extLst>
              </a:tr>
              <a:tr h="237600">
                <a:tc>
                  <a:txBody>
                    <a:bodyPr/>
                    <a:lstStyle/>
                    <a:p>
                      <a:pPr marL="180000"/>
                      <a:r>
                        <a:rPr lang="en-GB" sz="1000" baseline="0" noProof="0">
                          <a:latin typeface="Univers" panose="020B0503020202020204" pitchFamily="34" charset="0"/>
                        </a:rPr>
                        <a:t>Neutropenia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16 (2.7)</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23 (3.9)</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71087961"/>
                  </a:ext>
                </a:extLst>
              </a:tr>
              <a:tr h="237600">
                <a:tc>
                  <a:txBody>
                    <a:bodyPr/>
                    <a:lstStyle/>
                    <a:p>
                      <a:pPr marL="180000" indent="0"/>
                      <a:r>
                        <a:rPr lang="en-GB" sz="1000" baseline="0" noProof="0">
                          <a:latin typeface="Univers" panose="020B0503020202020204" pitchFamily="34" charset="0"/>
                        </a:rPr>
                        <a:t>Alanine aminotransferase increased </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13 (2.2)</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11 (1.8)</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88749377"/>
                  </a:ext>
                </a:extLst>
              </a:tr>
              <a:tr h="237600">
                <a:tc>
                  <a:txBody>
                    <a:bodyPr/>
                    <a:lstStyle/>
                    <a:p>
                      <a:pPr marL="180000" indent="0"/>
                      <a:r>
                        <a:rPr lang="en-GB" sz="1000" baseline="0" noProof="0">
                          <a:latin typeface="Univers" panose="020B0503020202020204" pitchFamily="34" charset="0"/>
                        </a:rPr>
                        <a:t>Myalgia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13 (2.2)</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7 (1.2)</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0138156"/>
                  </a:ext>
                </a:extLst>
              </a:tr>
              <a:tr h="237600">
                <a:tc>
                  <a:txBody>
                    <a:bodyPr/>
                    <a:lstStyle/>
                    <a:p>
                      <a:pPr marL="180000"/>
                      <a:r>
                        <a:rPr lang="en-GB" sz="1000" baseline="0" noProof="0">
                          <a:latin typeface="Univers" panose="020B0503020202020204" pitchFamily="34" charset="0"/>
                        </a:rPr>
                        <a:t>Nausea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13 (2.2)</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14 (2.4)</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20045982"/>
                  </a:ext>
                </a:extLst>
              </a:tr>
              <a:tr h="237600">
                <a:tc>
                  <a:txBody>
                    <a:bodyPr/>
                    <a:lstStyle/>
                    <a:p>
                      <a:pPr marL="180000" indent="0"/>
                      <a:r>
                        <a:rPr lang="en-GB" sz="1000" baseline="0" noProof="0">
                          <a:latin typeface="Univers" panose="020B0503020202020204" pitchFamily="34" charset="0"/>
                        </a:rPr>
                        <a:t>Dry mouth</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12 (2.0)</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5 (0.9)</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05381987"/>
                  </a:ext>
                </a:extLst>
              </a:tr>
              <a:tr h="237600">
                <a:tc>
                  <a:txBody>
                    <a:bodyPr/>
                    <a:lstStyle/>
                    <a:p>
                      <a:pPr marL="180000"/>
                      <a:r>
                        <a:rPr lang="en-GB" sz="1000" baseline="0" noProof="0">
                          <a:latin typeface="Univers" panose="020B0503020202020204" pitchFamily="34" charset="0"/>
                        </a:rPr>
                        <a:t>Anaemia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9 (1.5)</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16 (2.7)</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61969574"/>
                  </a:ext>
                </a:extLst>
              </a:tr>
              <a:tr h="237600">
                <a:tc>
                  <a:txBody>
                    <a:bodyPr/>
                    <a:lstStyle/>
                    <a:p>
                      <a:pPr marL="180000"/>
                      <a:r>
                        <a:rPr lang="en-GB" sz="1000" baseline="0" noProof="0">
                          <a:latin typeface="Univers" panose="020B0503020202020204" pitchFamily="34" charset="0"/>
                        </a:rPr>
                        <a:t>Lymphopenia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9 (1.5)</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14 (2.4)</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112893"/>
                  </a:ext>
                </a:extLst>
              </a:tr>
              <a:tr h="237600">
                <a:tc>
                  <a:txBody>
                    <a:bodyPr/>
                    <a:lstStyle/>
                    <a:p>
                      <a:pPr marL="180000"/>
                      <a:r>
                        <a:rPr lang="en-GB" sz="1000" baseline="0" noProof="0">
                          <a:latin typeface="Univers" panose="020B0503020202020204" pitchFamily="34" charset="0"/>
                        </a:rPr>
                        <a:t>Headache</a:t>
                      </a:r>
                    </a:p>
                  </a:txBody>
                  <a:tcPr marL="36000" marR="36000" marT="36000" marB="36000" anchor="ctr">
                    <a:lnT>
                      <a:noFill/>
                    </a:lnT>
                  </a:tcPr>
                </a:tc>
                <a:tc>
                  <a:txBody>
                    <a:bodyPr/>
                    <a:lstStyle/>
                    <a:p>
                      <a:pPr algn="ctr" fontAlgn="b"/>
                      <a:r>
                        <a:rPr lang="en-GB" sz="1000" b="0" i="0" u="none" strike="noStrike">
                          <a:solidFill>
                            <a:srgbClr val="000000"/>
                          </a:solidFill>
                          <a:effectLst/>
                          <a:latin typeface="Univers" panose="020B0503020202020204" pitchFamily="34" charset="0"/>
                        </a:rPr>
                        <a:t>5 (0.9)</a:t>
                      </a:r>
                    </a:p>
                  </a:txBody>
                  <a:tcPr marL="6350" marR="6350" marT="6350" marB="0" anchor="ctr">
                    <a:lnT>
                      <a:noFill/>
                    </a:lnT>
                  </a:tcPr>
                </a:tc>
                <a:tc>
                  <a:txBody>
                    <a:bodyPr/>
                    <a:lstStyle/>
                    <a:p>
                      <a:pPr algn="ctr" fontAlgn="b"/>
                      <a:r>
                        <a:rPr lang="en-GB" sz="1000" b="0" i="0" u="none" strike="noStrike">
                          <a:solidFill>
                            <a:srgbClr val="000000"/>
                          </a:solidFill>
                          <a:effectLst/>
                          <a:latin typeface="Univers" panose="020B0503020202020204" pitchFamily="34" charset="0"/>
                        </a:rPr>
                        <a:t>14 (2.4)</a:t>
                      </a:r>
                    </a:p>
                  </a:txBody>
                  <a:tcPr marL="6350" marR="6350" marT="6350" marB="0" anchor="ctr">
                    <a:lnT>
                      <a:noFill/>
                    </a:lnT>
                  </a:tcPr>
                </a:tc>
                <a:extLst>
                  <a:ext uri="{0D108BD9-81ED-4DB2-BD59-A6C34878D82A}">
                    <a16:rowId xmlns:a16="http://schemas.microsoft.com/office/drawing/2014/main" val="1317856102"/>
                  </a:ext>
                </a:extLst>
              </a:tr>
            </a:tbl>
          </a:graphicData>
        </a:graphic>
      </p:graphicFrame>
      <p:sp>
        <p:nvSpPr>
          <p:cNvPr id="14" name="Title 5">
            <a:extLst>
              <a:ext uri="{FF2B5EF4-FFF2-40B4-BE49-F238E27FC236}">
                <a16:creationId xmlns:a16="http://schemas.microsoft.com/office/drawing/2014/main" id="{844CE684-DB6A-4A04-9DBC-5402F53F4D5E}"/>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TRAEs occurring in ≥2% of patients in the </a:t>
            </a:r>
            <a:br>
              <a:rPr lang="en-GB" sz="2800">
                <a:solidFill>
                  <a:schemeClr val="bg1"/>
                </a:solidFill>
                <a:latin typeface="Univers" panose="020B0503020202020204" pitchFamily="34" charset="0"/>
              </a:rPr>
            </a:br>
            <a:r>
              <a:rPr lang="en-GB" sz="2800">
                <a:solidFill>
                  <a:schemeClr val="bg1"/>
                </a:solidFill>
                <a:latin typeface="Univers" panose="020B0503020202020204" pitchFamily="34" charset="0"/>
              </a:rPr>
              <a:t>adjuvant phase at 36-month follow up</a:t>
            </a:r>
            <a:endParaRPr lang="en-GB" sz="2800" baseline="30000">
              <a:solidFill>
                <a:schemeClr val="bg1"/>
              </a:solidFill>
              <a:latin typeface="Univers" panose="020B0503020202020204" pitchFamily="34" charset="0"/>
            </a:endParaRPr>
          </a:p>
        </p:txBody>
      </p:sp>
      <p:sp>
        <p:nvSpPr>
          <p:cNvPr id="16" name="Text Placeholder 7">
            <a:extLst>
              <a:ext uri="{FF2B5EF4-FFF2-40B4-BE49-F238E27FC236}">
                <a16:creationId xmlns:a16="http://schemas.microsoft.com/office/drawing/2014/main" id="{2A6D850C-7435-48D7-8DC9-A54DA47ACD22}"/>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Listed are AEs that occurred during the treatment period or within 30 days after the treatment period (or, for serious AEs, within 90 days) in patients who were randomised and received at least one trial drug or surgery. The severity of the AEs was graded according to the Common Terminology Criteria for Adverse Events, v4.0, of the National Cancer Institute. Patients may have had more than one event.</a:t>
            </a:r>
            <a:br>
              <a:rPr lang="en-GB" sz="800" b="1">
                <a:latin typeface="Univers" panose="020B0503020202020204" pitchFamily="34" charset="0"/>
              </a:rPr>
            </a:br>
            <a:r>
              <a:rPr lang="en-GB" sz="800" b="1" baseline="30000">
                <a:latin typeface="Univers" panose="020B0503020202020204" pitchFamily="34" charset="0"/>
              </a:rPr>
              <a:t>a</a:t>
            </a:r>
            <a:r>
              <a:rPr lang="en-GB" sz="800" b="1">
                <a:latin typeface="Univers" panose="020B0503020202020204" pitchFamily="34" charset="0"/>
              </a:rPr>
              <a:t>n numbers for each AE have been calculated from provided percentages.</a:t>
            </a:r>
            <a:br>
              <a:rPr lang="en-GB" sz="800" b="1">
                <a:latin typeface="Univers" panose="020B0503020202020204" pitchFamily="34" charset="0"/>
              </a:rPr>
            </a:br>
            <a:r>
              <a:rPr lang="en-GB" sz="800">
                <a:latin typeface="Univers" panose="020B0503020202020204" pitchFamily="34" charset="0"/>
              </a:rPr>
              <a:t>AE, adverse event; TRAE, treatment-related adverse event.</a:t>
            </a:r>
            <a:br>
              <a:rPr lang="en-GB" sz="800">
                <a:latin typeface="Univers" panose="020B0503020202020204" pitchFamily="34" charset="0"/>
              </a:rPr>
            </a:br>
            <a:r>
              <a:rPr lang="en-GB" sz="800">
                <a:latin typeface="Univers" panose="020B0503020202020204" pitchFamily="34" charset="0"/>
              </a:rPr>
              <a:t>Schmid P et al. Presented at the European Society for Medical Oncology (ESMO) Virtual Plenary 2021, 16–21 September. </a:t>
            </a:r>
          </a:p>
        </p:txBody>
      </p:sp>
      <p:sp>
        <p:nvSpPr>
          <p:cNvPr id="4" name="TextBox 3">
            <a:extLst>
              <a:ext uri="{FF2B5EF4-FFF2-40B4-BE49-F238E27FC236}">
                <a16:creationId xmlns:a16="http://schemas.microsoft.com/office/drawing/2014/main" id="{A2A1877D-9BAF-B7AF-722F-0AF8D019DFDA}"/>
              </a:ext>
            </a:extLst>
          </p:cNvPr>
          <p:cNvSpPr txBox="1"/>
          <p:nvPr/>
        </p:nvSpPr>
        <p:spPr>
          <a:xfrm>
            <a:off x="10344539" y="5597018"/>
            <a:ext cx="1347766" cy="19947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Presented at ESMO 2021.</a:t>
            </a:r>
          </a:p>
        </p:txBody>
      </p:sp>
      <p:sp>
        <p:nvSpPr>
          <p:cNvPr id="3" name="TextBox 2">
            <a:extLst>
              <a:ext uri="{FF2B5EF4-FFF2-40B4-BE49-F238E27FC236}">
                <a16:creationId xmlns:a16="http://schemas.microsoft.com/office/drawing/2014/main" id="{2B9BDCD2-479D-8FE4-75BD-587DF8F38328}"/>
              </a:ext>
            </a:extLst>
          </p:cNvPr>
          <p:cNvSpPr txBox="1"/>
          <p:nvPr/>
        </p:nvSpPr>
        <p:spPr>
          <a:xfrm>
            <a:off x="7762764" y="6566919"/>
            <a:ext cx="3590248" cy="246221"/>
          </a:xfrm>
          <a:prstGeom prst="rect">
            <a:avLst/>
          </a:prstGeom>
          <a:noFill/>
        </p:spPr>
        <p:txBody>
          <a:bodyPr wrap="square">
            <a:spAutoFit/>
          </a:bodyPr>
          <a:lstStyle/>
          <a:p>
            <a:pPr algn="ctr"/>
            <a:r>
              <a:rPr lang="en-GB" sz="1000" b="1">
                <a:latin typeface="Univers" panose="020B0503020202020204" pitchFamily="34" charset="0"/>
                <a:hlinkClick r:id="rId8"/>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461994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Immune-mediated AEs and infusion reactions in the adjuvant phase at 36-month follow up</a:t>
            </a:r>
            <a:r>
              <a:rPr lang="en-GB" sz="2800" baseline="30000">
                <a:solidFill>
                  <a:schemeClr val="bg1"/>
                </a:solidFill>
                <a:latin typeface="Univers" panose="020B0503020202020204" pitchFamily="34" charset="0"/>
              </a:rPr>
              <a:t>a</a:t>
            </a: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12" name="Group 11">
            <a:extLst>
              <a:ext uri="{FF2B5EF4-FFF2-40B4-BE49-F238E27FC236}">
                <a16:creationId xmlns:a16="http://schemas.microsoft.com/office/drawing/2014/main" id="{33EDD8AC-49CD-47FB-BC0D-E54A75DAB231}"/>
              </a:ext>
            </a:extLst>
          </p:cNvPr>
          <p:cNvGrpSpPr/>
          <p:nvPr/>
        </p:nvGrpSpPr>
        <p:grpSpPr>
          <a:xfrm>
            <a:off x="10553907" y="6081388"/>
            <a:ext cx="656603" cy="656603"/>
            <a:chOff x="8243370" y="3116905"/>
            <a:chExt cx="432000" cy="432000"/>
          </a:xfrm>
        </p:grpSpPr>
        <p:sp>
          <p:nvSpPr>
            <p:cNvPr id="13" name="Oval 12">
              <a:hlinkClick r:id="" action="ppaction://hlinkshowjump?jump=lastslideviewed"/>
              <a:extLst>
                <a:ext uri="{FF2B5EF4-FFF2-40B4-BE49-F238E27FC236}">
                  <a16:creationId xmlns:a16="http://schemas.microsoft.com/office/drawing/2014/main" id="{BE41A045-1DFA-4C00-BC02-0DC2A0AA4F5C}"/>
                </a:ext>
              </a:extLst>
            </p:cNvPr>
            <p:cNvSpPr/>
            <p:nvPr/>
          </p:nvSpPr>
          <p:spPr>
            <a:xfrm flipH="1">
              <a:off x="8243370" y="3116905"/>
              <a:ext cx="432000" cy="432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4" name="Graphic 13" descr="Refresh RTL">
              <a:extLst>
                <a:ext uri="{FF2B5EF4-FFF2-40B4-BE49-F238E27FC236}">
                  <a16:creationId xmlns:a16="http://schemas.microsoft.com/office/drawing/2014/main" id="{4DBEDDDF-367F-451E-A502-57258A9F54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757" y="3201314"/>
              <a:ext cx="288000" cy="288000"/>
            </a:xfrm>
            <a:prstGeom prst="rect">
              <a:avLst/>
            </a:prstGeom>
          </p:spPr>
        </p:pic>
      </p:grpSp>
      <p:graphicFrame>
        <p:nvGraphicFramePr>
          <p:cNvPr id="11" name="Table 5">
            <a:extLst>
              <a:ext uri="{FF2B5EF4-FFF2-40B4-BE49-F238E27FC236}">
                <a16:creationId xmlns:a16="http://schemas.microsoft.com/office/drawing/2014/main" id="{C3943458-E98D-4625-913C-1B4FF4F2E787}"/>
              </a:ext>
            </a:extLst>
          </p:cNvPr>
          <p:cNvGraphicFramePr>
            <a:graphicFrameLocks noGrp="1"/>
          </p:cNvGraphicFramePr>
          <p:nvPr>
            <p:extLst>
              <p:ext uri="{D42A27DB-BD31-4B8C-83A1-F6EECF244321}">
                <p14:modId xmlns:p14="http://schemas.microsoft.com/office/powerpoint/2010/main" val="3714239498"/>
              </p:ext>
            </p:extLst>
          </p:nvPr>
        </p:nvGraphicFramePr>
        <p:xfrm>
          <a:off x="1581150" y="1268413"/>
          <a:ext cx="8683200" cy="2743884"/>
        </p:xfrm>
        <a:graphic>
          <a:graphicData uri="http://schemas.openxmlformats.org/drawingml/2006/table">
            <a:tbl>
              <a:tblPr firstRow="1" bandRow="1">
                <a:tableStyleId>{3B4B98B0-60AC-42C2-AFA5-B58CD77FA1E5}</a:tableStyleId>
              </a:tblPr>
              <a:tblGrid>
                <a:gridCol w="2041200">
                  <a:extLst>
                    <a:ext uri="{9D8B030D-6E8A-4147-A177-3AD203B41FA5}">
                      <a16:colId xmlns:a16="http://schemas.microsoft.com/office/drawing/2014/main" val="2427301028"/>
                    </a:ext>
                  </a:extLst>
                </a:gridCol>
                <a:gridCol w="3204000">
                  <a:extLst>
                    <a:ext uri="{9D8B030D-6E8A-4147-A177-3AD203B41FA5}">
                      <a16:colId xmlns:a16="http://schemas.microsoft.com/office/drawing/2014/main" val="660390019"/>
                    </a:ext>
                  </a:extLst>
                </a:gridCol>
                <a:gridCol w="3438000">
                  <a:extLst>
                    <a:ext uri="{9D8B030D-6E8A-4147-A177-3AD203B41FA5}">
                      <a16:colId xmlns:a16="http://schemas.microsoft.com/office/drawing/2014/main" val="3427282000"/>
                    </a:ext>
                  </a:extLst>
                </a:gridCol>
              </a:tblGrid>
              <a:tr h="594000">
                <a:tc>
                  <a:txBody>
                    <a:bodyPr/>
                    <a:lstStyle/>
                    <a:p>
                      <a:r>
                        <a:rPr lang="en-GB" sz="1000" noProof="0">
                          <a:solidFill>
                            <a:schemeClr val="bg1"/>
                          </a:solidFill>
                          <a:latin typeface="Univers" panose="020B0503020202020204" pitchFamily="34" charset="0"/>
                        </a:rPr>
                        <a:t>AE, n (%)</a:t>
                      </a:r>
                      <a:r>
                        <a:rPr lang="en-GB" sz="1000" baseline="30000" noProof="0">
                          <a:solidFill>
                            <a:schemeClr val="bg1"/>
                          </a:solidFill>
                          <a:latin typeface="Univers" panose="020B0503020202020204" pitchFamily="34" charset="0"/>
                        </a:rPr>
                        <a:t>b</a:t>
                      </a:r>
                      <a:endParaRPr lang="en-GB" sz="100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00877B"/>
                    </a:solidFill>
                  </a:tcPr>
                </a:tc>
                <a:tc>
                  <a:txBody>
                    <a:bodyPr/>
                    <a:lstStyle/>
                    <a:p>
                      <a:pPr algn="ctr"/>
                      <a:r>
                        <a:rPr lang="en-GB" sz="1000" noProof="0">
                          <a:solidFill>
                            <a:schemeClr val="bg1"/>
                          </a:solidFill>
                          <a:latin typeface="Univers" panose="020B0503020202020204" pitchFamily="34" charset="0"/>
                        </a:rPr>
                        <a:t>KEYTRUDA + chemotherapy </a:t>
                      </a:r>
                      <a:br>
                        <a:rPr lang="en-GB" sz="1000" noProof="0">
                          <a:solidFill>
                            <a:schemeClr val="bg1"/>
                          </a:solidFill>
                          <a:latin typeface="Univers" panose="020B0503020202020204" pitchFamily="34" charset="0"/>
                        </a:rPr>
                      </a:br>
                      <a:r>
                        <a:rPr lang="en-GB" sz="1000" noProof="0">
                          <a:solidFill>
                            <a:schemeClr val="bg1"/>
                          </a:solidFill>
                          <a:latin typeface="Univers" panose="020B0503020202020204" pitchFamily="34" charset="0"/>
                        </a:rPr>
                        <a:t>(n=588)</a:t>
                      </a:r>
                      <a:endParaRPr lang="en-GB" sz="100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a:txBody>
                    <a:bodyPr/>
                    <a:lstStyle/>
                    <a:p>
                      <a:pPr algn="ctr"/>
                      <a:r>
                        <a:rPr lang="en-GB" sz="1000" noProof="0">
                          <a:solidFill>
                            <a:schemeClr val="bg1"/>
                          </a:solidFill>
                          <a:latin typeface="Univers" panose="020B0503020202020204" pitchFamily="34" charset="0"/>
                        </a:rPr>
                        <a:t>Placebo + chemotherapy </a:t>
                      </a:r>
                      <a:br>
                        <a:rPr lang="en-GB" sz="1000" noProof="0">
                          <a:solidFill>
                            <a:schemeClr val="bg1"/>
                          </a:solidFill>
                          <a:latin typeface="Univers" panose="020B0503020202020204" pitchFamily="34" charset="0"/>
                        </a:rPr>
                      </a:br>
                      <a:r>
                        <a:rPr lang="en-GB" sz="1000" noProof="0">
                          <a:solidFill>
                            <a:schemeClr val="bg1"/>
                          </a:solidFill>
                          <a:latin typeface="Univers" panose="020B0503020202020204" pitchFamily="34" charset="0"/>
                        </a:rPr>
                        <a:t>(n=331)</a:t>
                      </a:r>
                      <a:endParaRPr lang="en-GB" sz="100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671468373"/>
                  </a:ext>
                </a:extLst>
              </a:tr>
              <a:tr h="238876">
                <a:tc>
                  <a:txBody>
                    <a:bodyPr/>
                    <a:lstStyle/>
                    <a:p>
                      <a:r>
                        <a:rPr lang="en-GB" sz="1000" noProof="0">
                          <a:latin typeface="Univers" panose="020B0503020202020204" pitchFamily="34" charset="0"/>
                        </a:rPr>
                        <a:t>Any grade</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60 (10.2)</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35 (6.0)</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24196037"/>
                  </a:ext>
                </a:extLst>
              </a:tr>
              <a:tr h="238876">
                <a:tc>
                  <a:txBody>
                    <a:bodyPr/>
                    <a:lstStyle/>
                    <a:p>
                      <a:pPr marL="179388" indent="0"/>
                      <a:r>
                        <a:rPr lang="en-GB" sz="1000" noProof="0">
                          <a:latin typeface="Univers" panose="020B0503020202020204" pitchFamily="34" charset="0"/>
                        </a:rPr>
                        <a:t>Hypothyroidism</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17 (2.9)</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21 (3.6)</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06827500"/>
                  </a:ext>
                </a:extLst>
              </a:tr>
              <a:tr h="238876">
                <a:tc>
                  <a:txBody>
                    <a:bodyPr/>
                    <a:lstStyle/>
                    <a:p>
                      <a:pPr marL="179388" indent="0"/>
                      <a:r>
                        <a:rPr lang="en-GB" sz="1000" baseline="0" noProof="0">
                          <a:latin typeface="Univers" panose="020B0503020202020204" pitchFamily="34" charset="0"/>
                        </a:rPr>
                        <a:t>Infusion reactions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11 (1.9)</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7 (1.2)</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97373922"/>
                  </a:ext>
                </a:extLst>
              </a:tr>
              <a:tr h="238876">
                <a:tc>
                  <a:txBody>
                    <a:bodyPr/>
                    <a:lstStyle/>
                    <a:p>
                      <a:pPr marL="180000" indent="0"/>
                      <a:r>
                        <a:rPr lang="en-GB" sz="1000" baseline="0" noProof="0">
                          <a:latin typeface="Univers" panose="020B0503020202020204" pitchFamily="34" charset="0"/>
                        </a:rPr>
                        <a:t>Severe skin reactions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11 (1.9)</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0</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0653820"/>
                  </a:ext>
                </a:extLst>
              </a:tr>
              <a:tr h="238876">
                <a:tc>
                  <a:txBody>
                    <a:bodyPr/>
                    <a:lstStyle/>
                    <a:p>
                      <a:pPr marL="180000"/>
                      <a:r>
                        <a:rPr lang="en-GB" sz="1000" baseline="0" noProof="0">
                          <a:latin typeface="Univers" panose="020B0503020202020204" pitchFamily="34" charset="0"/>
                        </a:rPr>
                        <a:t>Pneumonitis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7 (1.2)</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4 (0.6)</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1873474"/>
                  </a:ext>
                </a:extLst>
              </a:tr>
              <a:tr h="238876">
                <a:tc>
                  <a:txBody>
                    <a:bodyPr/>
                    <a:lstStyle/>
                    <a:p>
                      <a:pPr marL="180000"/>
                      <a:r>
                        <a:rPr lang="en-GB" sz="1000" baseline="0" noProof="0">
                          <a:latin typeface="Univers" panose="020B0503020202020204" pitchFamily="34" charset="0"/>
                        </a:rPr>
                        <a:t>Hyperthyroidism</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5 (0.9)</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4 (0.6)</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2572805"/>
                  </a:ext>
                </a:extLst>
              </a:tr>
              <a:tr h="238876">
                <a:tc>
                  <a:txBody>
                    <a:bodyPr/>
                    <a:lstStyle/>
                    <a:p>
                      <a:pPr marL="180000" indent="0"/>
                      <a:r>
                        <a:rPr lang="en-GB" sz="1000" baseline="0" noProof="0">
                          <a:latin typeface="Univers" panose="020B0503020202020204" pitchFamily="34" charset="0"/>
                        </a:rPr>
                        <a:t>Adrenal insufficiency</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3 (0.5)</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0</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49485789"/>
                  </a:ext>
                </a:extLst>
              </a:tr>
              <a:tr h="238876">
                <a:tc>
                  <a:txBody>
                    <a:bodyPr/>
                    <a:lstStyle/>
                    <a:p>
                      <a:pPr marL="180000"/>
                      <a:r>
                        <a:rPr lang="en-GB" sz="1000" baseline="0" noProof="0">
                          <a:latin typeface="Univers" panose="020B0503020202020204" pitchFamily="34" charset="0"/>
                        </a:rPr>
                        <a:t>Colitis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2 (0.3)</a:t>
                      </a: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GB" sz="1000" b="0" i="0" u="none" strike="noStrike">
                          <a:solidFill>
                            <a:srgbClr val="000000"/>
                          </a:solidFill>
                          <a:effectLst/>
                          <a:latin typeface="Univers" panose="020B0503020202020204" pitchFamily="34" charset="0"/>
                        </a:rPr>
                        <a:t>0</a:t>
                      </a: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57512101"/>
                  </a:ext>
                </a:extLst>
              </a:tr>
              <a:tr h="238876">
                <a:tc>
                  <a:txBody>
                    <a:bodyPr/>
                    <a:lstStyle/>
                    <a:p>
                      <a:pPr marL="180000"/>
                      <a:r>
                        <a:rPr lang="en-GB" sz="1000" baseline="0" noProof="0">
                          <a:latin typeface="Univers" panose="020B0503020202020204" pitchFamily="34" charset="0"/>
                        </a:rPr>
                        <a:t>Myocarditis</a:t>
                      </a:r>
                    </a:p>
                  </a:txBody>
                  <a:tcPr marL="36000" marR="36000" marT="36000" marB="36000" anchor="ctr">
                    <a:lnT>
                      <a:noFill/>
                    </a:lnT>
                  </a:tcPr>
                </a:tc>
                <a:tc>
                  <a:txBody>
                    <a:bodyPr/>
                    <a:lstStyle/>
                    <a:p>
                      <a:pPr algn="ctr" fontAlgn="b"/>
                      <a:r>
                        <a:rPr lang="en-GB" sz="1000" b="0" i="0" u="none" strike="noStrike">
                          <a:solidFill>
                            <a:srgbClr val="000000"/>
                          </a:solidFill>
                          <a:effectLst/>
                          <a:latin typeface="Univers" panose="020B0503020202020204" pitchFamily="34" charset="0"/>
                        </a:rPr>
                        <a:t>2 (0.3)</a:t>
                      </a:r>
                    </a:p>
                  </a:txBody>
                  <a:tcPr marL="6350" marR="6350" marT="6350" marB="0" anchor="ctr">
                    <a:lnT>
                      <a:noFill/>
                    </a:lnT>
                  </a:tcPr>
                </a:tc>
                <a:tc>
                  <a:txBody>
                    <a:bodyPr/>
                    <a:lstStyle/>
                    <a:p>
                      <a:pPr algn="ctr" fontAlgn="b"/>
                      <a:r>
                        <a:rPr lang="en-GB" sz="1000" b="0" i="0" u="none" strike="noStrike">
                          <a:solidFill>
                            <a:srgbClr val="000000"/>
                          </a:solidFill>
                          <a:effectLst/>
                          <a:latin typeface="Univers" panose="020B0503020202020204" pitchFamily="34" charset="0"/>
                        </a:rPr>
                        <a:t>0</a:t>
                      </a:r>
                    </a:p>
                  </a:txBody>
                  <a:tcPr marL="6350" marR="6350" marT="6350" marB="0" anchor="ctr">
                    <a:lnT>
                      <a:noFill/>
                    </a:lnT>
                  </a:tcPr>
                </a:tc>
                <a:extLst>
                  <a:ext uri="{0D108BD9-81ED-4DB2-BD59-A6C34878D82A}">
                    <a16:rowId xmlns:a16="http://schemas.microsoft.com/office/drawing/2014/main" val="48380424"/>
                  </a:ext>
                </a:extLst>
              </a:tr>
            </a:tbl>
          </a:graphicData>
        </a:graphic>
      </p:graphicFrame>
      <p:sp>
        <p:nvSpPr>
          <p:cNvPr id="15" name="Text Placeholder 7">
            <a:extLst>
              <a:ext uri="{FF2B5EF4-FFF2-40B4-BE49-F238E27FC236}">
                <a16:creationId xmlns:a16="http://schemas.microsoft.com/office/drawing/2014/main" id="{C4BC3AB3-80E6-4CB9-8544-AC0059B7E465}"/>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Listed are AEs that occurred during the treatment period or within 30 days after the treatment period (or, for serious AEs, within 90 days) in patients who were randomised and received at least one trial drug or surgery. The severity of the AEs was graded according to the Common Terminology Criteria for Adverse Events, v4.0, of the National Cancer Institute. Patients may have had more than one event.</a:t>
            </a:r>
            <a:br>
              <a:rPr lang="en-GB" sz="800" b="1">
                <a:latin typeface="Univers" panose="020B0503020202020204" pitchFamily="34" charset="0"/>
              </a:rPr>
            </a:br>
            <a:r>
              <a:rPr lang="en-GB" sz="800" b="1" baseline="30000">
                <a:latin typeface="Univers" panose="020B0503020202020204" pitchFamily="34" charset="0"/>
              </a:rPr>
              <a:t>a</a:t>
            </a:r>
            <a:r>
              <a:rPr lang="en-GB" sz="800" b="1">
                <a:latin typeface="Univers" panose="020B0503020202020204" pitchFamily="34" charset="0"/>
              </a:rPr>
              <a:t>Immune-mediated AEs were considered regardless of attribution to treatment or immune-relatedness by the investigator; </a:t>
            </a:r>
            <a:r>
              <a:rPr lang="en-GB" sz="800" b="1" baseline="30000">
                <a:latin typeface="Univers" panose="020B0503020202020204" pitchFamily="34" charset="0"/>
              </a:rPr>
              <a:t>b</a:t>
            </a:r>
            <a:r>
              <a:rPr lang="en-GB" sz="800" b="1">
                <a:latin typeface="Univers" panose="020B0503020202020204" pitchFamily="34" charset="0"/>
              </a:rPr>
              <a:t>n numbers for each AE have been calculated from provided percentages.</a:t>
            </a:r>
            <a:br>
              <a:rPr lang="en-GB" sz="800" b="1">
                <a:latin typeface="Univers" panose="020B0503020202020204" pitchFamily="34" charset="0"/>
              </a:rPr>
            </a:br>
            <a:r>
              <a:rPr lang="en-GB" sz="800">
                <a:latin typeface="Univers" panose="020B0503020202020204" pitchFamily="34" charset="0"/>
              </a:rPr>
              <a:t>AE, adverse event.</a:t>
            </a:r>
            <a:br>
              <a:rPr lang="en-GB" sz="800">
                <a:latin typeface="Univers" panose="020B0503020202020204" pitchFamily="34" charset="0"/>
              </a:rPr>
            </a:br>
            <a:r>
              <a:rPr lang="en-GB" sz="800">
                <a:latin typeface="Univers" panose="020B0503020202020204" pitchFamily="34" charset="0"/>
              </a:rPr>
              <a:t>Schmid P et al. Presented at the European Society for Medical Oncology (ESMO) Virtual Plenary 2021, 16–21 September. </a:t>
            </a:r>
          </a:p>
        </p:txBody>
      </p:sp>
      <p:sp>
        <p:nvSpPr>
          <p:cNvPr id="3" name="TextBox 2">
            <a:extLst>
              <a:ext uri="{FF2B5EF4-FFF2-40B4-BE49-F238E27FC236}">
                <a16:creationId xmlns:a16="http://schemas.microsoft.com/office/drawing/2014/main" id="{D930FA21-AFDA-32C3-6A99-81B85D9CC063}"/>
              </a:ext>
            </a:extLst>
          </p:cNvPr>
          <p:cNvSpPr txBox="1"/>
          <p:nvPr/>
        </p:nvSpPr>
        <p:spPr>
          <a:xfrm>
            <a:off x="7803072" y="5797838"/>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Presented at ESMO</a:t>
            </a:r>
            <a:r>
              <a:rPr lang="en-GB" sz="800" i="1">
                <a:latin typeface="Univers" panose="020B0503020202020204" pitchFamily="34" charset="0"/>
              </a:rPr>
              <a:t> </a:t>
            </a:r>
            <a:r>
              <a:rPr lang="en-GB" sz="800">
                <a:latin typeface="Univers" panose="020B0503020202020204" pitchFamily="34" charset="0"/>
              </a:rPr>
              <a:t>2021.</a:t>
            </a:r>
          </a:p>
        </p:txBody>
      </p:sp>
      <p:sp>
        <p:nvSpPr>
          <p:cNvPr id="4" name="TextBox 3">
            <a:extLst>
              <a:ext uri="{FF2B5EF4-FFF2-40B4-BE49-F238E27FC236}">
                <a16:creationId xmlns:a16="http://schemas.microsoft.com/office/drawing/2014/main" id="{6FC27CDC-8C14-1762-A509-5281835EA145}"/>
              </a:ext>
            </a:extLst>
          </p:cNvPr>
          <p:cNvSpPr txBox="1"/>
          <p:nvPr/>
        </p:nvSpPr>
        <p:spPr>
          <a:xfrm>
            <a:off x="7762764" y="6566919"/>
            <a:ext cx="3590248" cy="246221"/>
          </a:xfrm>
          <a:prstGeom prst="rect">
            <a:avLst/>
          </a:prstGeom>
          <a:noFill/>
        </p:spPr>
        <p:txBody>
          <a:bodyPr wrap="square">
            <a:spAutoFit/>
          </a:bodyPr>
          <a:lstStyle/>
          <a:p>
            <a:pPr algn="ctr"/>
            <a:r>
              <a:rPr lang="en-GB" sz="1000" b="1">
                <a:latin typeface="Univers" panose="020B0503020202020204" pitchFamily="34" charset="0"/>
                <a:hlinkClick r:id="rId8"/>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7899167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11" name="Group 10">
            <a:extLst>
              <a:ext uri="{FF2B5EF4-FFF2-40B4-BE49-F238E27FC236}">
                <a16:creationId xmlns:a16="http://schemas.microsoft.com/office/drawing/2014/main" id="{473AE4CF-C829-4FA1-8A53-FF660C73D150}"/>
              </a:ext>
            </a:extLst>
          </p:cNvPr>
          <p:cNvGrpSpPr/>
          <p:nvPr/>
        </p:nvGrpSpPr>
        <p:grpSpPr>
          <a:xfrm>
            <a:off x="10553907" y="6081388"/>
            <a:ext cx="656603" cy="656603"/>
            <a:chOff x="8243370" y="3116905"/>
            <a:chExt cx="432000" cy="432000"/>
          </a:xfrm>
        </p:grpSpPr>
        <p:sp>
          <p:nvSpPr>
            <p:cNvPr id="12" name="Oval 11">
              <a:hlinkClick r:id="" action="ppaction://hlinkshowjump?jump=lastslideviewed"/>
              <a:extLst>
                <a:ext uri="{FF2B5EF4-FFF2-40B4-BE49-F238E27FC236}">
                  <a16:creationId xmlns:a16="http://schemas.microsoft.com/office/drawing/2014/main" id="{431895C0-2396-48D8-97FD-5389A1C5E553}"/>
                </a:ext>
              </a:extLst>
            </p:cNvPr>
            <p:cNvSpPr/>
            <p:nvPr/>
          </p:nvSpPr>
          <p:spPr>
            <a:xfrm flipH="1">
              <a:off x="8243370" y="3116905"/>
              <a:ext cx="432000" cy="432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Graphic 12" descr="Refresh RTL">
              <a:extLst>
                <a:ext uri="{FF2B5EF4-FFF2-40B4-BE49-F238E27FC236}">
                  <a16:creationId xmlns:a16="http://schemas.microsoft.com/office/drawing/2014/main" id="{2C1614FB-9225-4BFD-9CC1-5CA564111D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757" y="3201314"/>
              <a:ext cx="288000" cy="288000"/>
            </a:xfrm>
            <a:prstGeom prst="rect">
              <a:avLst/>
            </a:prstGeom>
          </p:spPr>
        </p:pic>
      </p:grpSp>
      <p:graphicFrame>
        <p:nvGraphicFramePr>
          <p:cNvPr id="15" name="Table 5">
            <a:extLst>
              <a:ext uri="{FF2B5EF4-FFF2-40B4-BE49-F238E27FC236}">
                <a16:creationId xmlns:a16="http://schemas.microsoft.com/office/drawing/2014/main" id="{181CBB54-A309-42E0-B06C-BBF94E76C862}"/>
              </a:ext>
            </a:extLst>
          </p:cNvPr>
          <p:cNvGraphicFramePr>
            <a:graphicFrameLocks noGrp="1"/>
          </p:cNvGraphicFramePr>
          <p:nvPr>
            <p:extLst>
              <p:ext uri="{D42A27DB-BD31-4B8C-83A1-F6EECF244321}">
                <p14:modId xmlns:p14="http://schemas.microsoft.com/office/powerpoint/2010/main" val="3231144672"/>
              </p:ext>
            </p:extLst>
          </p:nvPr>
        </p:nvGraphicFramePr>
        <p:xfrm>
          <a:off x="1581150" y="1268413"/>
          <a:ext cx="8677020" cy="4675312"/>
        </p:xfrm>
        <a:graphic>
          <a:graphicData uri="http://schemas.openxmlformats.org/drawingml/2006/table">
            <a:tbl>
              <a:tblPr firstRow="1" bandRow="1">
                <a:tableStyleId>{3B4B98B0-60AC-42C2-AFA5-B58CD77FA1E5}</a:tableStyleId>
              </a:tblPr>
              <a:tblGrid>
                <a:gridCol w="2041200">
                  <a:extLst>
                    <a:ext uri="{9D8B030D-6E8A-4147-A177-3AD203B41FA5}">
                      <a16:colId xmlns:a16="http://schemas.microsoft.com/office/drawing/2014/main" val="2427301028"/>
                    </a:ext>
                  </a:extLst>
                </a:gridCol>
                <a:gridCol w="1658955">
                  <a:extLst>
                    <a:ext uri="{9D8B030D-6E8A-4147-A177-3AD203B41FA5}">
                      <a16:colId xmlns:a16="http://schemas.microsoft.com/office/drawing/2014/main" val="660390019"/>
                    </a:ext>
                  </a:extLst>
                </a:gridCol>
                <a:gridCol w="1658955">
                  <a:extLst>
                    <a:ext uri="{9D8B030D-6E8A-4147-A177-3AD203B41FA5}">
                      <a16:colId xmlns:a16="http://schemas.microsoft.com/office/drawing/2014/main" val="4153921208"/>
                    </a:ext>
                  </a:extLst>
                </a:gridCol>
                <a:gridCol w="1658955">
                  <a:extLst>
                    <a:ext uri="{9D8B030D-6E8A-4147-A177-3AD203B41FA5}">
                      <a16:colId xmlns:a16="http://schemas.microsoft.com/office/drawing/2014/main" val="3427282000"/>
                    </a:ext>
                  </a:extLst>
                </a:gridCol>
                <a:gridCol w="1658955">
                  <a:extLst>
                    <a:ext uri="{9D8B030D-6E8A-4147-A177-3AD203B41FA5}">
                      <a16:colId xmlns:a16="http://schemas.microsoft.com/office/drawing/2014/main" val="1349840348"/>
                    </a:ext>
                  </a:extLst>
                </a:gridCol>
              </a:tblGrid>
              <a:tr h="323126">
                <a:tc rowSpan="2">
                  <a:txBody>
                    <a:bodyPr/>
                    <a:lstStyle/>
                    <a:p>
                      <a:r>
                        <a:rPr lang="en-GB" sz="1000" noProof="0">
                          <a:solidFill>
                            <a:schemeClr val="bg1"/>
                          </a:solidFill>
                          <a:latin typeface="Univers" panose="020B0503020202020204" pitchFamily="34" charset="0"/>
                        </a:rPr>
                        <a:t>AE, n (%)</a:t>
                      </a:r>
                      <a:endParaRPr lang="en-GB" sz="100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00877B"/>
                    </a:solidFill>
                  </a:tcPr>
                </a:tc>
                <a:tc gridSpan="2">
                  <a:txBody>
                    <a:bodyPr/>
                    <a:lstStyle/>
                    <a:p>
                      <a:pPr algn="ctr"/>
                      <a:r>
                        <a:rPr lang="en-GB" sz="1000" noProof="0">
                          <a:solidFill>
                            <a:schemeClr val="bg1"/>
                          </a:solidFill>
                          <a:latin typeface="Univers" panose="020B0503020202020204" pitchFamily="34" charset="0"/>
                        </a:rPr>
                        <a:t>KEYTRUDA + chemotherapy (n=783)</a:t>
                      </a:r>
                      <a:endParaRPr lang="en-GB" sz="100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hMerge="1">
                  <a:txBody>
                    <a:bodyPr/>
                    <a:lstStyle/>
                    <a:p>
                      <a:endParaRPr lang="en-GB"/>
                    </a:p>
                  </a:txBody>
                  <a:tcPr/>
                </a:tc>
                <a:tc gridSpan="2">
                  <a:txBody>
                    <a:bodyPr/>
                    <a:lstStyle/>
                    <a:p>
                      <a:pPr algn="ctr"/>
                      <a:r>
                        <a:rPr lang="en-GB" sz="1000" noProof="0">
                          <a:solidFill>
                            <a:schemeClr val="bg1"/>
                          </a:solidFill>
                          <a:latin typeface="Univers" panose="020B0503020202020204" pitchFamily="34" charset="0"/>
                        </a:rPr>
                        <a:t>Placebo + chemotherapy (n=389)</a:t>
                      </a:r>
                      <a:endParaRPr lang="en-GB" sz="100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tc hMerge="1">
                  <a:txBody>
                    <a:bodyPr/>
                    <a:lstStyle/>
                    <a:p>
                      <a:endParaRPr lang="en-GB"/>
                    </a:p>
                  </a:txBody>
                  <a:tcPr/>
                </a:tc>
                <a:extLst>
                  <a:ext uri="{0D108BD9-81ED-4DB2-BD59-A6C34878D82A}">
                    <a16:rowId xmlns:a16="http://schemas.microsoft.com/office/drawing/2014/main" val="1671468373"/>
                  </a:ext>
                </a:extLst>
              </a:tr>
              <a:tr h="272186">
                <a:tc vMerge="1">
                  <a:txBody>
                    <a:bodyPr/>
                    <a:lstStyle/>
                    <a:p>
                      <a:endParaRPr lang="en-GB" sz="1000" noProof="0">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00877B"/>
                    </a:solidFill>
                  </a:tcPr>
                </a:tc>
                <a:tc>
                  <a:txBody>
                    <a:bodyPr/>
                    <a:lstStyle/>
                    <a:p>
                      <a:pPr algn="ctr"/>
                      <a:r>
                        <a:rPr lang="en-GB" sz="1000" b="1" noProof="0">
                          <a:solidFill>
                            <a:schemeClr val="bg1"/>
                          </a:solidFill>
                          <a:latin typeface="Univers" panose="020B0503020202020204" pitchFamily="34" charset="0"/>
                        </a:rPr>
                        <a:t>Any grade</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algn="ctr"/>
                      <a:r>
                        <a:rPr lang="en-GB" sz="1000" b="1" noProof="0">
                          <a:solidFill>
                            <a:schemeClr val="bg1"/>
                          </a:solidFill>
                          <a:latin typeface="Univers" panose="020B0503020202020204" pitchFamily="34" charset="0"/>
                          <a:cs typeface="Calibri" panose="020F0502020204030204" pitchFamily="34" charset="0"/>
                        </a:rPr>
                        <a:t>Grade ≥3 </a:t>
                      </a:r>
                      <a:endParaRPr lang="en-GB" sz="1000" b="1" noProof="0">
                        <a:solidFill>
                          <a:schemeClr val="bg1"/>
                        </a:solidFill>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algn="ctr"/>
                      <a:r>
                        <a:rPr lang="en-GB" sz="1000" b="1" noProof="0">
                          <a:solidFill>
                            <a:schemeClr val="bg1"/>
                          </a:solidFill>
                          <a:latin typeface="Univers" panose="020B0503020202020204" pitchFamily="34" charset="0"/>
                        </a:rPr>
                        <a:t>Any grade</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A6A6A6"/>
                    </a:solidFill>
                  </a:tcPr>
                </a:tc>
                <a:tc>
                  <a:txBody>
                    <a:bodyPr/>
                    <a:lstStyle/>
                    <a:p>
                      <a:pPr algn="ctr"/>
                      <a:r>
                        <a:rPr lang="en-GB" sz="1000" b="1" noProof="0">
                          <a:solidFill>
                            <a:schemeClr val="bg1"/>
                          </a:solidFill>
                          <a:latin typeface="Univers" panose="020B0503020202020204" pitchFamily="34" charset="0"/>
                          <a:cs typeface="Calibri" panose="020F0502020204030204" pitchFamily="34" charset="0"/>
                        </a:rPr>
                        <a:t>Grade ≥3 </a:t>
                      </a:r>
                      <a:endParaRPr lang="en-GB" sz="1000" b="1" noProof="0">
                        <a:solidFill>
                          <a:schemeClr val="bg1"/>
                        </a:solidFill>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950587275"/>
                  </a:ext>
                </a:extLst>
              </a:tr>
              <a:tr h="237600">
                <a:tc>
                  <a:txBody>
                    <a:bodyPr/>
                    <a:lstStyle/>
                    <a:p>
                      <a:r>
                        <a:rPr lang="en-GB" sz="1000" noProof="0">
                          <a:latin typeface="Univers" panose="020B0503020202020204" pitchFamily="34" charset="0"/>
                          <a:cs typeface="Calibri" panose="020F0502020204030204" pitchFamily="34" charset="0"/>
                        </a:rPr>
                        <a:t>Any AE</a:t>
                      </a:r>
                      <a:endParaRPr lang="en-GB" sz="1000" noProof="0">
                        <a:latin typeface="Univers" panose="020B0503020202020204" pitchFamily="34" charset="0"/>
                      </a:endParaRP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777 (99.2)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645 (82.4)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389 (100.0)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306 (78.7)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06827500"/>
                  </a:ext>
                </a:extLst>
              </a:tr>
              <a:tr h="237600">
                <a:tc>
                  <a:txBody>
                    <a:bodyPr/>
                    <a:lstStyle/>
                    <a:p>
                      <a:pPr marL="0" indent="0"/>
                      <a:r>
                        <a:rPr lang="en-GB" sz="1000" noProof="0">
                          <a:latin typeface="Univers" panose="020B0503020202020204" pitchFamily="34" charset="0"/>
                        </a:rPr>
                        <a:t>TRAE</a:t>
                      </a:r>
                      <a:r>
                        <a:rPr lang="en-GB" sz="1000" baseline="30000" noProof="0">
                          <a:latin typeface="Univers" panose="020B0503020202020204" pitchFamily="34" charset="0"/>
                        </a:rPr>
                        <a:t>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774 (98.9)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604 (77.1)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388 (99.7)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285 (73.3)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97373922"/>
                  </a:ext>
                </a:extLst>
              </a:tr>
              <a:tr h="237600">
                <a:tc>
                  <a:txBody>
                    <a:bodyPr/>
                    <a:lstStyle/>
                    <a:p>
                      <a:pPr marL="180000" indent="0"/>
                      <a:r>
                        <a:rPr lang="en-GB" sz="1000" noProof="0">
                          <a:latin typeface="Univers" panose="020B0503020202020204" pitchFamily="34" charset="0"/>
                        </a:rPr>
                        <a:t>Nausea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495 (63.2)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27 (3.4)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245 (63.0)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 (1.5)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0653820"/>
                  </a:ext>
                </a:extLst>
              </a:tr>
              <a:tr h="237600">
                <a:tc>
                  <a:txBody>
                    <a:bodyPr/>
                    <a:lstStyle/>
                    <a:p>
                      <a:pPr marL="180000"/>
                      <a:r>
                        <a:rPr lang="en-GB" sz="1000" noProof="0">
                          <a:latin typeface="Univers" panose="020B0503020202020204" pitchFamily="34" charset="0"/>
                        </a:rPr>
                        <a:t>Alopecia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471 (60.2)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220 (56.6)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1873474"/>
                  </a:ext>
                </a:extLst>
              </a:tr>
              <a:tr h="237600">
                <a:tc>
                  <a:txBody>
                    <a:bodyPr/>
                    <a:lstStyle/>
                    <a:p>
                      <a:pPr marL="180000"/>
                      <a:r>
                        <a:rPr lang="en-GB" sz="1000" noProof="0">
                          <a:latin typeface="Univers" panose="020B0503020202020204" pitchFamily="34" charset="0"/>
                        </a:rPr>
                        <a:t>Anaemia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429 (54.8)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141 (18.0)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215 (55.3)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58 (14.9)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2572805"/>
                  </a:ext>
                </a:extLst>
              </a:tr>
              <a:tr h="237600">
                <a:tc>
                  <a:txBody>
                    <a:bodyPr/>
                    <a:lstStyle/>
                    <a:p>
                      <a:pPr marL="180000" indent="0"/>
                      <a:r>
                        <a:rPr lang="en-GB" sz="1000" noProof="0">
                          <a:latin typeface="Univers" panose="020B0503020202020204" pitchFamily="34" charset="0"/>
                        </a:rPr>
                        <a:t>Neutropenia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367 (46.9)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270 (34.5)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185 (47.6)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130 (33.4)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49485789"/>
                  </a:ext>
                </a:extLst>
              </a:tr>
              <a:tr h="237600">
                <a:tc>
                  <a:txBody>
                    <a:bodyPr/>
                    <a:lstStyle/>
                    <a:p>
                      <a:pPr marL="180000"/>
                      <a:r>
                        <a:rPr lang="en-GB" sz="1000" noProof="0">
                          <a:latin typeface="Univers" panose="020B0503020202020204" pitchFamily="34" charset="0"/>
                        </a:rPr>
                        <a:t>Fatigue</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330 (42.1)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28 (3.6)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151 (38.8)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 (1.8)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57512101"/>
                  </a:ext>
                </a:extLst>
              </a:tr>
              <a:tr h="237600">
                <a:tc>
                  <a:txBody>
                    <a:bodyPr/>
                    <a:lstStyle/>
                    <a:p>
                      <a:pPr marL="180000" indent="0"/>
                      <a:r>
                        <a:rPr lang="en-GB" sz="1000" noProof="0">
                          <a:latin typeface="Univers" panose="020B0503020202020204" pitchFamily="34" charset="0"/>
                        </a:rPr>
                        <a:t>Diarrhoea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238 (30.4)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20 (2.6)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98 (25.2)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5 (1.3)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51301498"/>
                  </a:ext>
                </a:extLst>
              </a:tr>
              <a:tr h="2376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noProof="0">
                          <a:latin typeface="Univers" panose="020B0503020202020204" pitchFamily="34" charset="0"/>
                        </a:rPr>
                        <a:t>Alanine aminotransferase increased</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204 (26.1)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43 (5.5)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98 (25.2)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9 (2.3)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5880239"/>
                  </a:ext>
                </a:extLst>
              </a:tr>
              <a:tr h="237600">
                <a:tc>
                  <a:txBody>
                    <a:bodyPr/>
                    <a:lstStyle/>
                    <a:p>
                      <a:pPr marL="180000"/>
                      <a:r>
                        <a:rPr lang="en-GB" sz="1000" noProof="0">
                          <a:latin typeface="Univers" panose="020B0503020202020204" pitchFamily="34" charset="0"/>
                        </a:rPr>
                        <a:t>Vomiting</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200 (25.5)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19 (2.4)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86 (22.1)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 (1.5)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71087961"/>
                  </a:ext>
                </a:extLst>
              </a:tr>
              <a:tr h="237600">
                <a:tc>
                  <a:txBody>
                    <a:bodyPr/>
                    <a:lstStyle/>
                    <a:p>
                      <a:pPr marL="180000" indent="0"/>
                      <a:r>
                        <a:rPr lang="en-GB" sz="1000" noProof="0">
                          <a:latin typeface="Univers" panose="020B0503020202020204" pitchFamily="34" charset="0"/>
                        </a:rPr>
                        <a:t>Asthenia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198 (25.3)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28 (3.6)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102 (26.2)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9 (2.3)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88749377"/>
                  </a:ext>
                </a:extLst>
              </a:tr>
              <a:tr h="237600">
                <a:tc>
                  <a:txBody>
                    <a:bodyPr/>
                    <a:lstStyle/>
                    <a:p>
                      <a:pPr marL="180000" indent="0"/>
                      <a:r>
                        <a:rPr lang="en-GB" sz="1000" noProof="0">
                          <a:latin typeface="Univers" panose="020B0503020202020204" pitchFamily="34" charset="0"/>
                        </a:rPr>
                        <a:t>Rash</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196 (25.0)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12 (1.5)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66 (17.0)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0138156"/>
                  </a:ext>
                </a:extLst>
              </a:tr>
              <a:tr h="237600">
                <a:tc>
                  <a:txBody>
                    <a:bodyPr/>
                    <a:lstStyle/>
                    <a:p>
                      <a:pPr marL="180000"/>
                      <a:r>
                        <a:rPr lang="en-GB" sz="1000" noProof="0">
                          <a:latin typeface="Univers" panose="020B0503020202020204" pitchFamily="34" charset="0"/>
                        </a:rPr>
                        <a:t>Constipation</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188 (24.0)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85 (21.9)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20045982"/>
                  </a:ext>
                </a:extLst>
              </a:tr>
              <a:tr h="237600">
                <a:tc>
                  <a:txBody>
                    <a:bodyPr/>
                    <a:lstStyle/>
                    <a:p>
                      <a:pPr marL="180000" indent="0"/>
                      <a:r>
                        <a:rPr lang="en-GB" sz="1000" noProof="0">
                          <a:latin typeface="Univers" panose="020B0503020202020204" pitchFamily="34" charset="0"/>
                        </a:rPr>
                        <a:t>Neutrophil count decreased</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185 (23.6)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146 (18.6)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112 (28.8)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90 (23.1)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05381987"/>
                  </a:ext>
                </a:extLst>
              </a:tr>
              <a:tr h="237600">
                <a:tc>
                  <a:txBody>
                    <a:bodyPr/>
                    <a:lstStyle/>
                    <a:p>
                      <a:pPr marL="180000"/>
                      <a:r>
                        <a:rPr lang="en-GB" sz="1000" noProof="0">
                          <a:latin typeface="Univers" panose="020B0503020202020204" pitchFamily="34" charset="0"/>
                        </a:rPr>
                        <a:t>Aspartate aminotransferase increased</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157 (20.1)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20 (2.6)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63 (16.2)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61969574"/>
                  </a:ext>
                </a:extLst>
              </a:tr>
              <a:tr h="237600">
                <a:tc>
                  <a:txBody>
                    <a:bodyPr/>
                    <a:lstStyle/>
                    <a:p>
                      <a:pPr marL="180000"/>
                      <a:r>
                        <a:rPr lang="en-GB" sz="1000" noProof="0">
                          <a:latin typeface="Univers" panose="020B0503020202020204" pitchFamily="34" charset="0"/>
                        </a:rPr>
                        <a:t>Peripheral neuropathy</a:t>
                      </a:r>
                    </a:p>
                  </a:txBody>
                  <a:tcPr marL="36000" marR="36000" marT="36000" marB="36000" anchor="ctr">
                    <a:lnT>
                      <a:noFill/>
                    </a:lnT>
                  </a:tcPr>
                </a:tc>
                <a:tc>
                  <a:txBody>
                    <a:bodyPr/>
                    <a:lstStyle/>
                    <a:p>
                      <a:pPr algn="ctr"/>
                      <a:r>
                        <a:rPr lang="en-GB" sz="1000" noProof="0">
                          <a:latin typeface="Univers" panose="020B0503020202020204" pitchFamily="34" charset="0"/>
                        </a:rPr>
                        <a:t>154 (19.7)</a:t>
                      </a:r>
                    </a:p>
                  </a:txBody>
                  <a:tcPr marL="36000" marR="36000" marT="36000" marB="36000" anchor="ctr">
                    <a:lnT>
                      <a:noFill/>
                    </a:lnT>
                  </a:tcPr>
                </a:tc>
                <a:tc>
                  <a:txBody>
                    <a:bodyPr/>
                    <a:lstStyle/>
                    <a:p>
                      <a:pPr algn="ctr"/>
                      <a:r>
                        <a:rPr lang="en-GB" sz="1000" noProof="0">
                          <a:latin typeface="Univers" panose="020B0503020202020204" pitchFamily="34" charset="0"/>
                        </a:rPr>
                        <a:t>15 (1.9)</a:t>
                      </a:r>
                    </a:p>
                  </a:txBody>
                  <a:tcPr marL="36000" marR="36000" marT="36000" marB="36000" anchor="ctr">
                    <a:lnT>
                      <a:noFill/>
                    </a:lnT>
                  </a:tcPr>
                </a:tc>
                <a:tc>
                  <a:txBody>
                    <a:bodyPr/>
                    <a:lstStyle/>
                    <a:p>
                      <a:pPr algn="ctr"/>
                      <a:r>
                        <a:rPr lang="en-GB" sz="1000" noProof="0">
                          <a:latin typeface="Univers" panose="020B0503020202020204" pitchFamily="34" charset="0"/>
                        </a:rPr>
                        <a:t>84 (21.6)</a:t>
                      </a:r>
                    </a:p>
                  </a:txBody>
                  <a:tcPr marL="36000" marR="36000" marT="36000" marB="36000" anchor="ctr">
                    <a:lnT>
                      <a:noFill/>
                    </a:lnT>
                  </a:tcPr>
                </a:tc>
                <a:tc>
                  <a:txBody>
                    <a:bodyPr/>
                    <a:lstStyle/>
                    <a:p>
                      <a:pPr algn="ctr"/>
                      <a:r>
                        <a:rPr lang="en-GB" sz="1000" noProof="0">
                          <a:latin typeface="Univers" panose="020B0503020202020204" pitchFamily="34" charset="0"/>
                        </a:rPr>
                        <a:t>4 (1.0)</a:t>
                      </a:r>
                    </a:p>
                  </a:txBody>
                  <a:tcPr marL="36000" marR="36000" marT="36000" marB="36000" anchor="ctr">
                    <a:lnT>
                      <a:noFill/>
                    </a:lnT>
                  </a:tcPr>
                </a:tc>
                <a:extLst>
                  <a:ext uri="{0D108BD9-81ED-4DB2-BD59-A6C34878D82A}">
                    <a16:rowId xmlns:a16="http://schemas.microsoft.com/office/drawing/2014/main" val="1001112893"/>
                  </a:ext>
                </a:extLst>
              </a:tr>
            </a:tbl>
          </a:graphicData>
        </a:graphic>
      </p:graphicFrame>
      <p:sp>
        <p:nvSpPr>
          <p:cNvPr id="14" name="Title 5">
            <a:extLst>
              <a:ext uri="{FF2B5EF4-FFF2-40B4-BE49-F238E27FC236}">
                <a16:creationId xmlns:a16="http://schemas.microsoft.com/office/drawing/2014/main" id="{D8246F8D-4DEC-4D18-B45E-98F147A35FA7}"/>
              </a:ext>
            </a:extLst>
          </p:cNvPr>
          <p:cNvSpPr txBox="1">
            <a:spLocks/>
          </p:cNvSpPr>
          <p:nvPr/>
        </p:nvSpPr>
        <p:spPr>
          <a:xfrm>
            <a:off x="281733" y="255451"/>
            <a:ext cx="11778721"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Any-grade AEs in the combined neoadjuvant and adjuvant phases occurring in ≥20% of patients at 75-month follow up</a:t>
            </a:r>
            <a:endParaRPr lang="en-GB" sz="2800" baseline="30000">
              <a:solidFill>
                <a:schemeClr val="bg1"/>
              </a:solidFill>
              <a:latin typeface="Univers" panose="020B0503020202020204" pitchFamily="34" charset="0"/>
            </a:endParaRPr>
          </a:p>
        </p:txBody>
      </p:sp>
      <p:sp>
        <p:nvSpPr>
          <p:cNvPr id="16" name="Text Placeholder 7">
            <a:extLst>
              <a:ext uri="{FF2B5EF4-FFF2-40B4-BE49-F238E27FC236}">
                <a16:creationId xmlns:a16="http://schemas.microsoft.com/office/drawing/2014/main" id="{C0CCB2EE-02D1-4C8B-9AB9-2181CF6E1716}"/>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Listed are AEs that occurred during the treatment period or within 30 days after the treatment period (or, for serious AEs, within 90 days) in patients who were randomised and</a:t>
            </a:r>
            <a:br>
              <a:rPr lang="en-GB" sz="800" b="1">
                <a:latin typeface="Univers" panose="020B0503020202020204" pitchFamily="34" charset="0"/>
              </a:rPr>
            </a:br>
            <a:r>
              <a:rPr lang="en-GB" sz="800" b="1">
                <a:latin typeface="Univers" panose="020B0503020202020204" pitchFamily="34" charset="0"/>
              </a:rPr>
              <a:t>received at least one trial drug, underwent surgery, or both. The severity of the AEs was graded according to the Common Terminology Criteria for Adverse Events, v4.0, of the National Cancer Institute. </a:t>
            </a:r>
            <a:br>
              <a:rPr lang="en-GB" sz="800" b="1">
                <a:latin typeface="Univers" panose="020B0503020202020204" pitchFamily="34" charset="0"/>
              </a:rPr>
            </a:br>
            <a:r>
              <a:rPr lang="en-GB" sz="800" b="1">
                <a:latin typeface="Univers" panose="020B0503020202020204" pitchFamily="34" charset="0"/>
              </a:rPr>
              <a:t>Patients may have had more than one event.</a:t>
            </a:r>
            <a:br>
              <a:rPr lang="en-GB" sz="800" b="1">
                <a:latin typeface="Univers" panose="020B0503020202020204" pitchFamily="34" charset="0"/>
              </a:rPr>
            </a:br>
            <a:r>
              <a:rPr lang="en-GB" sz="800" b="1" baseline="30000">
                <a:latin typeface="Univers" panose="020B0503020202020204" pitchFamily="34" charset="0"/>
              </a:rPr>
              <a:t>a</a:t>
            </a:r>
            <a:r>
              <a:rPr lang="en-GB" sz="800" b="1">
                <a:latin typeface="Univers" panose="020B0503020202020204" pitchFamily="34" charset="0"/>
              </a:rPr>
              <a:t>Grade 5 TRAEs were sepsis and multiple organ dysfunction syndrome (n=1) and pneumonitis, pulmonary embolism and autoimmune encephalitis (n=1 in each group) in the KEYTRUDA + chemotherapy arm and septic shock (n=1) in the placebo + chemotherapy arm.</a:t>
            </a:r>
            <a:br>
              <a:rPr lang="en-GB" sz="800" b="1">
                <a:latin typeface="Univers" panose="020B0503020202020204" pitchFamily="34" charset="0"/>
              </a:rPr>
            </a:br>
            <a:r>
              <a:rPr lang="en-GB" sz="800">
                <a:latin typeface="Univers" panose="020B0503020202020204" pitchFamily="34" charset="0"/>
              </a:rPr>
              <a:t>AE, adverse event.</a:t>
            </a:r>
            <a:br>
              <a:rPr lang="en-GB" sz="800">
                <a:latin typeface="Univers" panose="020B0503020202020204" pitchFamily="34" charset="0"/>
              </a:rPr>
            </a:br>
            <a:r>
              <a:rPr lang="en-GB" sz="800">
                <a:latin typeface="Univers" panose="020B0503020202020204" pitchFamily="34" charset="0"/>
              </a:rPr>
              <a:t>Schmid P et al. </a:t>
            </a:r>
            <a:r>
              <a:rPr lang="en-GB" sz="800" i="1">
                <a:latin typeface="Univers" panose="020B0503020202020204" pitchFamily="34" charset="0"/>
              </a:rPr>
              <a:t>N Engl J Med </a:t>
            </a:r>
            <a:r>
              <a:rPr lang="en-GB" sz="800">
                <a:latin typeface="Univers" panose="020B0503020202020204" pitchFamily="34" charset="0"/>
              </a:rPr>
              <a:t>2024; doi:10.1056/NEJMoa2409932 [Epub ahead of print].</a:t>
            </a:r>
          </a:p>
        </p:txBody>
      </p:sp>
      <p:sp>
        <p:nvSpPr>
          <p:cNvPr id="4" name="TextBox 3">
            <a:extLst>
              <a:ext uri="{FF2B5EF4-FFF2-40B4-BE49-F238E27FC236}">
                <a16:creationId xmlns:a16="http://schemas.microsoft.com/office/drawing/2014/main" id="{E4D73386-47FA-5284-7A3E-D00F89C11A79}"/>
              </a:ext>
            </a:extLst>
          </p:cNvPr>
          <p:cNvSpPr txBox="1"/>
          <p:nvPr/>
        </p:nvSpPr>
        <p:spPr>
          <a:xfrm>
            <a:off x="10344538" y="5597018"/>
            <a:ext cx="1626938" cy="246221"/>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Presented at ESMO</a:t>
            </a:r>
            <a:r>
              <a:rPr lang="en-GB" sz="800" i="1">
                <a:latin typeface="Univers" panose="020B0503020202020204" pitchFamily="34" charset="0"/>
              </a:rPr>
              <a:t> </a:t>
            </a:r>
            <a:r>
              <a:rPr lang="en-GB" sz="800">
                <a:latin typeface="Univers" panose="020B0503020202020204" pitchFamily="34" charset="0"/>
              </a:rPr>
              <a:t>2024.</a:t>
            </a:r>
          </a:p>
        </p:txBody>
      </p:sp>
      <p:sp>
        <p:nvSpPr>
          <p:cNvPr id="3" name="TextBox 2">
            <a:extLst>
              <a:ext uri="{FF2B5EF4-FFF2-40B4-BE49-F238E27FC236}">
                <a16:creationId xmlns:a16="http://schemas.microsoft.com/office/drawing/2014/main" id="{CD024D40-11B5-5D70-4329-81DFD523D287}"/>
              </a:ext>
            </a:extLst>
          </p:cNvPr>
          <p:cNvSpPr txBox="1"/>
          <p:nvPr/>
        </p:nvSpPr>
        <p:spPr>
          <a:xfrm>
            <a:off x="7762764" y="6566919"/>
            <a:ext cx="3590248" cy="246221"/>
          </a:xfrm>
          <a:prstGeom prst="rect">
            <a:avLst/>
          </a:prstGeom>
          <a:noFill/>
        </p:spPr>
        <p:txBody>
          <a:bodyPr wrap="square">
            <a:spAutoFit/>
          </a:bodyPr>
          <a:lstStyle/>
          <a:p>
            <a:pPr algn="ctr"/>
            <a:r>
              <a:rPr lang="en-GB" sz="1000" b="1">
                <a:latin typeface="Univers" panose="020B0503020202020204" pitchFamily="34" charset="0"/>
                <a:hlinkClick r:id="rId8"/>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2363477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9EBA42F7-3602-4F3D-871B-3BA6A15170B4}"/>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Immune-mediated AEs occurring in patients in the combined neoadjuvant and adjuvant phases at 75-month follow up</a:t>
            </a:r>
            <a:endParaRPr lang="en-GB" sz="2800" baseline="30000">
              <a:solidFill>
                <a:schemeClr val="bg1"/>
              </a:solidFill>
              <a:latin typeface="Univers" panose="020B0503020202020204" pitchFamily="34" charset="0"/>
            </a:endParaRPr>
          </a:p>
        </p:txBody>
      </p:sp>
      <p:grpSp>
        <p:nvGrpSpPr>
          <p:cNvPr id="7" name="Group 6">
            <a:extLst>
              <a:ext uri="{FF2B5EF4-FFF2-40B4-BE49-F238E27FC236}">
                <a16:creationId xmlns:a16="http://schemas.microsoft.com/office/drawing/2014/main" id="{73F8840E-0F13-4838-A330-059DBA3F6A7D}"/>
              </a:ext>
            </a:extLst>
          </p:cNvPr>
          <p:cNvGrpSpPr/>
          <p:nvPr/>
        </p:nvGrpSpPr>
        <p:grpSpPr>
          <a:xfrm>
            <a:off x="11314871" y="6087887"/>
            <a:ext cx="656605" cy="656603"/>
            <a:chOff x="8680178" y="917741"/>
            <a:chExt cx="352645" cy="350678"/>
          </a:xfrm>
        </p:grpSpPr>
        <p:sp>
          <p:nvSpPr>
            <p:cNvPr id="8" name="Oval 7">
              <a:extLst>
                <a:ext uri="{FF2B5EF4-FFF2-40B4-BE49-F238E27FC236}">
                  <a16:creationId xmlns:a16="http://schemas.microsoft.com/office/drawing/2014/main" id="{01F66D05-F3A2-49B9-889E-6C252FA25DF5}"/>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9" name="Graphic 8" descr="Home">
              <a:hlinkClick r:id="rId3" action="ppaction://hlinksldjump"/>
              <a:extLst>
                <a:ext uri="{FF2B5EF4-FFF2-40B4-BE49-F238E27FC236}">
                  <a16:creationId xmlns:a16="http://schemas.microsoft.com/office/drawing/2014/main" id="{F018CF0C-6950-4E78-A0C8-3B245B97E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10" name="Group 9">
            <a:extLst>
              <a:ext uri="{FF2B5EF4-FFF2-40B4-BE49-F238E27FC236}">
                <a16:creationId xmlns:a16="http://schemas.microsoft.com/office/drawing/2014/main" id="{DB20E56C-470E-4FE0-A665-CEB125BBD35C}"/>
              </a:ext>
            </a:extLst>
          </p:cNvPr>
          <p:cNvGrpSpPr/>
          <p:nvPr/>
        </p:nvGrpSpPr>
        <p:grpSpPr>
          <a:xfrm>
            <a:off x="10553907" y="6081388"/>
            <a:ext cx="656603" cy="656603"/>
            <a:chOff x="8243370" y="3116905"/>
            <a:chExt cx="432000" cy="432000"/>
          </a:xfrm>
        </p:grpSpPr>
        <p:sp>
          <p:nvSpPr>
            <p:cNvPr id="11" name="Oval 10">
              <a:hlinkClick r:id="" action="ppaction://hlinkshowjump?jump=lastslideviewed"/>
              <a:extLst>
                <a:ext uri="{FF2B5EF4-FFF2-40B4-BE49-F238E27FC236}">
                  <a16:creationId xmlns:a16="http://schemas.microsoft.com/office/drawing/2014/main" id="{9825DDA7-A3FA-4D9D-9485-D22FB7F68960}"/>
                </a:ext>
              </a:extLst>
            </p:cNvPr>
            <p:cNvSpPr/>
            <p:nvPr/>
          </p:nvSpPr>
          <p:spPr>
            <a:xfrm flipH="1">
              <a:off x="8243370" y="3116905"/>
              <a:ext cx="432000" cy="432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Graphic 12" descr="Refresh RTL">
              <a:extLst>
                <a:ext uri="{FF2B5EF4-FFF2-40B4-BE49-F238E27FC236}">
                  <a16:creationId xmlns:a16="http://schemas.microsoft.com/office/drawing/2014/main" id="{810B6CF7-64D4-4E8E-AC1C-52DF23FFEC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757" y="3201314"/>
              <a:ext cx="288000" cy="288000"/>
            </a:xfrm>
            <a:prstGeom prst="rect">
              <a:avLst/>
            </a:prstGeom>
          </p:spPr>
        </p:pic>
      </p:grpSp>
      <p:graphicFrame>
        <p:nvGraphicFramePr>
          <p:cNvPr id="12" name="Table 5">
            <a:extLst>
              <a:ext uri="{FF2B5EF4-FFF2-40B4-BE49-F238E27FC236}">
                <a16:creationId xmlns:a16="http://schemas.microsoft.com/office/drawing/2014/main" id="{F01410F7-7022-4EC1-902F-955C3644D494}"/>
              </a:ext>
            </a:extLst>
          </p:cNvPr>
          <p:cNvGraphicFramePr>
            <a:graphicFrameLocks noGrp="1"/>
          </p:cNvGraphicFramePr>
          <p:nvPr>
            <p:extLst>
              <p:ext uri="{D42A27DB-BD31-4B8C-83A1-F6EECF244321}">
                <p14:modId xmlns:p14="http://schemas.microsoft.com/office/powerpoint/2010/main" val="1248019005"/>
              </p:ext>
            </p:extLst>
          </p:nvPr>
        </p:nvGraphicFramePr>
        <p:xfrm>
          <a:off x="1581150" y="1268413"/>
          <a:ext cx="8679851" cy="3225236"/>
        </p:xfrm>
        <a:graphic>
          <a:graphicData uri="http://schemas.openxmlformats.org/drawingml/2006/table">
            <a:tbl>
              <a:tblPr firstRow="1" bandRow="1">
                <a:tableStyleId>{3B4B98B0-60AC-42C2-AFA5-B58CD77FA1E5}</a:tableStyleId>
              </a:tblPr>
              <a:tblGrid>
                <a:gridCol w="2041451">
                  <a:extLst>
                    <a:ext uri="{9D8B030D-6E8A-4147-A177-3AD203B41FA5}">
                      <a16:colId xmlns:a16="http://schemas.microsoft.com/office/drawing/2014/main" val="2427301028"/>
                    </a:ext>
                  </a:extLst>
                </a:gridCol>
                <a:gridCol w="1659600">
                  <a:extLst>
                    <a:ext uri="{9D8B030D-6E8A-4147-A177-3AD203B41FA5}">
                      <a16:colId xmlns:a16="http://schemas.microsoft.com/office/drawing/2014/main" val="660390019"/>
                    </a:ext>
                  </a:extLst>
                </a:gridCol>
                <a:gridCol w="1659600">
                  <a:extLst>
                    <a:ext uri="{9D8B030D-6E8A-4147-A177-3AD203B41FA5}">
                      <a16:colId xmlns:a16="http://schemas.microsoft.com/office/drawing/2014/main" val="3571723237"/>
                    </a:ext>
                  </a:extLst>
                </a:gridCol>
                <a:gridCol w="1659600">
                  <a:extLst>
                    <a:ext uri="{9D8B030D-6E8A-4147-A177-3AD203B41FA5}">
                      <a16:colId xmlns:a16="http://schemas.microsoft.com/office/drawing/2014/main" val="3427282000"/>
                    </a:ext>
                  </a:extLst>
                </a:gridCol>
                <a:gridCol w="1659600">
                  <a:extLst>
                    <a:ext uri="{9D8B030D-6E8A-4147-A177-3AD203B41FA5}">
                      <a16:colId xmlns:a16="http://schemas.microsoft.com/office/drawing/2014/main" val="1451070952"/>
                    </a:ext>
                  </a:extLst>
                </a:gridCol>
              </a:tblGrid>
              <a:tr h="324000">
                <a:tc rowSpan="2">
                  <a:txBody>
                    <a:bodyPr/>
                    <a:lstStyle/>
                    <a:p>
                      <a:r>
                        <a:rPr lang="en-GB" sz="1000" noProof="0">
                          <a:solidFill>
                            <a:schemeClr val="bg1"/>
                          </a:solidFill>
                          <a:latin typeface="Univers" panose="020B0503020202020204" pitchFamily="34" charset="0"/>
                        </a:rPr>
                        <a:t>AE, n (%)</a:t>
                      </a:r>
                      <a:endParaRPr lang="en-GB" sz="1000" b="1" i="0" baseline="3000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877B"/>
                    </a:solidFill>
                  </a:tcPr>
                </a:tc>
                <a:tc gridSpan="2">
                  <a:txBody>
                    <a:bodyPr/>
                    <a:lstStyle/>
                    <a:p>
                      <a:pPr algn="ctr"/>
                      <a:r>
                        <a:rPr lang="en-GB" sz="1000" noProof="0">
                          <a:solidFill>
                            <a:schemeClr val="bg1"/>
                          </a:solidFill>
                          <a:latin typeface="Univers" panose="020B0503020202020204" pitchFamily="34" charset="0"/>
                        </a:rPr>
                        <a:t>KEYTRUDA + chemotherapy (n=783)</a:t>
                      </a:r>
                      <a:endParaRPr lang="en-GB" sz="100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68BF45"/>
                    </a:solidFill>
                  </a:tcPr>
                </a:tc>
                <a:tc hMerge="1">
                  <a:txBody>
                    <a:bodyPr/>
                    <a:lstStyle/>
                    <a:p>
                      <a:pPr algn="ctr"/>
                      <a:endParaRPr lang="en-GB" sz="1000" b="1" i="0">
                        <a:solidFill>
                          <a:schemeClr val="bg1"/>
                        </a:solidFill>
                        <a:latin typeface="Univers" panose="020B0503020202020204" pitchFamily="34" charset="0"/>
                      </a:endParaRPr>
                    </a:p>
                  </a:txBody>
                  <a:tcPr marL="36000" marR="36000" marT="36000" marB="36000" anchor="ctr">
                    <a:solidFill>
                      <a:srgbClr val="00877B"/>
                    </a:solidFill>
                  </a:tcPr>
                </a:tc>
                <a:tc gridSpan="2">
                  <a:txBody>
                    <a:bodyPr/>
                    <a:lstStyle/>
                    <a:p>
                      <a:pPr algn="ctr"/>
                      <a:r>
                        <a:rPr lang="en-GB" sz="1000" noProof="0">
                          <a:solidFill>
                            <a:schemeClr val="bg1"/>
                          </a:solidFill>
                          <a:latin typeface="Univers" panose="020B0503020202020204" pitchFamily="34" charset="0"/>
                        </a:rPr>
                        <a:t>Placebo + chemotherapy (n=389)</a:t>
                      </a:r>
                      <a:endParaRPr lang="en-GB" sz="1000" b="1" i="0" noProof="0">
                        <a:solidFill>
                          <a:schemeClr val="bg1"/>
                        </a:solidFill>
                        <a:latin typeface="Univers" panose="020B0503020202020204" pitchFamily="34" charset="0"/>
                      </a:endParaRPr>
                    </a:p>
                  </a:txBody>
                  <a:tcPr marL="36000" marR="36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A6A6A6"/>
                    </a:solidFill>
                  </a:tcPr>
                </a:tc>
                <a:tc hMerge="1">
                  <a:txBody>
                    <a:bodyPr/>
                    <a:lstStyle/>
                    <a:p>
                      <a:pPr algn="ctr"/>
                      <a:endParaRPr lang="en-GB" sz="1000" b="1" i="0">
                        <a:solidFill>
                          <a:schemeClr val="bg1"/>
                        </a:solidFill>
                        <a:latin typeface="Univers" panose="020B0503020202020204" pitchFamily="34" charset="0"/>
                      </a:endParaRPr>
                    </a:p>
                  </a:txBody>
                  <a:tcPr marL="36000" marR="36000" marT="36000" marB="36000" anchor="ctr">
                    <a:solidFill>
                      <a:srgbClr val="00877B"/>
                    </a:solidFill>
                  </a:tcPr>
                </a:tc>
                <a:extLst>
                  <a:ext uri="{0D108BD9-81ED-4DB2-BD59-A6C34878D82A}">
                    <a16:rowId xmlns:a16="http://schemas.microsoft.com/office/drawing/2014/main" val="1671468373"/>
                  </a:ext>
                </a:extLst>
              </a:tr>
              <a:tr h="273600">
                <a:tc vMerge="1">
                  <a:txBody>
                    <a:bodyPr/>
                    <a:lstStyle/>
                    <a:p>
                      <a:endParaRPr lang="en-GB" sz="1000" b="1" i="0" baseline="30000">
                        <a:solidFill>
                          <a:schemeClr val="bg1"/>
                        </a:solidFill>
                        <a:latin typeface="Univers" panose="020B0503020202020204" pitchFamily="34" charset="0"/>
                      </a:endParaRPr>
                    </a:p>
                  </a:txBody>
                  <a:tcPr marL="36000" marR="36000" marT="36000" marB="36000" anchor="ctr">
                    <a:solidFill>
                      <a:srgbClr val="00877B"/>
                    </a:solidFill>
                  </a:tcPr>
                </a:tc>
                <a:tc>
                  <a:txBody>
                    <a:bodyPr/>
                    <a:lstStyle/>
                    <a:p>
                      <a:pPr algn="ctr"/>
                      <a:r>
                        <a:rPr lang="en-GB" sz="1000" b="1" i="0" noProof="0">
                          <a:solidFill>
                            <a:schemeClr val="bg1"/>
                          </a:solidFill>
                          <a:latin typeface="Univers" panose="020B0503020202020204" pitchFamily="34" charset="0"/>
                        </a:rPr>
                        <a:t>Any grade</a:t>
                      </a:r>
                    </a:p>
                  </a:txBody>
                  <a:tcPr marL="36000" marR="36000" marT="36000" marB="36000" anchor="ctr">
                    <a:lnL w="12700" cmpd="sng">
                      <a:noFill/>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algn="ctr"/>
                      <a:r>
                        <a:rPr lang="en-GB" sz="1000" b="1" i="0" noProof="0">
                          <a:solidFill>
                            <a:schemeClr val="bg1"/>
                          </a:solidFill>
                          <a:latin typeface="Univers" panose="020B0503020202020204" pitchFamily="34" charset="0"/>
                        </a:rPr>
                        <a:t>Grade ≥3 </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68BF45"/>
                    </a:solidFill>
                  </a:tcPr>
                </a:tc>
                <a:tc>
                  <a:txBody>
                    <a:bodyPr/>
                    <a:lstStyle/>
                    <a:p>
                      <a:pPr algn="ctr"/>
                      <a:r>
                        <a:rPr lang="en-GB" sz="1000" b="1" i="0" noProof="0">
                          <a:solidFill>
                            <a:schemeClr val="bg1"/>
                          </a:solidFill>
                          <a:latin typeface="Univers" panose="020B0503020202020204" pitchFamily="34" charset="0"/>
                        </a:rPr>
                        <a:t>Any grade</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A6A6A6"/>
                    </a:solidFill>
                  </a:tcPr>
                </a:tc>
                <a:tc>
                  <a:txBody>
                    <a:bodyPr/>
                    <a:lstStyle/>
                    <a:p>
                      <a:pPr algn="ctr"/>
                      <a:r>
                        <a:rPr lang="en-GB" sz="1000" b="1" i="0" noProof="0">
                          <a:solidFill>
                            <a:schemeClr val="bg1"/>
                          </a:solidFill>
                          <a:latin typeface="Univers" panose="020B0503020202020204" pitchFamily="34" charset="0"/>
                        </a:rPr>
                        <a:t>Grade ≥3 </a:t>
                      </a: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359798929"/>
                  </a:ext>
                </a:extLst>
              </a:tr>
              <a:tr h="238876">
                <a:tc>
                  <a:txBody>
                    <a:bodyPr/>
                    <a:lstStyle/>
                    <a:p>
                      <a:r>
                        <a:rPr lang="en-GB" sz="1000" noProof="0">
                          <a:latin typeface="Univers" panose="020B0503020202020204" pitchFamily="34" charset="0"/>
                          <a:cs typeface="Calibri" panose="020F0502020204030204" pitchFamily="34" charset="0"/>
                        </a:rPr>
                        <a:t>Any AE</a:t>
                      </a:r>
                      <a:endParaRPr lang="en-GB" sz="1000" noProof="0">
                        <a:latin typeface="Univers" panose="020B0503020202020204" pitchFamily="34" charset="0"/>
                      </a:endParaRPr>
                    </a:p>
                  </a:txBody>
                  <a:tcPr marL="36000" marR="36000" marT="36000" marB="36000" anchor="ctr">
                    <a:lnL>
                      <a:noFill/>
                    </a:lnL>
                    <a:lnR>
                      <a:noFill/>
                    </a:lnR>
                    <a:lnT w="12700" cmpd="sng">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777 (99.2)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645 (82.4)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389 (100.0)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306 (78.7)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06827500"/>
                  </a:ext>
                </a:extLst>
              </a:tr>
              <a:tr h="238876">
                <a:tc>
                  <a:txBody>
                    <a:bodyPr/>
                    <a:lstStyle/>
                    <a:p>
                      <a:pPr marL="0" indent="0"/>
                      <a:r>
                        <a:rPr lang="en-GB" sz="1000" noProof="0">
                          <a:latin typeface="Univers" panose="020B0503020202020204" pitchFamily="34" charset="0"/>
                        </a:rPr>
                        <a:t>TRAE</a:t>
                      </a:r>
                      <a:r>
                        <a:rPr lang="en-GB" sz="1000" baseline="30000" noProof="0">
                          <a:latin typeface="Univers" panose="020B0503020202020204" pitchFamily="34" charset="0"/>
                        </a:rPr>
                        <a:t>a</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774 (98.9)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604 (77.1)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388 (99.7)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285 (73.3)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97373922"/>
                  </a:ext>
                </a:extLst>
              </a:tr>
              <a:tr h="238876">
                <a:tc>
                  <a:txBody>
                    <a:bodyPr/>
                    <a:lstStyle/>
                    <a:p>
                      <a:pPr marL="0" indent="0"/>
                      <a:r>
                        <a:rPr lang="en-GB" sz="1000" noProof="0">
                          <a:latin typeface="Univers" panose="020B0503020202020204" pitchFamily="34" charset="0"/>
                        </a:rPr>
                        <a:t>Immune-mediated AE</a:t>
                      </a:r>
                      <a:r>
                        <a:rPr lang="en-GB" sz="1000" baseline="30000" noProof="0">
                          <a:latin typeface="Univers" panose="020B0503020202020204" pitchFamily="34" charset="0"/>
                        </a:rPr>
                        <a:t>b</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274 (35.0)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102 (13.0)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51 (13.1)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 (1.5)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0653820"/>
                  </a:ext>
                </a:extLst>
              </a:tr>
              <a:tr h="238876">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noProof="0">
                          <a:latin typeface="Univers" panose="020B0503020202020204" pitchFamily="34" charset="0"/>
                        </a:rPr>
                        <a:t>Hypothyroidism</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118 (15.1)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 (0.5)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22 (5.7)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1873474"/>
                  </a:ext>
                </a:extLst>
              </a:tr>
              <a:tr h="238876">
                <a:tc>
                  <a:txBody>
                    <a:bodyPr/>
                    <a:lstStyle/>
                    <a:p>
                      <a:pPr marL="180000" indent="0"/>
                      <a:r>
                        <a:rPr lang="en-GB" sz="1000" noProof="0">
                          <a:latin typeface="Univers" panose="020B0503020202020204" pitchFamily="34" charset="0"/>
                        </a:rPr>
                        <a:t>Severe skin reaction</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45 (5.7)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37 (4.7)</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 (1.0)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2572805"/>
                  </a:ext>
                </a:extLst>
              </a:tr>
              <a:tr h="238876">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GB" sz="1000" noProof="0">
                          <a:latin typeface="Univers" panose="020B0503020202020204" pitchFamily="34" charset="0"/>
                        </a:rPr>
                        <a:t>Hyperthyroidism</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41 (5.2)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 (1.8)</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49485789"/>
                  </a:ext>
                </a:extLst>
              </a:tr>
              <a:tr h="238876">
                <a:tc>
                  <a:txBody>
                    <a:bodyPr/>
                    <a:lstStyle/>
                    <a:p>
                      <a:pPr marL="180000" indent="0"/>
                      <a:r>
                        <a:rPr lang="en-GB" sz="1000" noProof="0">
                          <a:latin typeface="Univers" panose="020B0503020202020204" pitchFamily="34" charset="0"/>
                        </a:rPr>
                        <a:t>Gastritis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27 (3.4)</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8 (2.1)</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41553487"/>
                  </a:ext>
                </a:extLst>
              </a:tr>
              <a:tr h="238876">
                <a:tc>
                  <a:txBody>
                    <a:bodyPr/>
                    <a:lstStyle/>
                    <a:p>
                      <a:pPr marL="180000" indent="0"/>
                      <a:r>
                        <a:rPr lang="en-GB" sz="1000" noProof="0">
                          <a:latin typeface="Univers" panose="020B0503020202020204" pitchFamily="34" charset="0"/>
                        </a:rPr>
                        <a:t>Adrenal insufficiency</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20 (2.6)</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8 (1.0)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57512101"/>
                  </a:ext>
                </a:extLst>
              </a:tr>
              <a:tr h="238876">
                <a:tc>
                  <a:txBody>
                    <a:bodyPr/>
                    <a:lstStyle/>
                    <a:p>
                      <a:pPr marL="180000"/>
                      <a:r>
                        <a:rPr lang="en-GB" sz="1000" noProof="0">
                          <a:latin typeface="Univers" panose="020B0503020202020204" pitchFamily="34" charset="0"/>
                        </a:rPr>
                        <a:t>Pneumonitis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17 (2.2)</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7 (0.9)</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6 (1.5)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 (0.5)</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51301498"/>
                  </a:ext>
                </a:extLst>
              </a:tr>
              <a:tr h="238876">
                <a:tc>
                  <a:txBody>
                    <a:bodyPr/>
                    <a:lstStyle/>
                    <a:p>
                      <a:pPr marL="180000"/>
                      <a:r>
                        <a:rPr lang="en-GB" sz="1000" noProof="0">
                          <a:latin typeface="Univers" panose="020B0503020202020204" pitchFamily="34" charset="0"/>
                        </a:rPr>
                        <a:t>Thyroiditis</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16 (2.0)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2 (0.3)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5 (1.3)</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tc>
                  <a:txBody>
                    <a:bodyPr/>
                    <a:lstStyle/>
                    <a:p>
                      <a:pPr algn="ctr"/>
                      <a:r>
                        <a:rPr lang="en-GB" sz="1000" noProof="0">
                          <a:latin typeface="Univers" panose="020B0503020202020204" pitchFamily="34" charset="0"/>
                        </a:rPr>
                        <a:t>0</a:t>
                      </a:r>
                    </a:p>
                  </a:txBody>
                  <a:tcPr marL="36000" marR="36000" marT="36000" marB="360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5880239"/>
                  </a:ext>
                </a:extLst>
              </a:tr>
              <a:tr h="238876">
                <a:tc>
                  <a:txBody>
                    <a:bodyPr/>
                    <a:lstStyle/>
                    <a:p>
                      <a:pPr marL="180000"/>
                      <a:r>
                        <a:rPr lang="en-GB" sz="1000" noProof="0">
                          <a:latin typeface="Univers" panose="020B0503020202020204" pitchFamily="34" charset="0"/>
                        </a:rPr>
                        <a:t>Hypophysitis</a:t>
                      </a:r>
                    </a:p>
                  </a:txBody>
                  <a:tcPr marL="36000" marR="36000" marT="36000" marB="36000" anchor="ctr">
                    <a:lnT>
                      <a:noFill/>
                    </a:lnT>
                  </a:tcPr>
                </a:tc>
                <a:tc>
                  <a:txBody>
                    <a:bodyPr/>
                    <a:lstStyle/>
                    <a:p>
                      <a:pPr algn="ctr"/>
                      <a:r>
                        <a:rPr lang="en-GB" sz="1000" noProof="0">
                          <a:latin typeface="Univers" panose="020B0503020202020204" pitchFamily="34" charset="0"/>
                        </a:rPr>
                        <a:t>15 (1.9)</a:t>
                      </a:r>
                    </a:p>
                  </a:txBody>
                  <a:tcPr marL="36000" marR="36000" marT="36000" marB="36000" anchor="ctr">
                    <a:lnT>
                      <a:noFill/>
                    </a:lnT>
                  </a:tcPr>
                </a:tc>
                <a:tc>
                  <a:txBody>
                    <a:bodyPr/>
                    <a:lstStyle/>
                    <a:p>
                      <a:pPr algn="ctr"/>
                      <a:r>
                        <a:rPr lang="en-GB" sz="1000" noProof="0">
                          <a:latin typeface="Univers" panose="020B0503020202020204" pitchFamily="34" charset="0"/>
                        </a:rPr>
                        <a:t>10 (1.3)</a:t>
                      </a:r>
                    </a:p>
                  </a:txBody>
                  <a:tcPr marL="36000" marR="36000" marT="36000" marB="36000" anchor="ctr">
                    <a:lnT>
                      <a:noFill/>
                    </a:lnT>
                  </a:tcPr>
                </a:tc>
                <a:tc>
                  <a:txBody>
                    <a:bodyPr/>
                    <a:lstStyle/>
                    <a:p>
                      <a:pPr algn="ctr"/>
                      <a:r>
                        <a:rPr lang="en-GB" sz="1000" noProof="0">
                          <a:latin typeface="Univers" panose="020B0503020202020204" pitchFamily="34" charset="0"/>
                        </a:rPr>
                        <a:t>1 (0.3)</a:t>
                      </a:r>
                    </a:p>
                  </a:txBody>
                  <a:tcPr marL="36000" marR="36000" marT="36000" marB="36000" anchor="ctr">
                    <a:lnT>
                      <a:noFill/>
                    </a:lnT>
                  </a:tcPr>
                </a:tc>
                <a:tc>
                  <a:txBody>
                    <a:bodyPr/>
                    <a:lstStyle/>
                    <a:p>
                      <a:pPr algn="ctr"/>
                      <a:r>
                        <a:rPr lang="en-GB" sz="1000" noProof="0">
                          <a:latin typeface="Univers" panose="020B0503020202020204" pitchFamily="34" charset="0"/>
                        </a:rPr>
                        <a:t>0</a:t>
                      </a:r>
                    </a:p>
                  </a:txBody>
                  <a:tcPr marL="36000" marR="36000" marT="36000" marB="36000" anchor="ctr">
                    <a:lnT>
                      <a:noFill/>
                    </a:lnT>
                  </a:tcPr>
                </a:tc>
                <a:extLst>
                  <a:ext uri="{0D108BD9-81ED-4DB2-BD59-A6C34878D82A}">
                    <a16:rowId xmlns:a16="http://schemas.microsoft.com/office/drawing/2014/main" val="1071087961"/>
                  </a:ext>
                </a:extLst>
              </a:tr>
            </a:tbl>
          </a:graphicData>
        </a:graphic>
      </p:graphicFrame>
      <p:sp>
        <p:nvSpPr>
          <p:cNvPr id="14" name="Text Placeholder 7">
            <a:extLst>
              <a:ext uri="{FF2B5EF4-FFF2-40B4-BE49-F238E27FC236}">
                <a16:creationId xmlns:a16="http://schemas.microsoft.com/office/drawing/2014/main" id="{0A052706-FAF4-49E1-9A39-EA74C0C15EA4}"/>
              </a:ext>
            </a:extLst>
          </p:cNvPr>
          <p:cNvSpPr txBox="1">
            <a:spLocks/>
          </p:cNvSpPr>
          <p:nvPr/>
        </p:nvSpPr>
        <p:spPr>
          <a:xfrm>
            <a:off x="80996" y="5998679"/>
            <a:ext cx="10348879"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Listed are AEs that occurred during, or 30 days after the treatment period (or, for serious AEs, within 90 days) in patients who were randomised and received ≥1 trial drug, underwent surgery, or both.</a:t>
            </a:r>
            <a:br>
              <a:rPr lang="en-GB" sz="800" b="1">
                <a:latin typeface="Univers" panose="020B0503020202020204" pitchFamily="34" charset="0"/>
              </a:rPr>
            </a:br>
            <a:r>
              <a:rPr lang="en-GB" sz="800" b="1">
                <a:latin typeface="Univers" panose="020B0503020202020204" pitchFamily="34" charset="0"/>
              </a:rPr>
              <a:t>The severity of the AEs was graded according to the Common Terminology Criteria for Adverse Events, v4.0, of the National Cancer Institute. Immune-mediated adverse events that occurred in ≥15</a:t>
            </a:r>
          </a:p>
          <a:p>
            <a:pPr marL="0" indent="0">
              <a:spcBef>
                <a:spcPts val="0"/>
              </a:spcBef>
              <a:buNone/>
            </a:pPr>
            <a:r>
              <a:rPr lang="en-GB" sz="800" b="1">
                <a:latin typeface="Univers" panose="020B0503020202020204" pitchFamily="34" charset="0"/>
              </a:rPr>
              <a:t>patients in either treatment group are reported. Patients may have had more than one event.</a:t>
            </a:r>
            <a:br>
              <a:rPr lang="en-GB" sz="800" b="1">
                <a:latin typeface="Univers" panose="020B0503020202020204" pitchFamily="34" charset="0"/>
              </a:rPr>
            </a:br>
            <a:r>
              <a:rPr lang="en-GB" sz="800" b="1" baseline="30000">
                <a:latin typeface="Univers" panose="020B0503020202020204" pitchFamily="34" charset="0"/>
              </a:rPr>
              <a:t>a</a:t>
            </a:r>
            <a:r>
              <a:rPr lang="en-GB" sz="800" b="1">
                <a:latin typeface="Univers" panose="020B0503020202020204" pitchFamily="34" charset="0"/>
              </a:rPr>
              <a:t>Grade 5 TRAEs were sepsis and multiple organ dysfunction syndrome (n=1) and pneumonitis, pulmonary embolism and autoimmune encephalitis (n=1 in each group) in the KEYTRUDA + chemotherapy arm and septic shock (n=1) in the placebo + chemotherapy arm; </a:t>
            </a:r>
            <a:r>
              <a:rPr lang="en-GB" sz="800" b="1" baseline="30000">
                <a:latin typeface="Univers" panose="020B0503020202020204" pitchFamily="34" charset="0"/>
              </a:rPr>
              <a:t>b</a:t>
            </a:r>
            <a:r>
              <a:rPr lang="en-GB" sz="800" b="1">
                <a:latin typeface="Univers" panose="020B0503020202020204" pitchFamily="34" charset="0"/>
              </a:rPr>
              <a:t>Immune-mediated AEs were determined according to a list of terms determined by the sponsor, regardless of attribution to any trial treatment by the investigators. Grade 5 immune-mediated AEs were pulmonary embolism and autoimmune encephalitis (n=1 each) in the KEYTRUDA + chemotherapy group.</a:t>
            </a:r>
            <a:br>
              <a:rPr lang="en-GB" sz="800" b="1">
                <a:latin typeface="Univers" panose="020B0503020202020204" pitchFamily="34" charset="0"/>
              </a:rPr>
            </a:br>
            <a:r>
              <a:rPr lang="en-GB" sz="800">
                <a:latin typeface="Univers" panose="020B0503020202020204" pitchFamily="34" charset="0"/>
              </a:rPr>
              <a:t>AE, adverse event.</a:t>
            </a:r>
            <a:br>
              <a:rPr lang="en-GB" sz="800">
                <a:latin typeface="Univers" panose="020B0503020202020204" pitchFamily="34" charset="0"/>
              </a:rPr>
            </a:br>
            <a:r>
              <a:rPr lang="en-GB" sz="800">
                <a:latin typeface="Univers" panose="020B0503020202020204" pitchFamily="34" charset="0"/>
              </a:rPr>
              <a:t>Schmid P et al. </a:t>
            </a:r>
            <a:r>
              <a:rPr lang="en-GB" sz="800" i="1">
                <a:latin typeface="Univers" panose="020B0503020202020204" pitchFamily="34" charset="0"/>
              </a:rPr>
              <a:t>N Engl J Med</a:t>
            </a:r>
            <a:r>
              <a:rPr lang="en-GB" sz="800">
                <a:latin typeface="Univers" panose="020B0503020202020204" pitchFamily="34" charset="0"/>
              </a:rPr>
              <a:t> 2024; doi:10.1056/NEJMoa2409932 [Epub ahead of print].</a:t>
            </a:r>
          </a:p>
        </p:txBody>
      </p:sp>
      <p:sp>
        <p:nvSpPr>
          <p:cNvPr id="3" name="TextBox 2">
            <a:extLst>
              <a:ext uri="{FF2B5EF4-FFF2-40B4-BE49-F238E27FC236}">
                <a16:creationId xmlns:a16="http://schemas.microsoft.com/office/drawing/2014/main" id="{723335BA-AC31-E0B6-A959-DEBE27D6B31B}"/>
              </a:ext>
            </a:extLst>
          </p:cNvPr>
          <p:cNvSpPr txBox="1"/>
          <p:nvPr/>
        </p:nvSpPr>
        <p:spPr>
          <a:xfrm>
            <a:off x="6456052" y="4763736"/>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 2024.</a:t>
            </a:r>
          </a:p>
        </p:txBody>
      </p:sp>
      <p:sp>
        <p:nvSpPr>
          <p:cNvPr id="4" name="TextBox 3">
            <a:extLst>
              <a:ext uri="{FF2B5EF4-FFF2-40B4-BE49-F238E27FC236}">
                <a16:creationId xmlns:a16="http://schemas.microsoft.com/office/drawing/2014/main" id="{475A2164-0C9C-A369-2D75-48AD1D39CC7F}"/>
              </a:ext>
            </a:extLst>
          </p:cNvPr>
          <p:cNvSpPr txBox="1"/>
          <p:nvPr/>
        </p:nvSpPr>
        <p:spPr>
          <a:xfrm>
            <a:off x="7762764" y="6566919"/>
            <a:ext cx="3590248" cy="246221"/>
          </a:xfrm>
          <a:prstGeom prst="rect">
            <a:avLst/>
          </a:prstGeom>
          <a:noFill/>
        </p:spPr>
        <p:txBody>
          <a:bodyPr wrap="square">
            <a:spAutoFit/>
          </a:bodyPr>
          <a:lstStyle/>
          <a:p>
            <a:pPr algn="ctr"/>
            <a:r>
              <a:rPr lang="en-GB" sz="1000" b="1">
                <a:latin typeface="Univers" panose="020B0503020202020204" pitchFamily="34" charset="0"/>
                <a:hlinkClick r:id="rId8"/>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199924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Placeholder 7">
            <a:extLst>
              <a:ext uri="{FF2B5EF4-FFF2-40B4-BE49-F238E27FC236}">
                <a16:creationId xmlns:a16="http://schemas.microsoft.com/office/drawing/2014/main" id="{D74A4981-2169-41C7-887F-1EEFD3DA554A}"/>
              </a:ext>
            </a:extLst>
          </p:cNvPr>
          <p:cNvSpPr txBox="1">
            <a:spLocks/>
          </p:cNvSpPr>
          <p:nvPr/>
        </p:nvSpPr>
        <p:spPr>
          <a:xfrm>
            <a:off x="78883" y="6011985"/>
            <a:ext cx="10983564"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a:latin typeface="Univers" panose="020B0503020202020204" pitchFamily="34" charset="0"/>
              </a:rPr>
              <a:t>TNBC, triple-negative breast cancer.</a:t>
            </a:r>
            <a:br>
              <a:rPr lang="en-GB" sz="800">
                <a:latin typeface="Univers" panose="020B0503020202020204" pitchFamily="34" charset="0"/>
              </a:rPr>
            </a:br>
            <a:r>
              <a:rPr lang="en-GB" sz="800">
                <a:latin typeface="Univers" panose="020B0503020202020204" pitchFamily="34" charset="0"/>
              </a:rPr>
              <a:t>KEYTRUDA (pembrolizumab) Summary of Product Characteristics. Available at: </a:t>
            </a:r>
            <a:r>
              <a:rPr lang="en-GB" sz="800">
                <a:latin typeface="Univers" panose="020B0503020202020204" pitchFamily="34" charset="0"/>
                <a:hlinkClick r:id="rId3"/>
              </a:rPr>
              <a:t>https://www.medicines.org.uk/emc/product/2498/smpc</a:t>
            </a:r>
            <a:r>
              <a:rPr lang="en-GB" sz="800">
                <a:latin typeface="Univers" panose="020B0503020202020204" pitchFamily="34" charset="0"/>
              </a:rPr>
              <a:t>. Accessed August 2025. </a:t>
            </a:r>
          </a:p>
        </p:txBody>
      </p:sp>
      <p:sp>
        <p:nvSpPr>
          <p:cNvPr id="2" name="Rectangle 1">
            <a:extLst>
              <a:ext uri="{FF2B5EF4-FFF2-40B4-BE49-F238E27FC236}">
                <a16:creationId xmlns:a16="http://schemas.microsoft.com/office/drawing/2014/main" id="{705A8D69-0932-439B-A2EF-4A9C33207F2E}"/>
              </a:ext>
            </a:extLst>
          </p:cNvPr>
          <p:cNvSpPr/>
          <p:nvPr/>
        </p:nvSpPr>
        <p:spPr>
          <a:xfrm>
            <a:off x="981635" y="2810577"/>
            <a:ext cx="10228730" cy="1259399"/>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lumMod val="85000"/>
                    <a:lumOff val="15000"/>
                  </a:schemeClr>
                </a:solidFill>
                <a:latin typeface="Univers" panose="020B0503020202020204" pitchFamily="34" charset="0"/>
              </a:rPr>
              <a:t>KEYTRUDA, in combination with chemotherapy as neoadjuvant treatment, and then continued as monotherapy as adjuvant treatment after surgery, is indicated </a:t>
            </a:r>
            <a:r>
              <a:rPr lang="en-GB" b="1">
                <a:solidFill>
                  <a:schemeClr val="tx1">
                    <a:lumMod val="85000"/>
                    <a:lumOff val="15000"/>
                  </a:schemeClr>
                </a:solidFill>
                <a:latin typeface="Univers" panose="020B0503020202020204" pitchFamily="34" charset="0"/>
              </a:rPr>
              <a:t>in</a:t>
            </a:r>
            <a:r>
              <a:rPr lang="en-GB" sz="1800" b="1">
                <a:solidFill>
                  <a:schemeClr val="tx1">
                    <a:lumMod val="85000"/>
                    <a:lumOff val="15000"/>
                  </a:schemeClr>
                </a:solidFill>
                <a:latin typeface="Univers" panose="020B0503020202020204" pitchFamily="34" charset="0"/>
              </a:rPr>
              <a:t> the treatment of adults with locally advanced or early-stage TNBC at high risk of recurrence</a:t>
            </a:r>
          </a:p>
        </p:txBody>
      </p:sp>
      <p:grpSp>
        <p:nvGrpSpPr>
          <p:cNvPr id="20" name="Group 19">
            <a:extLst>
              <a:ext uri="{FF2B5EF4-FFF2-40B4-BE49-F238E27FC236}">
                <a16:creationId xmlns:a16="http://schemas.microsoft.com/office/drawing/2014/main" id="{695029B1-1BBA-4F72-BCA1-3D4F871CDD6A}"/>
              </a:ext>
            </a:extLst>
          </p:cNvPr>
          <p:cNvGrpSpPr/>
          <p:nvPr/>
        </p:nvGrpSpPr>
        <p:grpSpPr>
          <a:xfrm>
            <a:off x="11314871" y="6087887"/>
            <a:ext cx="656605" cy="656603"/>
            <a:chOff x="8680178" y="917741"/>
            <a:chExt cx="352645" cy="350678"/>
          </a:xfrm>
        </p:grpSpPr>
        <p:sp>
          <p:nvSpPr>
            <p:cNvPr id="21" name="Oval 20">
              <a:extLst>
                <a:ext uri="{FF2B5EF4-FFF2-40B4-BE49-F238E27FC236}">
                  <a16:creationId xmlns:a16="http://schemas.microsoft.com/office/drawing/2014/main" id="{22A173A6-EA2E-4FB7-971A-EC2949717C1D}"/>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22" name="Graphic 21" descr="Home">
              <a:hlinkClick r:id="rId4" action="ppaction://hlinksldjump"/>
              <a:extLst>
                <a:ext uri="{FF2B5EF4-FFF2-40B4-BE49-F238E27FC236}">
                  <a16:creationId xmlns:a16="http://schemas.microsoft.com/office/drawing/2014/main" id="{2F27132F-5D49-4A8F-BADA-3FF5850643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21147" y="943594"/>
              <a:ext cx="270664" cy="270664"/>
            </a:xfrm>
            <a:prstGeom prst="rect">
              <a:avLst/>
            </a:prstGeom>
          </p:spPr>
        </p:pic>
      </p:grpSp>
      <p:sp>
        <p:nvSpPr>
          <p:cNvPr id="9" name="Title 5">
            <a:extLst>
              <a:ext uri="{FF2B5EF4-FFF2-40B4-BE49-F238E27FC236}">
                <a16:creationId xmlns:a16="http://schemas.microsoft.com/office/drawing/2014/main" id="{50EFCD29-7E85-4D1E-A44D-C24C32199843}"/>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KEYTRUDA + chemotherapy licence in early-stage TNBC</a:t>
            </a:r>
            <a:endParaRPr lang="en-GB" sz="2800" baseline="30000">
              <a:solidFill>
                <a:schemeClr val="bg1"/>
              </a:solidFill>
              <a:latin typeface="Univers" panose="020B0503020202020204" pitchFamily="34" charset="0"/>
            </a:endParaRPr>
          </a:p>
        </p:txBody>
      </p:sp>
      <p:sp>
        <p:nvSpPr>
          <p:cNvPr id="4" name="TextBox 3">
            <a:extLst>
              <a:ext uri="{FF2B5EF4-FFF2-40B4-BE49-F238E27FC236}">
                <a16:creationId xmlns:a16="http://schemas.microsoft.com/office/drawing/2014/main" id="{8385AF6B-35FF-ED3C-204D-07A2E3C9A3E8}"/>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2894428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7840A-8A50-4246-8826-220A86227BA3}"/>
              </a:ext>
            </a:extLst>
          </p:cNvPr>
          <p:cNvGrpSpPr/>
          <p:nvPr/>
        </p:nvGrpSpPr>
        <p:grpSpPr>
          <a:xfrm>
            <a:off x="11314871" y="6087887"/>
            <a:ext cx="656605" cy="656603"/>
            <a:chOff x="8680178" y="917741"/>
            <a:chExt cx="352645" cy="350678"/>
          </a:xfrm>
        </p:grpSpPr>
        <p:sp>
          <p:nvSpPr>
            <p:cNvPr id="10" name="Oval 9">
              <a:extLst>
                <a:ext uri="{FF2B5EF4-FFF2-40B4-BE49-F238E27FC236}">
                  <a16:creationId xmlns:a16="http://schemas.microsoft.com/office/drawing/2014/main" id="{3740BFE5-2F33-46E1-9269-1FC4365B7691}"/>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1" name="Graphic 10" descr="Home">
              <a:hlinkClick r:id="rId3" action="ppaction://hlinksldjump"/>
              <a:extLst>
                <a:ext uri="{FF2B5EF4-FFF2-40B4-BE49-F238E27FC236}">
                  <a16:creationId xmlns:a16="http://schemas.microsoft.com/office/drawing/2014/main" id="{68A5B170-0CFC-4B7B-96B1-F6132CEB2B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29" name="Text Placeholder 7">
            <a:extLst>
              <a:ext uri="{FF2B5EF4-FFF2-40B4-BE49-F238E27FC236}">
                <a16:creationId xmlns:a16="http://schemas.microsoft.com/office/drawing/2014/main" id="{4114671B-730F-4D78-8EA4-4B59AA41F9FB}"/>
              </a:ext>
            </a:extLst>
          </p:cNvPr>
          <p:cNvSpPr txBox="1">
            <a:spLocks/>
          </p:cNvSpPr>
          <p:nvPr/>
        </p:nvSpPr>
        <p:spPr>
          <a:xfrm>
            <a:off x="78883" y="6011985"/>
            <a:ext cx="11078428"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800" b="1" baseline="30000" err="1">
                <a:latin typeface="Univers" panose="020B0503020202020204" pitchFamily="34" charset="0"/>
              </a:rPr>
              <a:t>a</a:t>
            </a:r>
            <a:r>
              <a:rPr lang="en-GB" sz="800" b="1" err="1">
                <a:latin typeface="Univers" panose="020B0503020202020204" pitchFamily="34" charset="0"/>
              </a:rPr>
              <a:t>Stage</a:t>
            </a:r>
            <a:r>
              <a:rPr lang="en-GB" sz="800" b="1">
                <a:latin typeface="Univers" panose="020B0503020202020204" pitchFamily="34" charset="0"/>
              </a:rPr>
              <a:t> IIA, IIB, IIIA and IIIB early TNBC, and IIIC TNBC, as defined by the primary tumour-regional lymph node staging criteria of the AJCC (7</a:t>
            </a:r>
            <a:r>
              <a:rPr lang="en-GB" sz="800" b="1" baseline="30000">
                <a:latin typeface="Univers" panose="020B0503020202020204" pitchFamily="34" charset="0"/>
              </a:rPr>
              <a:t>th</a:t>
            </a:r>
            <a:r>
              <a:rPr lang="en-GB" sz="800" b="1">
                <a:latin typeface="Univers" panose="020B0503020202020204" pitchFamily="34" charset="0"/>
              </a:rPr>
              <a:t> Edition).</a:t>
            </a:r>
            <a:r>
              <a:rPr lang="en-GB" sz="800" b="1" baseline="30000">
                <a:latin typeface="Univers" panose="020B0503020202020204" pitchFamily="34" charset="0"/>
              </a:rPr>
              <a:t>3</a:t>
            </a:r>
            <a:br>
              <a:rPr lang="en-GB" sz="800" b="1">
                <a:latin typeface="Univers" panose="020B0503020202020204" pitchFamily="34" charset="0"/>
              </a:rPr>
            </a:br>
            <a:r>
              <a:rPr lang="en-GB" sz="800">
                <a:latin typeface="Univers" panose="020B0503020202020204" pitchFamily="34" charset="0"/>
              </a:rPr>
              <a:t>AJCC, American Joint Committee on Cancer; NICE, National Institute for Health and Care Excellence; TNBC, triple-negative breast cancer. </a:t>
            </a:r>
          </a:p>
          <a:p>
            <a:pPr marL="0" indent="0">
              <a:lnSpc>
                <a:spcPct val="100000"/>
              </a:lnSpc>
              <a:spcBef>
                <a:spcPts val="0"/>
              </a:spcBef>
              <a:buNone/>
            </a:pPr>
            <a:r>
              <a:rPr lang="en-GB" sz="800">
                <a:latin typeface="Univers" panose="020B0503020202020204" pitchFamily="34" charset="0"/>
              </a:rPr>
              <a:t>1. NICE. Early and locally advanced breast cancer: diagnosis and management. </a:t>
            </a:r>
            <a:r>
              <a:rPr lang="en-GB" sz="800">
                <a:latin typeface="Univers" panose="020B0503020202020204" pitchFamily="34" charset="0"/>
                <a:hlinkClick r:id="rId6"/>
              </a:rPr>
              <a:t>https://www.nice.org.uk/guidance/ng101/chapter/Recommendations</a:t>
            </a:r>
            <a:r>
              <a:rPr lang="en-GB" sz="800">
                <a:latin typeface="Univers" panose="020B0503020202020204" pitchFamily="34" charset="0"/>
              </a:rPr>
              <a:t>. Accessed August 2025; </a:t>
            </a:r>
            <a:br>
              <a:rPr lang="en-GB" sz="800">
                <a:latin typeface="Univers" panose="020B0503020202020204" pitchFamily="34" charset="0"/>
              </a:rPr>
            </a:br>
            <a:r>
              <a:rPr lang="en-GB" sz="800">
                <a:latin typeface="Univers" panose="020B0503020202020204" pitchFamily="34" charset="0"/>
              </a:rPr>
              <a:t>2. KEYTRUDA (pembrolizumab) Summary of Product Characteristics. Available at: </a:t>
            </a:r>
            <a:r>
              <a:rPr lang="en-GB" sz="800">
                <a:latin typeface="Univers" panose="020B0503020202020204" pitchFamily="34" charset="0"/>
                <a:hlinkClick r:id="rId7"/>
              </a:rPr>
              <a:t>https://www.medicines.org.uk/emc/product/2498/smpc</a:t>
            </a:r>
            <a:r>
              <a:rPr lang="en-GB" sz="800">
                <a:latin typeface="Univers" panose="020B0503020202020204" pitchFamily="34" charset="0"/>
              </a:rPr>
              <a:t>. Accessed August 2025;</a:t>
            </a:r>
            <a:br>
              <a:rPr lang="en-GB" sz="800">
                <a:latin typeface="Univers" panose="020B0503020202020204" pitchFamily="34" charset="0"/>
              </a:rPr>
            </a:br>
            <a:r>
              <a:rPr lang="en-GB" sz="800">
                <a:latin typeface="Univers" panose="020B0503020202020204" pitchFamily="34" charset="0"/>
              </a:rPr>
              <a:t>3. AJCC. </a:t>
            </a:r>
            <a:r>
              <a:rPr lang="en-GB" sz="800" i="1">
                <a:latin typeface="Univers" panose="020B0503020202020204" pitchFamily="34" charset="0"/>
              </a:rPr>
              <a:t>AJCC</a:t>
            </a:r>
            <a:r>
              <a:rPr lang="en-GB" sz="800">
                <a:latin typeface="Univers" panose="020B0503020202020204" pitchFamily="34" charset="0"/>
              </a:rPr>
              <a:t> </a:t>
            </a:r>
            <a:r>
              <a:rPr lang="en-GB" sz="800" i="1">
                <a:latin typeface="Univers" panose="020B0503020202020204" pitchFamily="34" charset="0"/>
              </a:rPr>
              <a:t>Cancer Staging Manual</a:t>
            </a:r>
            <a:r>
              <a:rPr lang="en-GB" sz="800">
                <a:latin typeface="Univers" panose="020B0503020202020204" pitchFamily="34" charset="0"/>
              </a:rPr>
              <a:t>. 7</a:t>
            </a:r>
            <a:r>
              <a:rPr lang="en-GB" sz="800" baseline="30000">
                <a:latin typeface="Univers" panose="020B0503020202020204" pitchFamily="34" charset="0"/>
              </a:rPr>
              <a:t>th</a:t>
            </a:r>
            <a:r>
              <a:rPr lang="en-GB" sz="800">
                <a:latin typeface="Univers" panose="020B0503020202020204" pitchFamily="34" charset="0"/>
              </a:rPr>
              <a:t> ed. USA: Springer; 2010; 4. NICE. Technology appraisal guidance [TA851] December 2022. Available at:</a:t>
            </a:r>
            <a:br>
              <a:rPr lang="en-GB" sz="800">
                <a:latin typeface="Univers" panose="020B0503020202020204" pitchFamily="34" charset="0"/>
              </a:rPr>
            </a:br>
            <a:r>
              <a:rPr lang="en-GB" sz="800">
                <a:latin typeface="Univers" panose="020B0503020202020204" pitchFamily="34" charset="0"/>
                <a:hlinkClick r:id="rId8"/>
              </a:rPr>
              <a:t>https://www.nice.org.uk/guidance/ta851</a:t>
            </a:r>
            <a:r>
              <a:rPr lang="en-GB" sz="800">
                <a:latin typeface="Univers" panose="020B0503020202020204" pitchFamily="34" charset="0"/>
              </a:rPr>
              <a:t>. Accessed August 2025.</a:t>
            </a:r>
          </a:p>
        </p:txBody>
      </p:sp>
      <p:sp>
        <p:nvSpPr>
          <p:cNvPr id="8" name="Title 5">
            <a:extLst>
              <a:ext uri="{FF2B5EF4-FFF2-40B4-BE49-F238E27FC236}">
                <a16:creationId xmlns:a16="http://schemas.microsoft.com/office/drawing/2014/main" id="{C07E2461-B947-4A26-B626-8EC3227753AF}"/>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KEYTRUDA in the early-stage TNBC pathway</a:t>
            </a:r>
            <a:r>
              <a:rPr lang="en-GB" sz="2800" baseline="30000">
                <a:solidFill>
                  <a:schemeClr val="bg1"/>
                </a:solidFill>
                <a:latin typeface="Univers" panose="020B0503020202020204" pitchFamily="34" charset="0"/>
              </a:rPr>
              <a:t>1–4</a:t>
            </a:r>
          </a:p>
        </p:txBody>
      </p:sp>
      <p:sp>
        <p:nvSpPr>
          <p:cNvPr id="6" name="Rectangle 5">
            <a:extLst>
              <a:ext uri="{FF2B5EF4-FFF2-40B4-BE49-F238E27FC236}">
                <a16:creationId xmlns:a16="http://schemas.microsoft.com/office/drawing/2014/main" id="{D9C05629-1053-4E11-B69C-BF662A347EF2}"/>
              </a:ext>
            </a:extLst>
          </p:cNvPr>
          <p:cNvSpPr/>
          <p:nvPr/>
        </p:nvSpPr>
        <p:spPr>
          <a:xfrm>
            <a:off x="8942362" y="3943348"/>
            <a:ext cx="2952752" cy="1828801"/>
          </a:xfrm>
          <a:prstGeom prst="rect">
            <a:avLst/>
          </a:prstGeom>
          <a:solidFill>
            <a:srgbClr val="F0FAFB"/>
          </a:solidFill>
          <a:ln>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85EE6E8-3D36-4DD6-848D-089F88D2590A}"/>
              </a:ext>
            </a:extLst>
          </p:cNvPr>
          <p:cNvSpPr txBox="1"/>
          <p:nvPr/>
        </p:nvSpPr>
        <p:spPr>
          <a:xfrm>
            <a:off x="10236261" y="4626240"/>
            <a:ext cx="1592178" cy="415498"/>
          </a:xfrm>
          <a:prstGeom prst="rect">
            <a:avLst/>
          </a:prstGeom>
          <a:solidFill>
            <a:srgbClr val="F0FAFB"/>
          </a:solidFill>
        </p:spPr>
        <p:txBody>
          <a:bodyPr wrap="square">
            <a:spAutoFit/>
          </a:bodyPr>
          <a:lstStyle/>
          <a:p>
            <a:r>
              <a:rPr lang="en-GB" sz="1050">
                <a:solidFill>
                  <a:schemeClr val="tx1">
                    <a:lumMod val="75000"/>
                    <a:lumOff val="25000"/>
                  </a:schemeClr>
                </a:solidFill>
                <a:effectLst/>
                <a:latin typeface="Univers" panose="020B0503020202020204" pitchFamily="34" charset="0"/>
              </a:rPr>
              <a:t>Patient discharged for regular monitoring</a:t>
            </a:r>
            <a:endParaRPr lang="en-GB" sz="1100">
              <a:solidFill>
                <a:schemeClr val="tx1">
                  <a:lumMod val="75000"/>
                  <a:lumOff val="25000"/>
                </a:schemeClr>
              </a:solidFill>
              <a:effectLst/>
              <a:latin typeface="Univers" panose="020B0503020202020204" pitchFamily="34" charset="0"/>
            </a:endParaRPr>
          </a:p>
        </p:txBody>
      </p:sp>
      <p:sp>
        <p:nvSpPr>
          <p:cNvPr id="14" name="TextBox 13">
            <a:extLst>
              <a:ext uri="{FF2B5EF4-FFF2-40B4-BE49-F238E27FC236}">
                <a16:creationId xmlns:a16="http://schemas.microsoft.com/office/drawing/2014/main" id="{533B52E6-7259-4F89-BAFB-C81E8C8BA900}"/>
              </a:ext>
            </a:extLst>
          </p:cNvPr>
          <p:cNvSpPr txBox="1"/>
          <p:nvPr/>
        </p:nvSpPr>
        <p:spPr>
          <a:xfrm>
            <a:off x="10236261" y="5217894"/>
            <a:ext cx="1499172" cy="415498"/>
          </a:xfrm>
          <a:prstGeom prst="rect">
            <a:avLst/>
          </a:prstGeom>
          <a:solidFill>
            <a:srgbClr val="F0FAFB"/>
          </a:solidFill>
        </p:spPr>
        <p:txBody>
          <a:bodyPr wrap="square">
            <a:spAutoFit/>
          </a:bodyPr>
          <a:lstStyle/>
          <a:p>
            <a:r>
              <a:rPr lang="en-GB" sz="1050">
                <a:solidFill>
                  <a:schemeClr val="tx1">
                    <a:lumMod val="75000"/>
                    <a:lumOff val="25000"/>
                  </a:schemeClr>
                </a:solidFill>
                <a:effectLst/>
                <a:latin typeface="Univers" panose="020B0503020202020204" pitchFamily="34" charset="0"/>
              </a:rPr>
              <a:t>Adjuvant chemotherapy</a:t>
            </a:r>
            <a:endParaRPr lang="en-GB" sz="1100">
              <a:solidFill>
                <a:schemeClr val="tx1">
                  <a:lumMod val="75000"/>
                  <a:lumOff val="25000"/>
                </a:schemeClr>
              </a:solidFill>
              <a:effectLst/>
              <a:latin typeface="Univers" panose="020B0503020202020204" pitchFamily="34" charset="0"/>
            </a:endParaRPr>
          </a:p>
        </p:txBody>
      </p:sp>
      <p:pic>
        <p:nvPicPr>
          <p:cNvPr id="15" name="Picture 14" descr="A screenshot of a cell phone&#10;&#10;Description automatically generated with low confidence">
            <a:extLst>
              <a:ext uri="{FF2B5EF4-FFF2-40B4-BE49-F238E27FC236}">
                <a16:creationId xmlns:a16="http://schemas.microsoft.com/office/drawing/2014/main" id="{FEAF5658-BFA1-4D64-B74E-38E857ABB110}"/>
              </a:ext>
            </a:extLst>
          </p:cNvPr>
          <p:cNvPicPr>
            <a:picLocks noChangeAspect="1"/>
          </p:cNvPicPr>
          <p:nvPr/>
        </p:nvPicPr>
        <p:blipFill rotWithShape="1">
          <a:blip r:embed="rId9">
            <a:extLst>
              <a:ext uri="{28A0092B-C50C-407E-A947-70E740481C1C}">
                <a14:useLocalDpi xmlns:a14="http://schemas.microsoft.com/office/drawing/2010/main" val="0"/>
              </a:ext>
            </a:extLst>
          </a:blip>
          <a:srcRect l="60639" t="28195" r="27955" b="63194"/>
          <a:stretch/>
        </p:blipFill>
        <p:spPr>
          <a:xfrm>
            <a:off x="9006412" y="5181654"/>
            <a:ext cx="1188300" cy="504621"/>
          </a:xfrm>
          <a:prstGeom prst="rect">
            <a:avLst/>
          </a:prstGeom>
        </p:spPr>
      </p:pic>
      <p:pic>
        <p:nvPicPr>
          <p:cNvPr id="16" name="Picture 15" descr="A screenshot of a cell phone&#10;&#10;Description automatically generated with low confidence">
            <a:extLst>
              <a:ext uri="{FF2B5EF4-FFF2-40B4-BE49-F238E27FC236}">
                <a16:creationId xmlns:a16="http://schemas.microsoft.com/office/drawing/2014/main" id="{9C2ED6A8-5A43-4670-81D5-4D7EC09A0DFA}"/>
              </a:ext>
            </a:extLst>
          </p:cNvPr>
          <p:cNvPicPr>
            <a:picLocks noChangeAspect="1"/>
          </p:cNvPicPr>
          <p:nvPr/>
        </p:nvPicPr>
        <p:blipFill rotWithShape="1">
          <a:blip r:embed="rId10">
            <a:extLst>
              <a:ext uri="{28A0092B-C50C-407E-A947-70E740481C1C}">
                <a14:useLocalDpi xmlns:a14="http://schemas.microsoft.com/office/drawing/2010/main" val="0"/>
              </a:ext>
            </a:extLst>
          </a:blip>
          <a:srcRect l="63373" t="37639" r="31315" b="53260"/>
          <a:stretch/>
        </p:blipFill>
        <p:spPr>
          <a:xfrm>
            <a:off x="9313292" y="4553289"/>
            <a:ext cx="523464" cy="504427"/>
          </a:xfrm>
          <a:prstGeom prst="rect">
            <a:avLst/>
          </a:prstGeom>
        </p:spPr>
      </p:pic>
      <p:pic>
        <p:nvPicPr>
          <p:cNvPr id="17" name="Picture 16">
            <a:extLst>
              <a:ext uri="{FF2B5EF4-FFF2-40B4-BE49-F238E27FC236}">
                <a16:creationId xmlns:a16="http://schemas.microsoft.com/office/drawing/2014/main" id="{7FCDF3FF-8779-3EA1-6311-3C2D6A336211}"/>
              </a:ext>
            </a:extLst>
          </p:cNvPr>
          <p:cNvPicPr>
            <a:picLocks noChangeAspect="1"/>
          </p:cNvPicPr>
          <p:nvPr/>
        </p:nvPicPr>
        <p:blipFill>
          <a:blip r:embed="rId11"/>
          <a:stretch>
            <a:fillRect/>
          </a:stretch>
        </p:blipFill>
        <p:spPr>
          <a:xfrm>
            <a:off x="9364198" y="4034390"/>
            <a:ext cx="434458" cy="469821"/>
          </a:xfrm>
          <a:prstGeom prst="rect">
            <a:avLst/>
          </a:prstGeom>
        </p:spPr>
      </p:pic>
      <p:sp>
        <p:nvSpPr>
          <p:cNvPr id="20" name="TextBox 19">
            <a:extLst>
              <a:ext uri="{FF2B5EF4-FFF2-40B4-BE49-F238E27FC236}">
                <a16:creationId xmlns:a16="http://schemas.microsoft.com/office/drawing/2014/main" id="{40F152A6-707D-B591-27E8-7313A67F961B}"/>
              </a:ext>
            </a:extLst>
          </p:cNvPr>
          <p:cNvSpPr txBox="1"/>
          <p:nvPr/>
        </p:nvSpPr>
        <p:spPr>
          <a:xfrm>
            <a:off x="10236261" y="4057300"/>
            <a:ext cx="1499172" cy="415498"/>
          </a:xfrm>
          <a:prstGeom prst="rect">
            <a:avLst/>
          </a:prstGeom>
          <a:solidFill>
            <a:srgbClr val="F0FAFB"/>
          </a:solidFill>
        </p:spPr>
        <p:txBody>
          <a:bodyPr wrap="square">
            <a:spAutoFit/>
          </a:bodyPr>
          <a:lstStyle/>
          <a:p>
            <a:r>
              <a:rPr lang="en-GB" sz="1050">
                <a:solidFill>
                  <a:schemeClr val="tx1">
                    <a:lumMod val="75000"/>
                    <a:lumOff val="25000"/>
                  </a:schemeClr>
                </a:solidFill>
                <a:effectLst/>
                <a:latin typeface="Univers" panose="020B0503020202020204" pitchFamily="34" charset="0"/>
              </a:rPr>
              <a:t>Neoadjuvant chemotherapy</a:t>
            </a:r>
            <a:endParaRPr lang="en-GB" sz="1100">
              <a:solidFill>
                <a:schemeClr val="tx1">
                  <a:lumMod val="75000"/>
                  <a:lumOff val="25000"/>
                </a:schemeClr>
              </a:solidFill>
              <a:effectLst/>
              <a:latin typeface="Univers" panose="020B0503020202020204" pitchFamily="34" charset="0"/>
            </a:endParaRPr>
          </a:p>
        </p:txBody>
      </p:sp>
      <p:pic>
        <p:nvPicPr>
          <p:cNvPr id="21" name="Picture 20" descr="A screenshot of a cell phone&#10;&#10;Description automatically generated with low confidence">
            <a:extLst>
              <a:ext uri="{FF2B5EF4-FFF2-40B4-BE49-F238E27FC236}">
                <a16:creationId xmlns:a16="http://schemas.microsoft.com/office/drawing/2014/main" id="{4061F227-6DFE-A77D-2BEF-153466EEDBA2}"/>
              </a:ext>
            </a:extLst>
          </p:cNvPr>
          <p:cNvPicPr>
            <a:picLocks noChangeAspect="1"/>
          </p:cNvPicPr>
          <p:nvPr/>
        </p:nvPicPr>
        <p:blipFill rotWithShape="1">
          <a:blip r:embed="rId12">
            <a:extLst>
              <a:ext uri="{28A0092B-C50C-407E-A947-70E740481C1C}">
                <a14:useLocalDpi xmlns:a14="http://schemas.microsoft.com/office/drawing/2010/main" val="0"/>
              </a:ext>
            </a:extLst>
          </a:blip>
          <a:srcRect t="20845" b="12731"/>
          <a:stretch/>
        </p:blipFill>
        <p:spPr>
          <a:xfrm>
            <a:off x="-878976" y="1429527"/>
            <a:ext cx="12190815" cy="4555348"/>
          </a:xfrm>
          <a:prstGeom prst="rect">
            <a:avLst/>
          </a:prstGeom>
        </p:spPr>
      </p:pic>
      <p:sp>
        <p:nvSpPr>
          <p:cNvPr id="3" name="TextBox 2">
            <a:extLst>
              <a:ext uri="{FF2B5EF4-FFF2-40B4-BE49-F238E27FC236}">
                <a16:creationId xmlns:a16="http://schemas.microsoft.com/office/drawing/2014/main" id="{61E67D32-5838-EBAD-D442-F0CB1D0FF434}"/>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13"/>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915098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FFE49DD-A501-4D50-826C-F277349C56B5}"/>
              </a:ext>
            </a:extLst>
          </p:cNvPr>
          <p:cNvGrpSpPr/>
          <p:nvPr/>
        </p:nvGrpSpPr>
        <p:grpSpPr>
          <a:xfrm>
            <a:off x="11314871" y="6087887"/>
            <a:ext cx="656605" cy="656603"/>
            <a:chOff x="8680178" y="917741"/>
            <a:chExt cx="352645" cy="350678"/>
          </a:xfrm>
        </p:grpSpPr>
        <p:sp>
          <p:nvSpPr>
            <p:cNvPr id="11" name="Oval 10">
              <a:extLst>
                <a:ext uri="{FF2B5EF4-FFF2-40B4-BE49-F238E27FC236}">
                  <a16:creationId xmlns:a16="http://schemas.microsoft.com/office/drawing/2014/main" id="{3C34B333-B866-40BC-B6A2-7E751371E94D}"/>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2" name="Graphic 11" descr="Home">
              <a:hlinkClick r:id="rId3" action="ppaction://hlinksldjump"/>
              <a:extLst>
                <a:ext uri="{FF2B5EF4-FFF2-40B4-BE49-F238E27FC236}">
                  <a16:creationId xmlns:a16="http://schemas.microsoft.com/office/drawing/2014/main" id="{BD6D889A-E6F3-4D29-AC8D-0B70962E16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grpSp>
        <p:nvGrpSpPr>
          <p:cNvPr id="2" name="Group 1">
            <a:extLst>
              <a:ext uri="{FF2B5EF4-FFF2-40B4-BE49-F238E27FC236}">
                <a16:creationId xmlns:a16="http://schemas.microsoft.com/office/drawing/2014/main" id="{51B77CA2-D7CC-12C7-0B89-3EC0731143E7}"/>
              </a:ext>
            </a:extLst>
          </p:cNvPr>
          <p:cNvGrpSpPr/>
          <p:nvPr/>
        </p:nvGrpSpPr>
        <p:grpSpPr>
          <a:xfrm>
            <a:off x="849302" y="1620257"/>
            <a:ext cx="5369200" cy="395440"/>
            <a:chOff x="849302" y="1620257"/>
            <a:chExt cx="5369200" cy="395440"/>
          </a:xfrm>
        </p:grpSpPr>
        <p:pic>
          <p:nvPicPr>
            <p:cNvPr id="13" name="Graphic 12">
              <a:extLst>
                <a:ext uri="{FF2B5EF4-FFF2-40B4-BE49-F238E27FC236}">
                  <a16:creationId xmlns:a16="http://schemas.microsoft.com/office/drawing/2014/main" id="{51D34308-2DA8-4595-A1C6-7F38F26394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9302" y="1620257"/>
              <a:ext cx="395440" cy="395440"/>
            </a:xfrm>
            <a:prstGeom prst="rect">
              <a:avLst/>
            </a:prstGeom>
          </p:spPr>
        </p:pic>
        <p:sp>
          <p:nvSpPr>
            <p:cNvPr id="14" name="TextBox 13">
              <a:extLst>
                <a:ext uri="{FF2B5EF4-FFF2-40B4-BE49-F238E27FC236}">
                  <a16:creationId xmlns:a16="http://schemas.microsoft.com/office/drawing/2014/main" id="{4BAC7C44-5D7D-4B60-BC40-5790C6550D0F}"/>
                </a:ext>
              </a:extLst>
            </p:cNvPr>
            <p:cNvSpPr txBox="1"/>
            <p:nvPr/>
          </p:nvSpPr>
          <p:spPr>
            <a:xfrm>
              <a:off x="1226430" y="1688207"/>
              <a:ext cx="4992072" cy="307777"/>
            </a:xfrm>
            <a:prstGeom prst="rect">
              <a:avLst/>
            </a:prstGeom>
            <a:noFill/>
          </p:spPr>
          <p:txBody>
            <a:bodyPr wrap="none" rtlCol="0">
              <a:spAutoFit/>
            </a:bodyPr>
            <a:lstStyle/>
            <a:p>
              <a:pPr algn="ctr"/>
              <a:r>
                <a:rPr lang="en-GB" sz="1400">
                  <a:solidFill>
                    <a:schemeClr val="bg1"/>
                  </a:solidFill>
                  <a:latin typeface="Univers" panose="020B0503020202020204" pitchFamily="34" charset="0"/>
                  <a:cs typeface="Arial" panose="020B0604020202020204" pitchFamily="34" charset="0"/>
                </a:rPr>
                <a:t>Click the links below to navigate to the section of interest</a:t>
              </a:r>
            </a:p>
          </p:txBody>
        </p:sp>
      </p:grpSp>
      <p:sp>
        <p:nvSpPr>
          <p:cNvPr id="15" name="Text Placeholder 7">
            <a:extLst>
              <a:ext uri="{FF2B5EF4-FFF2-40B4-BE49-F238E27FC236}">
                <a16:creationId xmlns:a16="http://schemas.microsoft.com/office/drawing/2014/main" id="{4F4B3F02-9FC2-44E6-83EE-3307109D3DE6}"/>
              </a:ext>
            </a:extLst>
          </p:cNvPr>
          <p:cNvSpPr txBox="1">
            <a:spLocks/>
          </p:cNvSpPr>
          <p:nvPr/>
        </p:nvSpPr>
        <p:spPr>
          <a:xfrm>
            <a:off x="78883" y="6011985"/>
            <a:ext cx="11078428"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800">
              <a:solidFill>
                <a:schemeClr val="bg1"/>
              </a:solidFill>
              <a:latin typeface="Univers" panose="020B0503020202020204" pitchFamily="34" charset="0"/>
            </a:endParaRPr>
          </a:p>
        </p:txBody>
      </p:sp>
      <p:sp>
        <p:nvSpPr>
          <p:cNvPr id="30" name="Rectangle: Single Corner Snipped 29">
            <a:hlinkClick r:id="rId8" action="ppaction://hlinksldjump"/>
            <a:extLst>
              <a:ext uri="{FF2B5EF4-FFF2-40B4-BE49-F238E27FC236}">
                <a16:creationId xmlns:a16="http://schemas.microsoft.com/office/drawing/2014/main" id="{092FF6AE-8F66-056D-C769-37B1634D3454}"/>
              </a:ext>
            </a:extLst>
          </p:cNvPr>
          <p:cNvSpPr/>
          <p:nvPr/>
        </p:nvSpPr>
        <p:spPr>
          <a:xfrm>
            <a:off x="1047600" y="2206800"/>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100" b="1">
                <a:solidFill>
                  <a:schemeClr val="tx1"/>
                </a:solidFill>
                <a:latin typeface="Univers" panose="020B0503020202020204" pitchFamily="34" charset="0"/>
              </a:rPr>
              <a:t>Study design</a:t>
            </a:r>
          </a:p>
        </p:txBody>
      </p:sp>
      <p:sp>
        <p:nvSpPr>
          <p:cNvPr id="31" name="Rectangle: Single Corner Snipped 30">
            <a:hlinkClick r:id="rId9" action="ppaction://hlinksldjump"/>
            <a:extLst>
              <a:ext uri="{FF2B5EF4-FFF2-40B4-BE49-F238E27FC236}">
                <a16:creationId xmlns:a16="http://schemas.microsoft.com/office/drawing/2014/main" id="{987B2226-7500-0564-6717-B7B73DA8CA23}"/>
              </a:ext>
            </a:extLst>
          </p:cNvPr>
          <p:cNvSpPr/>
          <p:nvPr/>
        </p:nvSpPr>
        <p:spPr>
          <a:xfrm>
            <a:off x="2967664" y="2206800"/>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100" b="1">
                <a:solidFill>
                  <a:schemeClr val="tx1"/>
                </a:solidFill>
                <a:latin typeface="Univers" panose="020B0503020202020204" pitchFamily="34" charset="0"/>
              </a:rPr>
              <a:t>Primary endpoints</a:t>
            </a:r>
          </a:p>
        </p:txBody>
      </p:sp>
      <p:sp>
        <p:nvSpPr>
          <p:cNvPr id="32" name="Rectangle: Single Corner Snipped 31">
            <a:hlinkClick r:id="rId10" action="ppaction://hlinksldjump"/>
            <a:extLst>
              <a:ext uri="{FF2B5EF4-FFF2-40B4-BE49-F238E27FC236}">
                <a16:creationId xmlns:a16="http://schemas.microsoft.com/office/drawing/2014/main" id="{313FA845-0C30-6A5D-3752-F77DD94B5D8B}"/>
              </a:ext>
            </a:extLst>
          </p:cNvPr>
          <p:cNvSpPr/>
          <p:nvPr/>
        </p:nvSpPr>
        <p:spPr>
          <a:xfrm>
            <a:off x="4892400" y="2206800"/>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100" b="1">
                <a:solidFill>
                  <a:schemeClr val="tx1"/>
                </a:solidFill>
                <a:latin typeface="Univers" panose="020B0503020202020204" pitchFamily="34" charset="0"/>
              </a:rPr>
              <a:t>Key patient characteristics</a:t>
            </a:r>
          </a:p>
        </p:txBody>
      </p:sp>
      <p:sp>
        <p:nvSpPr>
          <p:cNvPr id="34" name="Rectangle: Single Corner Snipped 33">
            <a:hlinkClick r:id="rId11" action="ppaction://hlinksldjump"/>
            <a:extLst>
              <a:ext uri="{FF2B5EF4-FFF2-40B4-BE49-F238E27FC236}">
                <a16:creationId xmlns:a16="http://schemas.microsoft.com/office/drawing/2014/main" id="{F07A9B71-88C8-A775-9F7D-1FB5929C51FB}"/>
              </a:ext>
            </a:extLst>
          </p:cNvPr>
          <p:cNvSpPr/>
          <p:nvPr/>
        </p:nvSpPr>
        <p:spPr>
          <a:xfrm>
            <a:off x="6807793" y="2206800"/>
            <a:ext cx="1779213" cy="864000"/>
          </a:xfrm>
          <a:prstGeom prst="snip1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defRPr/>
            </a:pPr>
            <a:r>
              <a:rPr lang="en-GB" sz="1100" b="1">
                <a:solidFill>
                  <a:schemeClr val="tx1"/>
                </a:solidFill>
                <a:latin typeface="Univers" panose="020B0503020202020204" pitchFamily="34" charset="0"/>
              </a:rPr>
              <a:t>Patient baseline characteristics</a:t>
            </a:r>
          </a:p>
        </p:txBody>
      </p:sp>
      <p:sp>
        <p:nvSpPr>
          <p:cNvPr id="9" name="Title 1">
            <a:extLst>
              <a:ext uri="{FF2B5EF4-FFF2-40B4-BE49-F238E27FC236}">
                <a16:creationId xmlns:a16="http://schemas.microsoft.com/office/drawing/2014/main" id="{027E9354-C72D-6CA1-9FD2-4F7EDF79CE13}"/>
              </a:ext>
            </a:extLst>
          </p:cNvPr>
          <p:cNvSpPr txBox="1">
            <a:spLocks/>
          </p:cNvSpPr>
          <p:nvPr/>
        </p:nvSpPr>
        <p:spPr>
          <a:xfrm>
            <a:off x="838200" y="223809"/>
            <a:ext cx="9298822" cy="1390837"/>
          </a:xfrm>
          <a:prstGeom prst="rect">
            <a:avLst/>
          </a:prstGeom>
        </p:spPr>
        <p:txBody>
          <a:bodyPr vert="horz" lIns="91440" tIns="45720" rIns="91440" bIns="45720" rtlCol="0" anchor="b">
            <a:noAutofit/>
          </a:bodyPr>
          <a:lstStyle>
            <a:lvl1pPr algn="l" defTabSz="914400" rtl="0" eaLnBrk="1" latinLnBrk="0" hangingPunct="1">
              <a:lnSpc>
                <a:spcPct val="78000"/>
              </a:lnSpc>
              <a:spcBef>
                <a:spcPct val="0"/>
              </a:spcBef>
              <a:buNone/>
              <a:defRPr sz="4200" kern="1200" cap="all" spc="130">
                <a:solidFill>
                  <a:srgbClr val="FFFFFF"/>
                </a:solidFill>
                <a:latin typeface="+mj-lt"/>
                <a:ea typeface="+mj-ea"/>
                <a:cs typeface="+mj-cs"/>
              </a:defRPr>
            </a:lvl1pPr>
          </a:lstStyle>
          <a:p>
            <a:r>
              <a:rPr lang="en-GB" sz="3600" cap="none">
                <a:latin typeface="Univers" panose="020B0503020202020204" pitchFamily="34" charset="0"/>
              </a:rPr>
              <a:t>KEYNOTE-522: Study overview</a:t>
            </a:r>
          </a:p>
        </p:txBody>
      </p:sp>
      <p:sp>
        <p:nvSpPr>
          <p:cNvPr id="3" name="TextBox 2">
            <a:extLst>
              <a:ext uri="{FF2B5EF4-FFF2-40B4-BE49-F238E27FC236}">
                <a16:creationId xmlns:a16="http://schemas.microsoft.com/office/drawing/2014/main" id="{B5C02C7A-0A1B-3CE9-BC5A-8B563B63498F}"/>
              </a:ext>
            </a:extLst>
          </p:cNvPr>
          <p:cNvSpPr txBox="1"/>
          <p:nvPr/>
        </p:nvSpPr>
        <p:spPr>
          <a:xfrm>
            <a:off x="7762764" y="6566919"/>
            <a:ext cx="3590248" cy="246221"/>
          </a:xfrm>
          <a:prstGeom prst="rect">
            <a:avLst/>
          </a:prstGeom>
          <a:noFill/>
        </p:spPr>
        <p:txBody>
          <a:bodyPr wrap="square">
            <a:spAutoFit/>
          </a:bodyPr>
          <a:lstStyle/>
          <a:p>
            <a:pPr algn="r"/>
            <a:r>
              <a:rPr lang="en-GB" sz="1000" b="1">
                <a:solidFill>
                  <a:schemeClr val="bg1"/>
                </a:solidFill>
                <a:latin typeface="Univers" panose="020B0503020202020204" pitchFamily="34" charset="0"/>
                <a:hlinkClick r:id="rId12">
                  <a:extLst>
                    <a:ext uri="{A12FA001-AC4F-418D-AE19-62706E023703}">
                      <ahyp:hlinkClr xmlns:ahyp="http://schemas.microsoft.com/office/drawing/2018/hyperlinkcolor" val="tx"/>
                    </a:ext>
                  </a:extLst>
                </a:hlinkClick>
              </a:rPr>
              <a:t>UK Prescribing Information</a:t>
            </a:r>
            <a:endParaRPr lang="en-GB" sz="1000" b="1">
              <a:solidFill>
                <a:schemeClr val="bg1"/>
              </a:solidFill>
              <a:latin typeface="Univers" panose="020B0503020202020204" pitchFamily="34" charset="0"/>
            </a:endParaRPr>
          </a:p>
        </p:txBody>
      </p:sp>
    </p:spTree>
    <p:extLst>
      <p:ext uri="{BB962C8B-B14F-4D97-AF65-F5344CB8AC3E}">
        <p14:creationId xmlns:p14="http://schemas.microsoft.com/office/powerpoint/2010/main" val="782157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7">
            <a:extLst>
              <a:ext uri="{FF2B5EF4-FFF2-40B4-BE49-F238E27FC236}">
                <a16:creationId xmlns:a16="http://schemas.microsoft.com/office/drawing/2014/main" id="{590CC943-9C87-458C-9CFD-E9B15426D6F1}"/>
              </a:ext>
            </a:extLst>
          </p:cNvPr>
          <p:cNvSpPr txBox="1">
            <a:spLocks/>
          </p:cNvSpPr>
          <p:nvPr/>
        </p:nvSpPr>
        <p:spPr>
          <a:xfrm>
            <a:off x="78883" y="6011985"/>
            <a:ext cx="11078428" cy="79541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800" b="1">
                <a:latin typeface="Univers" panose="020B0503020202020204" pitchFamily="34" charset="0"/>
              </a:rPr>
              <a:t>AEs were assessed during each phase of the study, as well as the study as a whole.</a:t>
            </a:r>
            <a:br>
              <a:rPr lang="en-GB" sz="800" b="1" baseline="30000">
                <a:latin typeface="Univers" panose="020B0503020202020204" pitchFamily="34" charset="0"/>
              </a:rPr>
            </a:br>
            <a:r>
              <a:rPr lang="en-GB" sz="800" b="1" baseline="30000">
                <a:latin typeface="Univers" panose="020B0503020202020204" pitchFamily="34" charset="0"/>
              </a:rPr>
              <a:t>a</a:t>
            </a:r>
            <a:r>
              <a:rPr lang="en-GB" sz="800" b="1">
                <a:latin typeface="Univers" panose="020B0503020202020204" pitchFamily="34" charset="0"/>
              </a:rPr>
              <a:t>Blinded assessment performed by local pathologist</a:t>
            </a:r>
            <a:r>
              <a:rPr lang="en-GB" sz="800" b="1">
                <a:solidFill>
                  <a:schemeClr val="tx1"/>
                </a:solidFill>
                <a:latin typeface="Univers" panose="020B0503020202020204" pitchFamily="34" charset="0"/>
              </a:rPr>
              <a:t>; </a:t>
            </a:r>
            <a:r>
              <a:rPr lang="en-GB" sz="800" b="1" baseline="30000">
                <a:solidFill>
                  <a:schemeClr val="tx1"/>
                </a:solidFill>
                <a:latin typeface="Univers" panose="020B0503020202020204" pitchFamily="34" charset="0"/>
              </a:rPr>
              <a:t>b</a:t>
            </a:r>
            <a:r>
              <a:rPr lang="en-GB" sz="800" b="1">
                <a:latin typeface="Univers" panose="020B0503020202020204" pitchFamily="34" charset="0"/>
              </a:rPr>
              <a:t>Must consist of at least two separate tumour cores from the primary tumour; </a:t>
            </a:r>
            <a:r>
              <a:rPr lang="en-GB" sz="800" b="1" baseline="30000">
                <a:latin typeface="Univers" panose="020B0503020202020204" pitchFamily="34" charset="0"/>
              </a:rPr>
              <a:t>c</a:t>
            </a:r>
            <a:r>
              <a:rPr lang="en-GB" sz="800" b="1">
                <a:latin typeface="Univers" panose="020B0503020202020204" pitchFamily="34" charset="0"/>
              </a:rPr>
              <a:t>Carboplatin dose was AUC 5 Q3W or AUC 1.5 QW; </a:t>
            </a:r>
            <a:br>
              <a:rPr lang="en-GB" sz="800" b="1">
                <a:latin typeface="Univers" panose="020B0503020202020204" pitchFamily="34" charset="0"/>
              </a:rPr>
            </a:br>
            <a:r>
              <a:rPr lang="en-GB" sz="800" b="1" baseline="30000">
                <a:latin typeface="Univers" panose="020B0503020202020204" pitchFamily="34" charset="0"/>
              </a:rPr>
              <a:t>d</a:t>
            </a:r>
            <a:r>
              <a:rPr lang="en-GB" sz="800" b="1">
                <a:latin typeface="Univers" panose="020B0503020202020204" pitchFamily="34" charset="0"/>
              </a:rPr>
              <a:t>Paclitaxel dose was 80 mg/m</a:t>
            </a:r>
            <a:r>
              <a:rPr lang="en-GB" sz="800" b="1" baseline="30000">
                <a:latin typeface="Univers" panose="020B0503020202020204" pitchFamily="34" charset="0"/>
              </a:rPr>
              <a:t>2</a:t>
            </a:r>
            <a:r>
              <a:rPr lang="en-GB" sz="800" b="1">
                <a:latin typeface="Univers" panose="020B0503020202020204" pitchFamily="34" charset="0"/>
              </a:rPr>
              <a:t> QW; </a:t>
            </a:r>
            <a:r>
              <a:rPr lang="en-GB" sz="800" b="1" baseline="30000">
                <a:latin typeface="Univers" panose="020B0503020202020204" pitchFamily="34" charset="0"/>
              </a:rPr>
              <a:t>e</a:t>
            </a:r>
            <a:r>
              <a:rPr lang="en-GB" sz="800" b="1">
                <a:latin typeface="Univers" panose="020B0503020202020204" pitchFamily="34" charset="0"/>
              </a:rPr>
              <a:t>Doxorubicin dose was 60 mg/m</a:t>
            </a:r>
            <a:r>
              <a:rPr lang="en-GB" sz="800" b="1" baseline="30000">
                <a:latin typeface="Univers" panose="020B0503020202020204" pitchFamily="34" charset="0"/>
              </a:rPr>
              <a:t>2</a:t>
            </a:r>
            <a:r>
              <a:rPr lang="en-GB" sz="800" b="1">
                <a:latin typeface="Univers" panose="020B0503020202020204" pitchFamily="34" charset="0"/>
              </a:rPr>
              <a:t> Q3W; </a:t>
            </a:r>
            <a:r>
              <a:rPr lang="en-GB" sz="800" b="1" baseline="30000">
                <a:latin typeface="Univers" panose="020B0503020202020204" pitchFamily="34" charset="0"/>
              </a:rPr>
              <a:t>f</a:t>
            </a:r>
            <a:r>
              <a:rPr lang="en-GB" sz="800" b="1">
                <a:latin typeface="Univers" panose="020B0503020202020204" pitchFamily="34" charset="0"/>
              </a:rPr>
              <a:t>Epirubicin dose was 90 mg/m</a:t>
            </a:r>
            <a:r>
              <a:rPr lang="en-GB" sz="800" b="1" baseline="30000">
                <a:latin typeface="Univers" panose="020B0503020202020204" pitchFamily="34" charset="0"/>
              </a:rPr>
              <a:t>2</a:t>
            </a:r>
            <a:r>
              <a:rPr lang="en-GB" sz="800" b="1">
                <a:latin typeface="Univers" panose="020B0503020202020204" pitchFamily="34" charset="0"/>
              </a:rPr>
              <a:t> Q3W; </a:t>
            </a:r>
            <a:r>
              <a:rPr lang="en-GB" sz="800" b="1" baseline="30000">
                <a:latin typeface="Univers" panose="020B0503020202020204" pitchFamily="34" charset="0"/>
              </a:rPr>
              <a:t>g</a:t>
            </a:r>
            <a:r>
              <a:rPr lang="en-GB" sz="800" b="1">
                <a:latin typeface="Univers" panose="020B0503020202020204" pitchFamily="34" charset="0"/>
              </a:rPr>
              <a:t>Cyclophosphamide dose was 600 mg/m</a:t>
            </a:r>
            <a:r>
              <a:rPr lang="en-GB" sz="800" b="1" baseline="30000">
                <a:latin typeface="Univers" panose="020B0503020202020204" pitchFamily="34" charset="0"/>
              </a:rPr>
              <a:t>2</a:t>
            </a:r>
            <a:r>
              <a:rPr lang="en-GB" sz="800" b="1">
                <a:latin typeface="Univers" panose="020B0503020202020204" pitchFamily="34" charset="0"/>
              </a:rPr>
              <a:t> Q3W.</a:t>
            </a:r>
            <a:br>
              <a:rPr lang="en-GB" sz="800">
                <a:latin typeface="Univers" panose="020B0503020202020204" pitchFamily="34" charset="0"/>
              </a:rPr>
            </a:br>
            <a:r>
              <a:rPr lang="en-GB" sz="800">
                <a:latin typeface="Univers" panose="020B0503020202020204" pitchFamily="34" charset="0"/>
              </a:rPr>
              <a:t>AE, adverse event; AUC, area under curve; ECOG PS, Eastern Cooperative Oncology Group performance status; EFS, event-free survival; pCR, pathologic complete response; </a:t>
            </a:r>
            <a:br>
              <a:rPr lang="en-GB" sz="800">
                <a:latin typeface="Univers" panose="020B0503020202020204" pitchFamily="34" charset="0"/>
              </a:rPr>
            </a:br>
            <a:r>
              <a:rPr lang="en-GB" sz="800">
                <a:latin typeface="Univers" panose="020B0503020202020204" pitchFamily="34" charset="0"/>
              </a:rPr>
              <a:t>PD-L1, programmed death ligand-1; QW, every week; Q3W, every 3 weeks; R, randomisation; TNBC, triple-negative breast cancer.</a:t>
            </a:r>
          </a:p>
          <a:p>
            <a:pPr marL="0" indent="0">
              <a:spcBef>
                <a:spcPts val="0"/>
              </a:spcBef>
              <a:buNone/>
            </a:pPr>
            <a:r>
              <a:rPr lang="en-GB" sz="800">
                <a:latin typeface="Univers" panose="020B0503020202020204" pitchFamily="34" charset="0"/>
              </a:rPr>
              <a:t>1. Schmid P et al</a:t>
            </a:r>
            <a:r>
              <a:rPr lang="en-GB" sz="800" i="1">
                <a:latin typeface="Univers" panose="020B0503020202020204" pitchFamily="34" charset="0"/>
              </a:rPr>
              <a:t>. N Engl J Med </a:t>
            </a:r>
            <a:r>
              <a:rPr lang="en-GB" sz="800">
                <a:latin typeface="Univers" panose="020B0503020202020204" pitchFamily="34" charset="0"/>
              </a:rPr>
              <a:t>2020;382:810–821 (plus supplementary appendix); 2. Schmid P et al. </a:t>
            </a:r>
            <a:r>
              <a:rPr lang="en-GB" sz="800" i="1">
                <a:latin typeface="Univers" panose="020B0503020202020204" pitchFamily="34" charset="0"/>
              </a:rPr>
              <a:t>N Engl J Med </a:t>
            </a:r>
            <a:r>
              <a:rPr lang="en-GB" sz="800">
                <a:latin typeface="Univers" panose="020B0503020202020204" pitchFamily="34" charset="0"/>
              </a:rPr>
              <a:t>2022;386:556–567 (plus supplementary appendix).</a:t>
            </a:r>
          </a:p>
        </p:txBody>
      </p:sp>
      <p:grpSp>
        <p:nvGrpSpPr>
          <p:cNvPr id="6" name="Group 5">
            <a:extLst>
              <a:ext uri="{FF2B5EF4-FFF2-40B4-BE49-F238E27FC236}">
                <a16:creationId xmlns:a16="http://schemas.microsoft.com/office/drawing/2014/main" id="{1FFC0CBC-00A7-4C28-BE79-1C0F97399EA6}"/>
              </a:ext>
            </a:extLst>
          </p:cNvPr>
          <p:cNvGrpSpPr/>
          <p:nvPr/>
        </p:nvGrpSpPr>
        <p:grpSpPr>
          <a:xfrm>
            <a:off x="11314871" y="6087887"/>
            <a:ext cx="656605" cy="656603"/>
            <a:chOff x="8680178" y="917741"/>
            <a:chExt cx="352645" cy="350678"/>
          </a:xfrm>
        </p:grpSpPr>
        <p:sp>
          <p:nvSpPr>
            <p:cNvPr id="7" name="Oval 6">
              <a:extLst>
                <a:ext uri="{FF2B5EF4-FFF2-40B4-BE49-F238E27FC236}">
                  <a16:creationId xmlns:a16="http://schemas.microsoft.com/office/drawing/2014/main" id="{AFE134D8-EC57-4DCB-8AB9-40C196232FFD}"/>
                </a:ext>
              </a:extLst>
            </p:cNvPr>
            <p:cNvSpPr/>
            <p:nvPr/>
          </p:nvSpPr>
          <p:spPr>
            <a:xfrm flipH="1">
              <a:off x="8680178" y="917741"/>
              <a:ext cx="352645" cy="35067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8" name="Graphic 7" descr="Home">
              <a:hlinkClick r:id="rId3" action="ppaction://hlinksldjump"/>
              <a:extLst>
                <a:ext uri="{FF2B5EF4-FFF2-40B4-BE49-F238E27FC236}">
                  <a16:creationId xmlns:a16="http://schemas.microsoft.com/office/drawing/2014/main" id="{05649F23-CA93-4B8B-8896-8D6C6214E4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1147" y="943594"/>
              <a:ext cx="270664" cy="270664"/>
            </a:xfrm>
            <a:prstGeom prst="rect">
              <a:avLst/>
            </a:prstGeom>
          </p:spPr>
        </p:pic>
      </p:grpSp>
      <p:sp>
        <p:nvSpPr>
          <p:cNvPr id="9" name="Title 5">
            <a:extLst>
              <a:ext uri="{FF2B5EF4-FFF2-40B4-BE49-F238E27FC236}">
                <a16:creationId xmlns:a16="http://schemas.microsoft.com/office/drawing/2014/main" id="{DDCB704B-3018-437C-B048-19B12C3D3D8B}"/>
              </a:ext>
            </a:extLst>
          </p:cNvPr>
          <p:cNvSpPr txBox="1">
            <a:spLocks/>
          </p:cNvSpPr>
          <p:nvPr/>
        </p:nvSpPr>
        <p:spPr>
          <a:xfrm>
            <a:off x="281734" y="255451"/>
            <a:ext cx="11713750" cy="695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800">
                <a:solidFill>
                  <a:schemeClr val="bg1"/>
                </a:solidFill>
                <a:latin typeface="Univers" panose="020B0503020202020204" pitchFamily="34" charset="0"/>
              </a:rPr>
              <a:t>KEYNOTE-522: Study design</a:t>
            </a:r>
            <a:r>
              <a:rPr lang="en-GB" sz="2800" baseline="30000">
                <a:solidFill>
                  <a:schemeClr val="bg1"/>
                </a:solidFill>
                <a:latin typeface="Univers" panose="020B0503020202020204" pitchFamily="34" charset="0"/>
              </a:rPr>
              <a:t>1,2</a:t>
            </a:r>
          </a:p>
        </p:txBody>
      </p:sp>
      <p:sp>
        <p:nvSpPr>
          <p:cNvPr id="3" name="TextBox 2">
            <a:extLst>
              <a:ext uri="{FF2B5EF4-FFF2-40B4-BE49-F238E27FC236}">
                <a16:creationId xmlns:a16="http://schemas.microsoft.com/office/drawing/2014/main" id="{A5496551-4BA0-EBC3-FB67-CF672C8BF282}"/>
              </a:ext>
            </a:extLst>
          </p:cNvPr>
          <p:cNvSpPr txBox="1"/>
          <p:nvPr/>
        </p:nvSpPr>
        <p:spPr>
          <a:xfrm>
            <a:off x="7848399" y="5796541"/>
            <a:ext cx="3889233" cy="2154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a:noAutofit/>
          </a:bodyPr>
          <a:lstStyle/>
          <a:p>
            <a:pPr algn="r"/>
            <a:r>
              <a:rPr lang="en-GB" sz="800">
                <a:latin typeface="Univers" panose="020B0503020202020204" pitchFamily="34" charset="0"/>
              </a:rPr>
              <a:t>Adapted from Schmid P et al.</a:t>
            </a:r>
            <a:r>
              <a:rPr lang="en-GB" sz="800" i="1">
                <a:latin typeface="Univers" panose="020B0503020202020204" pitchFamily="34" charset="0"/>
              </a:rPr>
              <a:t> </a:t>
            </a:r>
            <a:r>
              <a:rPr lang="en-GB" sz="800">
                <a:latin typeface="Univers" panose="020B0503020202020204" pitchFamily="34" charset="0"/>
              </a:rPr>
              <a:t>2020 and Schmid P et al. 2022.</a:t>
            </a:r>
          </a:p>
        </p:txBody>
      </p:sp>
      <p:pic>
        <p:nvPicPr>
          <p:cNvPr id="5" name="Picture 4" descr="Graphical user interface, application&#10;&#10;Description automatically generated">
            <a:extLst>
              <a:ext uri="{FF2B5EF4-FFF2-40B4-BE49-F238E27FC236}">
                <a16:creationId xmlns:a16="http://schemas.microsoft.com/office/drawing/2014/main" id="{F33F164C-C843-A130-AF90-2E32BD5C5B00}"/>
              </a:ext>
            </a:extLst>
          </p:cNvPr>
          <p:cNvPicPr>
            <a:picLocks noChangeAspect="1"/>
          </p:cNvPicPr>
          <p:nvPr/>
        </p:nvPicPr>
        <p:blipFill rotWithShape="1">
          <a:blip r:embed="rId6">
            <a:extLst>
              <a:ext uri="{28A0092B-C50C-407E-A947-70E740481C1C}">
                <a14:useLocalDpi xmlns:a14="http://schemas.microsoft.com/office/drawing/2010/main" val="0"/>
              </a:ext>
            </a:extLst>
          </a:blip>
          <a:srcRect l="2840" t="21601" r="1911" b="17999"/>
          <a:stretch/>
        </p:blipFill>
        <p:spPr>
          <a:xfrm>
            <a:off x="281734" y="1578407"/>
            <a:ext cx="11610489" cy="4142232"/>
          </a:xfrm>
          <a:prstGeom prst="rect">
            <a:avLst/>
          </a:prstGeom>
        </p:spPr>
      </p:pic>
      <p:sp>
        <p:nvSpPr>
          <p:cNvPr id="2" name="TextBox 1">
            <a:extLst>
              <a:ext uri="{FF2B5EF4-FFF2-40B4-BE49-F238E27FC236}">
                <a16:creationId xmlns:a16="http://schemas.microsoft.com/office/drawing/2014/main" id="{B136E6BB-B198-D717-745C-B2A6F42436F5}"/>
              </a:ext>
            </a:extLst>
          </p:cNvPr>
          <p:cNvSpPr txBox="1"/>
          <p:nvPr/>
        </p:nvSpPr>
        <p:spPr>
          <a:xfrm>
            <a:off x="7762764" y="6566919"/>
            <a:ext cx="3590248" cy="246221"/>
          </a:xfrm>
          <a:prstGeom prst="rect">
            <a:avLst/>
          </a:prstGeom>
          <a:noFill/>
        </p:spPr>
        <p:txBody>
          <a:bodyPr wrap="square">
            <a:spAutoFit/>
          </a:bodyPr>
          <a:lstStyle/>
          <a:p>
            <a:pPr algn="r"/>
            <a:r>
              <a:rPr lang="en-GB" sz="1000" b="1">
                <a:latin typeface="Univers" panose="020B0503020202020204" pitchFamily="34" charset="0"/>
                <a:hlinkClick r:id="rId7"/>
              </a:rPr>
              <a:t>UK Prescribing Information</a:t>
            </a:r>
            <a:endParaRPr lang="en-GB" sz="1000" b="1">
              <a:latin typeface="Univers" panose="020B0503020202020204" pitchFamily="34" charset="0"/>
            </a:endParaRPr>
          </a:p>
        </p:txBody>
      </p:sp>
    </p:spTree>
    <p:extLst>
      <p:ext uri="{BB962C8B-B14F-4D97-AF65-F5344CB8AC3E}">
        <p14:creationId xmlns:p14="http://schemas.microsoft.com/office/powerpoint/2010/main" val="684275901"/>
      </p:ext>
    </p:extLst>
  </p:cSld>
  <p:clrMapOvr>
    <a:masterClrMapping/>
  </p:clrMapOvr>
</p:sld>
</file>

<file path=ppt/theme/theme1.xml><?xml version="1.0" encoding="utf-8"?>
<a:theme xmlns:a="http://schemas.openxmlformats.org/drawingml/2006/main" name="Office Theme">
  <a:themeElements>
    <a:clrScheme name="Custom 57">
      <a:dk1>
        <a:srgbClr val="000000"/>
      </a:dk1>
      <a:lt1>
        <a:srgbClr val="FFFFFF"/>
      </a:lt1>
      <a:dk2>
        <a:srgbClr val="44546A"/>
      </a:dk2>
      <a:lt2>
        <a:srgbClr val="E7E6E6"/>
      </a:lt2>
      <a:accent1>
        <a:srgbClr val="3EA298"/>
      </a:accent1>
      <a:accent2>
        <a:srgbClr val="DBEDEA"/>
      </a:accent2>
      <a:accent3>
        <a:srgbClr val="A5A5A5"/>
      </a:accent3>
      <a:accent4>
        <a:srgbClr val="364149"/>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a:spPr>
      <a:bodyPr wrap="square">
        <a:noAutofit/>
      </a:bodyPr>
      <a:lstStyle>
        <a:defPPr algn="ctr">
          <a:defRPr sz="800" dirty="0">
            <a:latin typeface="Univers" panose="020B0503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sisl xmlns:xsi="http://www.w3.org/2001/XMLSchema-instance" xmlns:xsd="http://www.w3.org/2001/XMLSchema" xmlns="http://www.boldonjames.com/2008/01/sie/internal/label" sislVersion="0" policy="a10f9ac0-5937-4b4f-b459-96aedd9ed2c5" origin="userSelected">
  <element uid="9920fcc9-9f43-4d43-9e3e-b98a219cfd55" value=""/>
</sisl>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646B938AE07648933D1111056B6548" ma:contentTypeVersion="18" ma:contentTypeDescription="Create a new document." ma:contentTypeScope="" ma:versionID="af3d4f91843c6cb7affa7f5117e709bd">
  <xsd:schema xmlns:xsd="http://www.w3.org/2001/XMLSchema" xmlns:xs="http://www.w3.org/2001/XMLSchema" xmlns:p="http://schemas.microsoft.com/office/2006/metadata/properties" xmlns:ns2="bdafaa6d-b3dc-4a94-9bdc-f0a91c5cafac" xmlns:ns3="243998d7-4750-4fd4-980c-f7605d3fe7ab" targetNamespace="http://schemas.microsoft.com/office/2006/metadata/properties" ma:root="true" ma:fieldsID="d3cc84fd8ea3d81b595fca472bb857b2" ns2:_="" ns3:_="">
    <xsd:import namespace="bdafaa6d-b3dc-4a94-9bdc-f0a91c5cafac"/>
    <xsd:import namespace="243998d7-4750-4fd4-980c-f7605d3fe7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Comment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afaa6d-b3dc-4a94-9bdc-f0a91c5caf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1526444-8973-4013-83c9-3a3ac601260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Comments" ma:index="23" nillable="true" ma:displayName="Comments" ma:format="Dropdown" ma:internalName="Comments">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3998d7-4750-4fd4-980c-f7605d3fe7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efb6946-37c8-48b1-bb70-c66f0ccbf4c8}" ma:internalName="TaxCatchAll" ma:showField="CatchAllData" ma:web="243998d7-4750-4fd4-980c-f7605d3fe7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243998d7-4750-4fd4-980c-f7605d3fe7ab" xsi:nil="true"/>
    <lcf76f155ced4ddcb4097134ff3c332f xmlns="bdafaa6d-b3dc-4a94-9bdc-f0a91c5cafac">
      <Terms xmlns="http://schemas.microsoft.com/office/infopath/2007/PartnerControls"/>
    </lcf76f155ced4ddcb4097134ff3c332f>
    <SharedWithUsers xmlns="243998d7-4750-4fd4-980c-f7605d3fe7ab">
      <UserInfo>
        <DisplayName>OH Editorial Services UK</DisplayName>
        <AccountId>458</AccountId>
        <AccountType/>
      </UserInfo>
      <UserInfo>
        <DisplayName>OHC ES Members</DisplayName>
        <AccountId>446</AccountId>
        <AccountType/>
      </UserInfo>
    </SharedWithUsers>
    <Comments xmlns="bdafaa6d-b3dc-4a94-9bdc-f0a91c5cafac" xsi:nil="true"/>
  </documentManagement>
</p:properties>
</file>

<file path=customXml/itemProps1.xml><?xml version="1.0" encoding="utf-8"?>
<ds:datastoreItem xmlns:ds="http://schemas.openxmlformats.org/officeDocument/2006/customXml" ds:itemID="{B784C7C7-DD45-4B49-84A0-06D1ADFE8E43}">
  <ds:schemaRefs>
    <ds:schemaRef ds:uri="http://www.boldonjames.com/2008/01/sie/internal/label"/>
    <ds:schemaRef ds:uri="http://www.w3.org/2001/XMLSchema"/>
  </ds:schemaRefs>
</ds:datastoreItem>
</file>

<file path=customXml/itemProps2.xml><?xml version="1.0" encoding="utf-8"?>
<ds:datastoreItem xmlns:ds="http://schemas.openxmlformats.org/officeDocument/2006/customXml" ds:itemID="{D538DFAC-454D-4E1D-BCBB-C0456A343C02}">
  <ds:schemaRefs>
    <ds:schemaRef ds:uri="http://schemas.microsoft.com/sharepoint/v3/contenttype/forms"/>
  </ds:schemaRefs>
</ds:datastoreItem>
</file>

<file path=customXml/itemProps3.xml><?xml version="1.0" encoding="utf-8"?>
<ds:datastoreItem xmlns:ds="http://schemas.openxmlformats.org/officeDocument/2006/customXml" ds:itemID="{D1A2D364-2847-4AAC-8AA3-F16D25F12C5E}">
  <ds:schemaRefs>
    <ds:schemaRef ds:uri="243998d7-4750-4fd4-980c-f7605d3fe7ab"/>
    <ds:schemaRef ds:uri="bdafaa6d-b3dc-4a94-9bdc-f0a91c5caf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9FDDF539-422A-44A5-8DB8-B856DE900E36}">
  <ds:schemaRefs>
    <ds:schemaRef ds:uri="243998d7-4750-4fd4-980c-f7605d3fe7ab"/>
    <ds:schemaRef ds:uri="bdafaa6d-b3dc-4a94-9bdc-f0a91c5caf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0a0d41b-3816-4c83-aa40-c3f27fcb97e7}" enabled="1" method="Standard" siteId="{b98f0765-0764-4153-ac9c-4713ff722c48}" removed="0"/>
</clbl:labelList>
</file>

<file path=docProps/app.xml><?xml version="1.0" encoding="utf-8"?>
<Properties xmlns="http://schemas.openxmlformats.org/officeDocument/2006/extended-properties" xmlns:vt="http://schemas.openxmlformats.org/officeDocument/2006/docPropsVTypes">
  <TotalTime>0</TotalTime>
  <Words>12546</Words>
  <Application>Microsoft Office PowerPoint</Application>
  <PresentationFormat>Widescreen</PresentationFormat>
  <Paragraphs>1297</Paragraphs>
  <Slides>59</Slides>
  <Notes>59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Univers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KEYNOTE-522: Exploratory analysis – EFS in the ITT population at 75-month follow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Robinson, Hilary</dc:creator>
  <cp:lastModifiedBy>Koperly, Schems</cp:lastModifiedBy>
  <cp:revision>2</cp:revision>
  <cp:lastPrinted>2022-05-06T16:17:28Z</cp:lastPrinted>
  <dcterms:created xsi:type="dcterms:W3CDTF">2020-11-18T18:04:05Z</dcterms:created>
  <dcterms:modified xsi:type="dcterms:W3CDTF">2025-10-15T16:03:17Z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4b44d718-78b3-43b8-bb18-f799b3380179</vt:lpwstr>
  </property>
  <property fmtid="{D5CDD505-2E9C-101B-9397-08002B2CF9AE}" pid="3" name="bjSaver">
    <vt:lpwstr>AqwgvGPBu/rfznjWuz2sTbS8vFCTqPJu</vt:lpwstr>
  </property>
  <property fmtid="{D5CDD505-2E9C-101B-9397-08002B2CF9AE}" pid="4" name="bjDocumentLabelXML">
    <vt:lpwstr>&lt;?xml version="1.0" encoding="us-ascii"?&gt;&lt;sisl xmlns:xsi="http://www.w3.org/2001/XMLSchema-instance" xmlns:xsd="http://www.w3.org/2001/XMLSchema" sislVersion="0" policy="a10f9ac0-5937-4b4f-b459-96aedd9ed2c5" origin="userSelected" xmlns="http://www.boldonj</vt:lpwstr>
  </property>
  <property fmtid="{D5CDD505-2E9C-101B-9397-08002B2CF9AE}" pid="5" name="bjDocumentLabelXML-0">
    <vt:lpwstr>ames.com/2008/01/sie/internal/label"&gt;&lt;element uid="9920fcc9-9f43-4d43-9e3e-b98a219cfd55" value="" /&gt;&lt;/sisl&gt;</vt:lpwstr>
  </property>
  <property fmtid="{D5CDD505-2E9C-101B-9397-08002B2CF9AE}" pid="6" name="bjDocumentSecurityLabel">
    <vt:lpwstr>Not Classified</vt:lpwstr>
  </property>
  <property fmtid="{D5CDD505-2E9C-101B-9397-08002B2CF9AE}" pid="7" name="ContentTypeId">
    <vt:lpwstr>0x01010088646B938AE07648933D1111056B6548</vt:lpwstr>
  </property>
  <property fmtid="{D5CDD505-2E9C-101B-9397-08002B2CF9AE}" pid="8" name="_NewReviewCycle">
    <vt:lpwstr/>
  </property>
  <property fmtid="{D5CDD505-2E9C-101B-9397-08002B2CF9AE}" pid="9" name="MSIP_Label_80a0d41b-3816-4c83-aa40-c3f27fcb97e7_Enabled">
    <vt:lpwstr>true</vt:lpwstr>
  </property>
  <property fmtid="{D5CDD505-2E9C-101B-9397-08002B2CF9AE}" pid="10" name="MSIP_Label_80a0d41b-3816-4c83-aa40-c3f27fcb97e7_SetDate">
    <vt:lpwstr>2020-11-19T16:07:52Z</vt:lpwstr>
  </property>
  <property fmtid="{D5CDD505-2E9C-101B-9397-08002B2CF9AE}" pid="11" name="MSIP_Label_80a0d41b-3816-4c83-aa40-c3f27fcb97e7_Method">
    <vt:lpwstr>Standard</vt:lpwstr>
  </property>
  <property fmtid="{D5CDD505-2E9C-101B-9397-08002B2CF9AE}" pid="12" name="MSIP_Label_80a0d41b-3816-4c83-aa40-c3f27fcb97e7_Name">
    <vt:lpwstr>INC10788229</vt:lpwstr>
  </property>
  <property fmtid="{D5CDD505-2E9C-101B-9397-08002B2CF9AE}" pid="13" name="MSIP_Label_80a0d41b-3816-4c83-aa40-c3f27fcb97e7_SiteId">
    <vt:lpwstr>b98f0765-0764-4153-ac9c-4713ff722c48</vt:lpwstr>
  </property>
  <property fmtid="{D5CDD505-2E9C-101B-9397-08002B2CF9AE}" pid="14" name="MSIP_Label_80a0d41b-3816-4c83-aa40-c3f27fcb97e7_ActionId">
    <vt:lpwstr>2646d7b9-f1be-4d59-8bd6-ccbe9b382922</vt:lpwstr>
  </property>
  <property fmtid="{D5CDD505-2E9C-101B-9397-08002B2CF9AE}" pid="15" name="MSIP_Label_80a0d41b-3816-4c83-aa40-c3f27fcb97e7_ContentBits">
    <vt:lpwstr>0</vt:lpwstr>
  </property>
  <property fmtid="{D5CDD505-2E9C-101B-9397-08002B2CF9AE}" pid="16" name="MSIP_Label_2c56a699-e9bd-437a-8412-901342082749_Enabled">
    <vt:lpwstr>true</vt:lpwstr>
  </property>
  <property fmtid="{D5CDD505-2E9C-101B-9397-08002B2CF9AE}" pid="17" name="MSIP_Label_2c56a699-e9bd-437a-8412-901342082749_SetDate">
    <vt:lpwstr>2022-02-28T16:25:48Z</vt:lpwstr>
  </property>
  <property fmtid="{D5CDD505-2E9C-101B-9397-08002B2CF9AE}" pid="18" name="MSIP_Label_2c56a699-e9bd-437a-8412-901342082749_Method">
    <vt:lpwstr>Privileged</vt:lpwstr>
  </property>
  <property fmtid="{D5CDD505-2E9C-101B-9397-08002B2CF9AE}" pid="19" name="MSIP_Label_2c56a699-e9bd-437a-8412-901342082749_Name">
    <vt:lpwstr>2c56a699-e9bd-437a-8412-901342082749</vt:lpwstr>
  </property>
  <property fmtid="{D5CDD505-2E9C-101B-9397-08002B2CF9AE}" pid="20" name="MSIP_Label_2c56a699-e9bd-437a-8412-901342082749_SiteId">
    <vt:lpwstr>a00de4ec-48a8-43a6-be74-e31274e2060d</vt:lpwstr>
  </property>
  <property fmtid="{D5CDD505-2E9C-101B-9397-08002B2CF9AE}" pid="21" name="MSIP_Label_2c56a699-e9bd-437a-8412-901342082749_ActionId">
    <vt:lpwstr>f9691b1c-f03e-4835-928b-f12a24197de2</vt:lpwstr>
  </property>
  <property fmtid="{D5CDD505-2E9C-101B-9397-08002B2CF9AE}" pid="22" name="MSIP_Label_2c56a699-e9bd-437a-8412-901342082749_ContentBits">
    <vt:lpwstr>1</vt:lpwstr>
  </property>
  <property fmtid="{D5CDD505-2E9C-101B-9397-08002B2CF9AE}" pid="23" name="MerckAIPLabel">
    <vt:lpwstr>Confidential</vt:lpwstr>
  </property>
  <property fmtid="{D5CDD505-2E9C-101B-9397-08002B2CF9AE}" pid="24" name="MerckAIPDataExchange">
    <vt:lpwstr>!MRKMIP@Confidential</vt:lpwstr>
  </property>
  <property fmtid="{D5CDD505-2E9C-101B-9397-08002B2CF9AE}" pid="25" name="Order">
    <vt:r8>100</vt:r8>
  </property>
  <property fmtid="{D5CDD505-2E9C-101B-9397-08002B2CF9AE}" pid="26" name="MediaServiceImageTags">
    <vt:lpwstr/>
  </property>
  <property fmtid="{D5CDD505-2E9C-101B-9397-08002B2CF9AE}" pid="27" name="_AdHocReviewCycleID">
    <vt:i4>2003750631</vt:i4>
  </property>
  <property fmtid="{D5CDD505-2E9C-101B-9397-08002B2CF9AE}" pid="28" name="_EmailSubject">
    <vt:lpwstr>MSD TNBC project</vt:lpwstr>
  </property>
  <property fmtid="{D5CDD505-2E9C-101B-9397-08002B2CF9AE}" pid="29" name="_AuthorEmail">
    <vt:lpwstr>hannah.pitchforth@msd.com</vt:lpwstr>
  </property>
  <property fmtid="{D5CDD505-2E9C-101B-9397-08002B2CF9AE}" pid="30" name="_AuthorEmailDisplayName">
    <vt:lpwstr>Pitchforth, Hannah</vt:lpwstr>
  </property>
</Properties>
</file>