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75"/>
  </p:notesMasterIdLst>
  <p:handoutMasterIdLst>
    <p:handoutMasterId r:id="rId76"/>
  </p:handoutMasterIdLst>
  <p:sldIdLst>
    <p:sldId id="425" r:id="rId6"/>
    <p:sldId id="375" r:id="rId7"/>
    <p:sldId id="389" r:id="rId8"/>
    <p:sldId id="400" r:id="rId9"/>
    <p:sldId id="322" r:id="rId10"/>
    <p:sldId id="378" r:id="rId11"/>
    <p:sldId id="377" r:id="rId12"/>
    <p:sldId id="399" r:id="rId13"/>
    <p:sldId id="335" r:id="rId14"/>
    <p:sldId id="353" r:id="rId15"/>
    <p:sldId id="369" r:id="rId16"/>
    <p:sldId id="332" r:id="rId17"/>
    <p:sldId id="484" r:id="rId18"/>
    <p:sldId id="456" r:id="rId19"/>
    <p:sldId id="334" r:id="rId20"/>
    <p:sldId id="336" r:id="rId21"/>
    <p:sldId id="350" r:id="rId22"/>
    <p:sldId id="430" r:id="rId23"/>
    <p:sldId id="478" r:id="rId24"/>
    <p:sldId id="485" r:id="rId25"/>
    <p:sldId id="439" r:id="rId26"/>
    <p:sldId id="440" r:id="rId27"/>
    <p:sldId id="441" r:id="rId28"/>
    <p:sldId id="442" r:id="rId29"/>
    <p:sldId id="443" r:id="rId30"/>
    <p:sldId id="444" r:id="rId31"/>
    <p:sldId id="445" r:id="rId32"/>
    <p:sldId id="477" r:id="rId33"/>
    <p:sldId id="460" r:id="rId34"/>
    <p:sldId id="429" r:id="rId35"/>
    <p:sldId id="479" r:id="rId36"/>
    <p:sldId id="455" r:id="rId37"/>
    <p:sldId id="461" r:id="rId38"/>
    <p:sldId id="462" r:id="rId39"/>
    <p:sldId id="470" r:id="rId40"/>
    <p:sldId id="471" r:id="rId41"/>
    <p:sldId id="472" r:id="rId42"/>
    <p:sldId id="473" r:id="rId43"/>
    <p:sldId id="480" r:id="rId44"/>
    <p:sldId id="481" r:id="rId45"/>
    <p:sldId id="448" r:id="rId46"/>
    <p:sldId id="426" r:id="rId47"/>
    <p:sldId id="415" r:id="rId48"/>
    <p:sldId id="417" r:id="rId49"/>
    <p:sldId id="423" r:id="rId50"/>
    <p:sldId id="449" r:id="rId51"/>
    <p:sldId id="446" r:id="rId52"/>
    <p:sldId id="482" r:id="rId53"/>
    <p:sldId id="483" r:id="rId54"/>
    <p:sldId id="418" r:id="rId55"/>
    <p:sldId id="464" r:id="rId56"/>
    <p:sldId id="401" r:id="rId57"/>
    <p:sldId id="283" r:id="rId58"/>
    <p:sldId id="414" r:id="rId59"/>
    <p:sldId id="402" r:id="rId60"/>
    <p:sldId id="474" r:id="rId61"/>
    <p:sldId id="475" r:id="rId62"/>
    <p:sldId id="476" r:id="rId63"/>
    <p:sldId id="403" r:id="rId64"/>
    <p:sldId id="457" r:id="rId65"/>
    <p:sldId id="458" r:id="rId66"/>
    <p:sldId id="469" r:id="rId67"/>
    <p:sldId id="404" r:id="rId68"/>
    <p:sldId id="406" r:id="rId69"/>
    <p:sldId id="424" r:id="rId70"/>
    <p:sldId id="405" r:id="rId71"/>
    <p:sldId id="407" r:id="rId72"/>
    <p:sldId id="466" r:id="rId73"/>
    <p:sldId id="409"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93A29A0-5C18-4925-A7C7-8AB4DE889116}">
          <p14:sldIdLst>
            <p14:sldId id="425"/>
            <p14:sldId id="375"/>
            <p14:sldId id="389"/>
          </p14:sldIdLst>
        </p14:section>
        <p14:section name="Pembrolizumab and chemotherapy: Overview and heritage" id="{052D5066-D023-4F76-B583-3D53BC6B195B}">
          <p14:sldIdLst>
            <p14:sldId id="400"/>
            <p14:sldId id="322"/>
            <p14:sldId id="378"/>
            <p14:sldId id="377"/>
          </p14:sldIdLst>
        </p14:section>
        <p14:section name="KEYNOTE-522: Study overview" id="{6740AECD-801B-EE49-B294-B65A348FF426}">
          <p14:sldIdLst>
            <p14:sldId id="399"/>
            <p14:sldId id="335"/>
            <p14:sldId id="353"/>
            <p14:sldId id="369"/>
            <p14:sldId id="332"/>
          </p14:sldIdLst>
        </p14:section>
        <p14:section name="KEYNOTE-522: Results – Efficacy" id="{7C264F75-DFD3-3E48-9C86-82DFA719DDB6}">
          <p14:sldIdLst>
            <p14:sldId id="484"/>
            <p14:sldId id="456"/>
            <p14:sldId id="334"/>
            <p14:sldId id="336"/>
            <p14:sldId id="350"/>
            <p14:sldId id="430"/>
            <p14:sldId id="478"/>
            <p14:sldId id="485"/>
            <p14:sldId id="439"/>
            <p14:sldId id="440"/>
            <p14:sldId id="441"/>
            <p14:sldId id="442"/>
            <p14:sldId id="443"/>
            <p14:sldId id="444"/>
            <p14:sldId id="445"/>
            <p14:sldId id="477"/>
            <p14:sldId id="460"/>
            <p14:sldId id="429"/>
            <p14:sldId id="479"/>
            <p14:sldId id="455"/>
            <p14:sldId id="461"/>
            <p14:sldId id="462"/>
            <p14:sldId id="470"/>
            <p14:sldId id="471"/>
            <p14:sldId id="472"/>
            <p14:sldId id="473"/>
            <p14:sldId id="480"/>
            <p14:sldId id="481"/>
          </p14:sldIdLst>
        </p14:section>
        <p14:section name="KEYNOTE-522: Results – Safety" id="{CAFF21C7-9AE2-47B8-A2BC-B045150E7035}">
          <p14:sldIdLst>
            <p14:sldId id="448"/>
            <p14:sldId id="426"/>
            <p14:sldId id="415"/>
            <p14:sldId id="417"/>
            <p14:sldId id="423"/>
            <p14:sldId id="449"/>
            <p14:sldId id="446"/>
            <p14:sldId id="482"/>
            <p14:sldId id="483"/>
            <p14:sldId id="418"/>
            <p14:sldId id="464"/>
          </p14:sldIdLst>
        </p14:section>
        <p14:section name="Implementing KEYNOTE-522" id="{5C5DEBCD-3463-4F0A-ACC9-5DE510B2F8A1}">
          <p14:sldIdLst>
            <p14:sldId id="401"/>
            <p14:sldId id="283"/>
            <p14:sldId id="414"/>
          </p14:sldIdLst>
        </p14:section>
        <p14:section name="Summary" id="{061298D6-A6E7-4EB8-966C-9E51958041D4}">
          <p14:sldIdLst>
            <p14:sldId id="402"/>
            <p14:sldId id="474"/>
            <p14:sldId id="475"/>
            <p14:sldId id="476"/>
          </p14:sldIdLst>
        </p14:section>
        <p14:section name="Appendix" id="{2EE3103A-E4F8-4221-8659-F8DCCD83BF27}">
          <p14:sldIdLst>
            <p14:sldId id="403"/>
            <p14:sldId id="457"/>
            <p14:sldId id="458"/>
            <p14:sldId id="469"/>
            <p14:sldId id="404"/>
            <p14:sldId id="406"/>
            <p14:sldId id="424"/>
            <p14:sldId id="405"/>
            <p14:sldId id="407"/>
            <p14:sldId id="466"/>
            <p14:sldId id="409"/>
          </p14:sldIdLst>
        </p14:section>
      </p14:sectionLst>
    </p:ext>
    <p:ext uri="{EFAFB233-063F-42B5-8137-9DF3F51BA10A}">
      <p15:sldGuideLst xmlns:p15="http://schemas.microsoft.com/office/powerpoint/2012/main">
        <p15:guide id="1" orient="horz" pos="3203" userDrawn="1">
          <p15:clr>
            <a:srgbClr val="A4A3A4"/>
          </p15:clr>
        </p15:guide>
        <p15:guide id="2" pos="658" userDrawn="1">
          <p15:clr>
            <a:srgbClr val="A4A3A4"/>
          </p15:clr>
        </p15:guide>
        <p15:guide id="3" pos="471" userDrawn="1">
          <p15:clr>
            <a:srgbClr val="A4A3A4"/>
          </p15:clr>
        </p15:guide>
        <p15:guide id="4" orient="horz" pos="799" userDrawn="1">
          <p15:clr>
            <a:srgbClr val="A4A3A4"/>
          </p15:clr>
        </p15:guide>
        <p15:guide id="5" orient="horz" pos="3008" userDrawn="1">
          <p15:clr>
            <a:srgbClr val="A4A3A4"/>
          </p15:clr>
        </p15:guide>
        <p15:guide id="6" userDrawn="1">
          <p15:clr>
            <a:srgbClr val="A4A3A4"/>
          </p15:clr>
        </p15:guide>
        <p15:guide id="7" pos="3940" userDrawn="1">
          <p15:clr>
            <a:srgbClr val="A4A3A4"/>
          </p15:clr>
        </p15:guide>
        <p15:guide id="8" orient="horz" pos="3113" userDrawn="1">
          <p15:clr>
            <a:srgbClr val="A4A3A4"/>
          </p15:clr>
        </p15:guide>
        <p15:guide id="9" orient="horz" pos="1389" userDrawn="1">
          <p15:clr>
            <a:srgbClr val="A4A3A4"/>
          </p15:clr>
        </p15:guide>
        <p15:guide id="10" orient="horz" pos="2772" userDrawn="1">
          <p15:clr>
            <a:srgbClr val="A4A3A4"/>
          </p15:clr>
        </p15:guide>
        <p15:guide id="11" orient="horz" pos="2360" userDrawn="1">
          <p15:clr>
            <a:srgbClr val="A4A3A4"/>
          </p15:clr>
        </p15:guide>
        <p15:guide id="12" pos="3454" userDrawn="1">
          <p15:clr>
            <a:srgbClr val="A4A3A4"/>
          </p15:clr>
        </p15:guide>
        <p15:guide id="13" pos="996" userDrawn="1">
          <p15:clr>
            <a:srgbClr val="A4A3A4"/>
          </p15:clr>
        </p15:guide>
        <p15:guide id="14" pos="6464" userDrawn="1">
          <p15:clr>
            <a:srgbClr val="A4A3A4"/>
          </p15:clr>
        </p15:guide>
        <p15:guide id="15" pos="2865" userDrawn="1">
          <p15:clr>
            <a:srgbClr val="A4A3A4"/>
          </p15:clr>
        </p15:guide>
        <p15:guide id="16" orient="horz" pos="1172" userDrawn="1">
          <p15:clr>
            <a:srgbClr val="A4A3A4"/>
          </p15:clr>
        </p15:guide>
        <p15:guide id="17" pos="4294" userDrawn="1">
          <p15:clr>
            <a:srgbClr val="A4A3A4"/>
          </p15:clr>
        </p15:guide>
        <p15:guide id="18" pos="3228" userDrawn="1">
          <p15:clr>
            <a:srgbClr val="A4A3A4"/>
          </p15:clr>
        </p15:guide>
        <p15:guide id="19" orient="horz" pos="981" userDrawn="1">
          <p15:clr>
            <a:srgbClr val="A4A3A4"/>
          </p15:clr>
        </p15:guide>
        <p15:guide id="20" pos="2615" userDrawn="1">
          <p15:clr>
            <a:srgbClr val="A4A3A4"/>
          </p15:clr>
        </p15:guide>
        <p15:guide id="21" pos="2048" userDrawn="1">
          <p15:clr>
            <a:srgbClr val="A4A3A4"/>
          </p15:clr>
        </p15:guide>
        <p15:guide id="22" pos="1685" userDrawn="1">
          <p15:clr>
            <a:srgbClr val="A4A3A4"/>
          </p15:clr>
        </p15:guide>
        <p15:guide id="23" pos="1300" userDrawn="1">
          <p15:clr>
            <a:srgbClr val="A4A3A4"/>
          </p15:clr>
        </p15:guide>
        <p15:guide id="24" pos="15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01CD02-CF1F-AC98-2E18-D620BEB06408}" name="Camilla Romagnoli" initials="CR" userId="Camilla Romagnoli" providerId="None"/>
  <p188:author id="{BEA1C815-ED2C-35AE-1D2F-D3EF3E6EA5EC}" name="Jessica Smedley" initials="JS" userId="S::JessicaSmedley@openhealthgroup.com::5c292d7b-68f1-4dbb-a649-8b571bc78be5" providerId="AD"/>
  <p188:author id="{10375617-7A4A-53DF-1902-2BB05D8CA74E}" name="Egli Mavromoustaki" initials="EM" userId="S::EgliMavromoustaki@openhealthgroup.com::03180a8d-1707-4906-979a-e24201116b38" providerId="AD"/>
  <p188:author id="{DA242627-B609-D150-9C73-B3707A055743}" name="Barham, Manpreet" initials="BM" userId="S::barhamm@merck.com::4004b70a-28a4-4514-912b-11edc449594a" providerId="AD"/>
  <p188:author id="{C17C6F2D-63CA-78A7-0236-C634D0910B3C}" name="Jonathan Miles" initials="JM" userId="S::jonathanmiles@openhealthgroup.com::ee362878-ffea-48ae-8923-64771337fa3c" providerId="AD"/>
  <p188:author id="{F7C64632-4796-38C4-702D-43F9322614C7}" name="Author; AW: Editor" initials="AW" userId="Author; AW: Editor" providerId="None"/>
  <p188:author id="{6521793F-FC0D-3F5B-99D3-8E698000938A}" name="Eleanor Star" initials="ES" userId="S::EleanorStar@OpenHealthGroup.com::d98ac31b-b762-4daa-817b-b1b01e5aa0dd" providerId="AD"/>
  <p188:author id="{72EE4742-8B64-3F2F-BDB4-A3ACEDFB260D}" name="OPEN Health" initials="OH" userId="OPEN Health" providerId="None"/>
  <p188:author id="{411E7547-D2EA-39E2-951B-2489729CFB85}" name="Becca Tweedale" initials="BT" userId="S::RebeccaTweedale@openhealthgroup.com::f55388bd-dfe8-476b-80e4-7f8faec3caa8" providerId="AD"/>
  <p188:author id="{C8E9404C-EE2D-CCD4-923B-67DB3DEAA5CC}" name="OPEN Health " initials="OH" userId="OPEN Health " providerId="None"/>
  <p188:author id="{D53C824E-F24C-90C6-5CBB-2C5AE162D084}" name="Egli Mavromoustaki" initials="EM" userId="Egli Mavromoustaki" providerId="None"/>
  <p188:author id="{C53A5A53-2AF2-1195-BAD3-AE53E4D2BC38}" name="Anna Fermie" initials="AF" userId="S::AnnaFermie@openhealthgroup.com::8be91f3d-769e-4a21-b6c7-cbbcc159c0ca" providerId="AD"/>
  <p188:author id="{37EECE5A-2C8D-53DC-8851-8FE90B08FCEE}" name="Helen Haywood" initials="HH" userId="S::helenhaywood@openhealthgroup.com::4c1a2199-523d-425a-99c8-97d675fdcfe8" providerId="AD"/>
  <p188:author id="{AD387464-9FE6-C7DF-CAE9-7F0E2BAD7F4E}" name="Dominika Targos" initials="DT" userId="S::dominikatargos@openhealthgroup.com::381833b8-9d71-4a14-93f6-a4ac15b6dcf6" providerId="AD"/>
  <p188:author id="{1F54EF71-F08E-D3DD-B7FB-5A0F84E8ACE1}" name="Lizzie Davison" initials="Writer" userId="Lizzie Davison" providerId="None"/>
  <p188:author id="{36F3D777-9B90-0A85-9DD9-ECAE6EBBDB40}" name="Stephanie Paone" initials="SP" userId="S::StephaniePaone@openhealthgroup.com::6c5b3d99-578c-422d-b957-5bf693582bdf" providerId="AD"/>
  <p188:author id="{65BBFB7E-9090-7AC0-1C61-420B0032B74E}" name="Alicia Lledo Lara" initials="AL" userId="S::AliciaLledoLara@openhealthgroup.com::a84145d5-2442-46a2-b3aa-4f4fb39aed3f" providerId="AD"/>
  <p188:author id="{7C721E87-EAAA-CB17-A5D6-528253DD6B62}" name="Jonathan Miles" initials="JM" userId="S::JonathanMiles@openhealthgroup.com::ee362878-ffea-48ae-8923-64771337fa3c" providerId="AD"/>
  <p188:author id="{3FFCEC97-8C2C-9825-7F18-7640AD8464D3}" name="Jessie Ngo" initials="JN" userId="S::JessieNgo@openhealthgroup.com::4cec2466-a8b3-4ffd-811f-34b1a12a7b42" providerId="AD"/>
  <p188:author id="{F44B459C-F6DA-E7F6-4008-78BA25884109}" name="Pitchforth, Hannah" initials="PH" userId="S::pitchfoh@merck.com::8105c5f3-7fa5-4566-944e-0514ab52b8be" providerId="AD"/>
  <p188:author id="{D996369D-8F7D-F799-4A74-30DA07868A88}" name="Faye Saville" initials="FS" userId="S::FayeSaville@openhealthgroup.com::8e7ae9b9-6585-477b-a538-778b53fe9680" providerId="AD"/>
  <p188:author id="{D69542AA-2170-8B33-9823-D9A23FFE50EA}" name="Maddy Pope" initials="MP" userId="Maddy Pope" providerId="None"/>
  <p188:author id="{E408DCAD-0539-77ED-5663-9444FEECBCE9}" name="Dan Wright" initials="DW" userId="S::DanWright@OpenHealthGroup.com::b5a4f7fa-df27-4a2b-8102-3a7c3814b9e4" providerId="AD"/>
  <p188:author id="{428355B0-0584-DAE4-728E-540ED26D1C33}" name="OPEN Heaalth" initials="OH" userId="OPEN Heaalth" providerId="None"/>
  <p188:author id="{5BD826B7-6C25-DD92-A0F0-CEF8A246FA1C}" name="Shireene Kalbassi" initials="SK" userId="S::ShireeneKalbassi@OpenHealthGroup.com::8966a6be-8394-41c9-80fb-1587a0a49d66" providerId="AD"/>
  <p188:author id="{B091F6BC-DE10-AE7F-11BD-6E9FCABC910C}" name="Derek Leske" initials="DL" userId="S::DerekLeske@openhealthgroup.com::4ac5fb49-aac4-4382-8cfb-c0e68a180b01" providerId="AD"/>
  <p188:author id="{70DAE7CA-A6B7-49FD-28B9-F89ACD75A341}" name="Dan Wright" initials="DW" userId="S::danwright@openhealthgroup.com::b5a4f7fa-df27-4a2b-8102-3a7c3814b9e4" providerId="AD"/>
  <p188:author id="{928804D8-36E5-0E80-F810-B5D1DF24D197}" name="Lindsay King" initials="LK" userId="S::LindsayKing@openhealthgroup.com::eec88be3-d048-42ba-8dd1-2de96e43a7a8" providerId="AD"/>
  <p188:author id="{AE952EE1-A2D1-5AD8-3FB6-C812D767D381}" name="Grace Pidwill" initials="GP" userId="S::GracePidwill@openhealthgroup.com::b37a6000-f575-40ba-ac37-9c740080bb89" providerId="AD"/>
  <p188:author id="{D8DE39F1-B568-EEAA-1886-09927D13B005}" name="Beth Marshall" initials="BM" userId="Beth Marshall" providerId="None"/>
  <p188:author id="{FA8594F7-346D-5CB6-0672-09D4EB6286DE}" name="Helen Haywood" initials="HH" userId="S::HelenHaywood@openhealthgroup.com::4c1a2199-523d-425a-99c8-97d675fdcfe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rek Leske" initials="DL" lastIdx="96" clrIdx="0">
    <p:extLst>
      <p:ext uri="{19B8F6BF-5375-455C-9EA6-DF929625EA0E}">
        <p15:presenceInfo xmlns:p15="http://schemas.microsoft.com/office/powerpoint/2012/main" userId="S::DerekLeske@openhealthgroup.com::4ac5fb49-aac4-4382-8cfb-c0e68a180b01" providerId="AD"/>
      </p:ext>
    </p:extLst>
  </p:cmAuthor>
  <p:cmAuthor id="2" name="Dan Wright" initials="DW" lastIdx="356" clrIdx="1">
    <p:extLst>
      <p:ext uri="{19B8F6BF-5375-455C-9EA6-DF929625EA0E}">
        <p15:presenceInfo xmlns:p15="http://schemas.microsoft.com/office/powerpoint/2012/main" userId="S::DanWright@OpenHealthGroup.com::b5a4f7fa-df27-4a2b-8102-3a7c3814b9e4" providerId="AD"/>
      </p:ext>
    </p:extLst>
  </p:cmAuthor>
  <p:cmAuthor id="3" name="Tom Murray" initials="TM" lastIdx="92" clrIdx="2">
    <p:extLst>
      <p:ext uri="{19B8F6BF-5375-455C-9EA6-DF929625EA0E}">
        <p15:presenceInfo xmlns:p15="http://schemas.microsoft.com/office/powerpoint/2012/main" userId="S::TomMurray@OpenHealthGroup.com::7791f426-b97d-4504-b901-fa1cecb8f050" providerId="AD"/>
      </p:ext>
    </p:extLst>
  </p:cmAuthor>
  <p:cmAuthor id="4" name="Joslin, Bethany" initials="JB" lastIdx="204" clrIdx="3">
    <p:extLst>
      <p:ext uri="{19B8F6BF-5375-455C-9EA6-DF929625EA0E}">
        <p15:presenceInfo xmlns:p15="http://schemas.microsoft.com/office/powerpoint/2012/main" userId="S::joslinbe@merck.com::ab7a28d0-2b09-4db9-a298-b97bb4d08fa9" providerId="AD"/>
      </p:ext>
    </p:extLst>
  </p:cmAuthor>
  <p:cmAuthor id="5" name="Anna Hallett" initials="AH" lastIdx="9" clrIdx="4">
    <p:extLst>
      <p:ext uri="{19B8F6BF-5375-455C-9EA6-DF929625EA0E}">
        <p15:presenceInfo xmlns:p15="http://schemas.microsoft.com/office/powerpoint/2012/main" userId="S::AnnaHallett@openhealthgroup.com::7ee486e0-6e6c-4066-b8f1-09a133766b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F74"/>
    <a:srgbClr val="919191"/>
    <a:srgbClr val="92D050"/>
    <a:srgbClr val="91D376"/>
    <a:srgbClr val="2FA201"/>
    <a:srgbClr val="34A806"/>
    <a:srgbClr val="979293"/>
    <a:srgbClr val="454545"/>
    <a:srgbClr val="68BF45"/>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41" autoAdjust="0"/>
    <p:restoredTop sz="96521" autoAdjust="0"/>
  </p:normalViewPr>
  <p:slideViewPr>
    <p:cSldViewPr snapToGrid="0">
      <p:cViewPr varScale="1">
        <p:scale>
          <a:sx n="111" d="100"/>
          <a:sy n="111" d="100"/>
        </p:scale>
        <p:origin x="666" y="96"/>
      </p:cViewPr>
      <p:guideLst>
        <p:guide orient="horz" pos="3203"/>
        <p:guide pos="658"/>
        <p:guide pos="471"/>
        <p:guide orient="horz" pos="799"/>
        <p:guide orient="horz" pos="3008"/>
        <p:guide/>
        <p:guide pos="3940"/>
        <p:guide orient="horz" pos="3113"/>
        <p:guide orient="horz" pos="1389"/>
        <p:guide orient="horz" pos="2772"/>
        <p:guide orient="horz" pos="2360"/>
        <p:guide pos="3454"/>
        <p:guide pos="996"/>
        <p:guide pos="6464"/>
        <p:guide pos="2865"/>
        <p:guide orient="horz" pos="1172"/>
        <p:guide pos="4294"/>
        <p:guide pos="3228"/>
        <p:guide orient="horz" pos="981"/>
        <p:guide pos="2615"/>
        <p:guide pos="2048"/>
        <p:guide pos="1685"/>
        <p:guide pos="1300"/>
        <p:guide pos="1549"/>
      </p:guideLst>
    </p:cSldViewPr>
  </p:slideViewPr>
  <p:notesTextViewPr>
    <p:cViewPr>
      <p:scale>
        <a:sx n="1" d="1"/>
        <a:sy n="1" d="1"/>
      </p:scale>
      <p:origin x="0" y="0"/>
    </p:cViewPr>
  </p:notesTextViewPr>
  <p:sorterViewPr>
    <p:cViewPr>
      <p:scale>
        <a:sx n="100" d="100"/>
        <a:sy n="100" d="100"/>
      </p:scale>
      <p:origin x="0" y="-144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6.xml"/><Relationship Id="rId82"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any Marshall" userId="2fb9142c-a7b9-4c6b-b942-45642003fef1" providerId="ADAL" clId="{F32BBD38-2BA3-4C46-B802-A1A632684450}"/>
    <pc:docChg chg="modSld">
      <pc:chgData name="Bethany Marshall" userId="2fb9142c-a7b9-4c6b-b942-45642003fef1" providerId="ADAL" clId="{F32BBD38-2BA3-4C46-B802-A1A632684450}" dt="2026-07-27T13:34:25.038" v="1" actId="20577"/>
      <pc:docMkLst>
        <pc:docMk/>
      </pc:docMkLst>
      <pc:sldChg chg="modSp mod">
        <pc:chgData name="Bethany Marshall" userId="2fb9142c-a7b9-4c6b-b942-45642003fef1" providerId="ADAL" clId="{F32BBD38-2BA3-4C46-B802-A1A632684450}" dt="2026-07-27T13:34:25.038" v="1" actId="20577"/>
        <pc:sldMkLst>
          <pc:docMk/>
          <pc:sldMk cId="1353036449" sldId="455"/>
        </pc:sldMkLst>
        <pc:spChg chg="mod">
          <ac:chgData name="Bethany Marshall" userId="2fb9142c-a7b9-4c6b-b942-45642003fef1" providerId="ADAL" clId="{F32BBD38-2BA3-4C46-B802-A1A632684450}" dt="2026-07-27T13:34:25.038" v="1" actId="20577"/>
          <ac:spMkLst>
            <pc:docMk/>
            <pc:sldMk cId="1353036449" sldId="455"/>
            <ac:spMk id="2" creationId="{1AAFB820-FDA9-15D1-5FA9-4E94DD19BBB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400" b="1" i="0" u="none" strike="noStrike" kern="1200" spc="0" baseline="0">
                <a:solidFill>
                  <a:schemeClr val="tx1">
                    <a:lumMod val="65000"/>
                    <a:lumOff val="35000"/>
                  </a:schemeClr>
                </a:solidFill>
                <a:latin typeface="Univers" panose="020B0503020202020204" pitchFamily="34" charset="0"/>
                <a:ea typeface="+mn-ea"/>
                <a:cs typeface="+mn-cs"/>
              </a:defRPr>
            </a:pPr>
            <a:r>
              <a:rPr lang="en-GB" sz="1400" b="1" noProof="0" dirty="0"/>
              <a:t>Stratified treatment difference</a:t>
            </a:r>
            <a:r>
              <a:rPr lang="en-GB" sz="1400" b="1" baseline="0" noProof="0" dirty="0"/>
              <a:t> </a:t>
            </a:r>
            <a:br>
              <a:rPr lang="en-GB" sz="1400" b="1" baseline="0" noProof="0" dirty="0"/>
            </a:br>
            <a:r>
              <a:rPr lang="en-GB" sz="1400" b="1" noProof="0" dirty="0"/>
              <a:t>13.6% (95% CI, 5.4–21.8)</a:t>
            </a:r>
          </a:p>
          <a:p>
            <a:pPr>
              <a:defRPr lang="en-GB" sz="1400" b="1"/>
            </a:pPr>
            <a:r>
              <a:rPr lang="en-GB" sz="1400" b="1" noProof="0" dirty="0"/>
              <a:t>p&lt;0.001</a:t>
            </a:r>
          </a:p>
        </c:rich>
      </c:tx>
      <c:layout>
        <c:manualLayout>
          <c:xMode val="edge"/>
          <c:yMode val="edge"/>
          <c:x val="0.22041001725247295"/>
          <c:y val="7.0971133179057438E-3"/>
        </c:manualLayout>
      </c:layout>
      <c:overlay val="0"/>
      <c:spPr>
        <a:noFill/>
        <a:ln>
          <a:noFill/>
        </a:ln>
        <a:effectLst/>
      </c:spPr>
      <c:txPr>
        <a:bodyPr rot="0" spcFirstLastPara="1" vertOverflow="ellipsis" vert="horz" wrap="square" anchor="ctr" anchorCtr="1"/>
        <a:lstStyle/>
        <a:p>
          <a:pPr>
            <a:defRPr lang="en-GB" sz="1400" b="1" i="0" u="none" strike="noStrike" kern="1200" spc="0" baseline="0">
              <a:solidFill>
                <a:schemeClr val="tx1">
                  <a:lumMod val="65000"/>
                  <a:lumOff val="35000"/>
                </a:schemeClr>
              </a:solidFill>
              <a:latin typeface="Univers" panose="020B0503020202020204" pitchFamily="34" charset="0"/>
              <a:ea typeface="+mn-ea"/>
              <a:cs typeface="+mn-cs"/>
            </a:defRPr>
          </a:pPr>
          <a:endParaRPr lang="en-US"/>
        </a:p>
      </c:txPr>
    </c:title>
    <c:autoTitleDeleted val="0"/>
    <c:plotArea>
      <c:layout>
        <c:manualLayout>
          <c:layoutTarget val="inner"/>
          <c:xMode val="edge"/>
          <c:yMode val="edge"/>
          <c:x val="7.9535869323890007E-2"/>
          <c:y val="3.6037187235540377E-2"/>
          <c:w val="0.94583058562992128"/>
          <c:h val="0.76748654235442038"/>
        </c:manualLayout>
      </c:layout>
      <c:barChart>
        <c:barDir val="col"/>
        <c:grouping val="clustered"/>
        <c:varyColors val="0"/>
        <c:ser>
          <c:idx val="0"/>
          <c:order val="0"/>
          <c:tx>
            <c:strRef>
              <c:f>Sheet1!$B$1</c:f>
              <c:strCache>
                <c:ptCount val="1"/>
                <c:pt idx="0">
                  <c:v>KEYTRUDA + chemotherapy</c:v>
                </c:pt>
              </c:strCache>
            </c:strRef>
          </c:tx>
          <c:spPr>
            <a:solidFill>
              <a:srgbClr val="6CC648"/>
            </a:solidFill>
            <a:ln>
              <a:noFill/>
            </a:ln>
            <a:effectLst/>
          </c:spPr>
          <c:invertIfNegative val="0"/>
          <c:errBars>
            <c:errBarType val="both"/>
            <c:errValType val="cust"/>
            <c:noEndCap val="0"/>
            <c:plus>
              <c:numLit>
                <c:formatCode>General</c:formatCode>
                <c:ptCount val="1"/>
                <c:pt idx="0">
                  <c:v>3.6</c:v>
                </c:pt>
              </c:numLit>
            </c:plus>
            <c:minus>
              <c:numLit>
                <c:formatCode>General</c:formatCode>
                <c:ptCount val="1"/>
                <c:pt idx="0">
                  <c:v>3.8</c:v>
                </c:pt>
              </c:numLit>
            </c:minus>
            <c:spPr>
              <a:noFill/>
              <a:ln w="19050" cap="flat" cmpd="sng" algn="ctr">
                <a:solidFill>
                  <a:schemeClr val="tx1">
                    <a:lumMod val="65000"/>
                    <a:lumOff val="35000"/>
                  </a:schemeClr>
                </a:solidFill>
                <a:round/>
              </a:ln>
              <a:effectLst/>
            </c:spPr>
          </c:errBars>
          <c:cat>
            <c:numRef>
              <c:f>Sheet1!$A$2</c:f>
              <c:numCache>
                <c:formatCode>General</c:formatCode>
                <c:ptCount val="1"/>
              </c:numCache>
            </c:numRef>
          </c:cat>
          <c:val>
            <c:numRef>
              <c:f>Sheet1!$B$2</c:f>
              <c:numCache>
                <c:formatCode>General</c:formatCode>
                <c:ptCount val="1"/>
                <c:pt idx="0">
                  <c:v>64.8</c:v>
                </c:pt>
              </c:numCache>
            </c:numRef>
          </c:val>
          <c:extLst>
            <c:ext xmlns:c16="http://schemas.microsoft.com/office/drawing/2014/chart" uri="{C3380CC4-5D6E-409C-BE32-E72D297353CC}">
              <c16:uniqueId val="{00000000-6B69-48D5-9103-BD35F6FC2654}"/>
            </c:ext>
          </c:extLst>
        </c:ser>
        <c:ser>
          <c:idx val="1"/>
          <c:order val="1"/>
          <c:tx>
            <c:strRef>
              <c:f>Sheet1!$C$1</c:f>
              <c:strCache>
                <c:ptCount val="1"/>
                <c:pt idx="0">
                  <c:v>Placebo + chemotherapy</c:v>
                </c:pt>
              </c:strCache>
            </c:strRef>
          </c:tx>
          <c:spPr>
            <a:solidFill>
              <a:schemeClr val="bg1">
                <a:lumMod val="50000"/>
              </a:schemeClr>
            </a:solidFill>
            <a:ln>
              <a:noFill/>
            </a:ln>
            <a:effectLst/>
          </c:spPr>
          <c:invertIfNegative val="0"/>
          <c:errBars>
            <c:errBarType val="both"/>
            <c:errValType val="cust"/>
            <c:noEndCap val="0"/>
            <c:plus>
              <c:numLit>
                <c:formatCode>General</c:formatCode>
                <c:ptCount val="1"/>
                <c:pt idx="0">
                  <c:v>5.4</c:v>
                </c:pt>
              </c:numLit>
            </c:plus>
            <c:minus>
              <c:numLit>
                <c:formatCode>General</c:formatCode>
                <c:ptCount val="1"/>
                <c:pt idx="0">
                  <c:v>4.5999999999999996</c:v>
                </c:pt>
              </c:numLit>
            </c:minus>
            <c:spPr>
              <a:noFill/>
              <a:ln w="19050" cap="flat" cmpd="sng" algn="ctr">
                <a:solidFill>
                  <a:schemeClr val="tx1">
                    <a:lumMod val="65000"/>
                    <a:lumOff val="35000"/>
                  </a:schemeClr>
                </a:solidFill>
                <a:round/>
              </a:ln>
              <a:effectLst/>
            </c:spPr>
          </c:errBars>
          <c:cat>
            <c:numRef>
              <c:f>Sheet1!$A$2</c:f>
              <c:numCache>
                <c:formatCode>General</c:formatCode>
                <c:ptCount val="1"/>
              </c:numCache>
            </c:numRef>
          </c:cat>
          <c:val>
            <c:numRef>
              <c:f>Sheet1!$C$2</c:f>
              <c:numCache>
                <c:formatCode>General</c:formatCode>
                <c:ptCount val="1"/>
                <c:pt idx="0">
                  <c:v>51.2</c:v>
                </c:pt>
              </c:numCache>
            </c:numRef>
          </c:val>
          <c:extLst>
            <c:ext xmlns:c16="http://schemas.microsoft.com/office/drawing/2014/chart" uri="{C3380CC4-5D6E-409C-BE32-E72D297353CC}">
              <c16:uniqueId val="{00000001-6B69-48D5-9103-BD35F6FC2654}"/>
            </c:ext>
          </c:extLst>
        </c:ser>
        <c:dLbls>
          <c:showLegendKey val="0"/>
          <c:showVal val="0"/>
          <c:showCatName val="0"/>
          <c:showSerName val="0"/>
          <c:showPercent val="0"/>
          <c:showBubbleSize val="0"/>
        </c:dLbls>
        <c:gapWidth val="70"/>
        <c:overlap val="-27"/>
        <c:axId val="708469184"/>
        <c:axId val="708469512"/>
      </c:barChart>
      <c:catAx>
        <c:axId val="708469184"/>
        <c:scaling>
          <c:orientation val="minMax"/>
        </c:scaling>
        <c:delete val="0"/>
        <c:axPos val="b"/>
        <c:numFmt formatCode="General" sourceLinked="1"/>
        <c:majorTickMark val="none"/>
        <c:minorTickMark val="none"/>
        <c:tickLblPos val="nextTo"/>
        <c:spPr>
          <a:solidFill>
            <a:schemeClr val="accent3"/>
          </a:solidFill>
          <a:ln w="9525" cap="flat" cmpd="sng" algn="ctr">
            <a:solidFill>
              <a:schemeClr val="accent3"/>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crossAx val="708469512"/>
        <c:crosses val="autoZero"/>
        <c:auto val="1"/>
        <c:lblAlgn val="ctr"/>
        <c:lblOffset val="100"/>
        <c:noMultiLvlLbl val="0"/>
      </c:catAx>
      <c:valAx>
        <c:axId val="708469512"/>
        <c:scaling>
          <c:orientation val="minMax"/>
          <c:max val="1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crossAx val="7084691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GB"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Entry>
      <c:legendEntry>
        <c:idx val="1"/>
        <c:txPr>
          <a:bodyPr rot="0" spcFirstLastPara="1" vertOverflow="ellipsis" vert="horz" wrap="square" anchor="ctr" anchorCtr="1"/>
          <a:lstStyle/>
          <a:p>
            <a:pPr>
              <a:defRPr lang="en-GB"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Entry>
      <c:layout>
        <c:manualLayout>
          <c:xMode val="edge"/>
          <c:yMode val="edge"/>
          <c:x val="9.1999609822073E-3"/>
          <c:y val="0.850777370868813"/>
          <c:w val="0.97067997599551548"/>
          <c:h val="0.11355570121747927"/>
        </c:manualLayout>
      </c:layout>
      <c:overlay val="0"/>
      <c:spPr>
        <a:noFill/>
        <a:ln>
          <a:noFill/>
        </a:ln>
        <a:effectLst/>
      </c:spPr>
      <c:txPr>
        <a:bodyPr rot="0" spcFirstLastPara="1" vertOverflow="ellipsis" vert="horz" wrap="square" anchor="ctr" anchorCtr="1"/>
        <a:lstStyle/>
        <a:p>
          <a:pPr>
            <a:defRPr lang="en-GB"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Univers" panose="020B0503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400" b="0" i="0" u="none" strike="noStrike" kern="1200" spc="0" baseline="0">
                <a:solidFill>
                  <a:schemeClr val="tx1">
                    <a:lumMod val="65000"/>
                    <a:lumOff val="35000"/>
                  </a:schemeClr>
                </a:solidFill>
                <a:latin typeface="Univers" panose="020B0503020202020204" pitchFamily="34" charset="0"/>
                <a:ea typeface="+mn-ea"/>
                <a:cs typeface="+mn-cs"/>
              </a:defRPr>
            </a:pPr>
            <a:r>
              <a:rPr lang="en-GB" sz="1400" b="1" i="0" baseline="0" noProof="0" dirty="0">
                <a:effectLst/>
                <a:latin typeface="Univers" panose="020B0503020202020204" pitchFamily="34" charset="0"/>
              </a:rPr>
              <a:t>Stratified treatment difference</a:t>
            </a:r>
            <a:br>
              <a:rPr lang="en-GB" sz="1400" b="1" i="0" baseline="0" noProof="0" dirty="0">
                <a:effectLst/>
                <a:latin typeface="Univers" panose="020B0503020202020204" pitchFamily="34" charset="0"/>
              </a:rPr>
            </a:br>
            <a:r>
              <a:rPr lang="en-GB" sz="1400" b="1" i="0" baseline="0" noProof="0" dirty="0">
                <a:effectLst/>
                <a:latin typeface="Univers" panose="020B0503020202020204" pitchFamily="34" charset="0"/>
              </a:rPr>
              <a:t>9.2% (2.8–15.6)</a:t>
            </a:r>
          </a:p>
          <a:p>
            <a:pPr>
              <a:defRPr lang="en-GB" sz="1400">
                <a:latin typeface="Univers" panose="020B0503020202020204" pitchFamily="34" charset="0"/>
              </a:defRPr>
            </a:pPr>
            <a:r>
              <a:rPr lang="en-GB" sz="1400" b="1" i="0" baseline="0" noProof="0" dirty="0">
                <a:effectLst/>
                <a:latin typeface="Univers" panose="020B0503020202020204" pitchFamily="34" charset="0"/>
              </a:rPr>
              <a:t>p=0.00221</a:t>
            </a:r>
            <a:endParaRPr lang="en-GB" sz="1400" noProof="0" dirty="0">
              <a:effectLst/>
              <a:latin typeface="Univers" panose="020B0503020202020204" pitchFamily="34" charset="0"/>
            </a:endParaRPr>
          </a:p>
        </c:rich>
      </c:tx>
      <c:layout>
        <c:manualLayout>
          <c:xMode val="edge"/>
          <c:yMode val="edge"/>
          <c:x val="0.24340426167540677"/>
          <c:y val="7.0971133179057429E-3"/>
        </c:manualLayout>
      </c:layout>
      <c:overlay val="0"/>
      <c:spPr>
        <a:noFill/>
        <a:ln>
          <a:noFill/>
        </a:ln>
        <a:effectLst/>
      </c:spPr>
      <c:txPr>
        <a:bodyPr rot="0" spcFirstLastPara="1" vertOverflow="ellipsis" vert="horz" wrap="square" anchor="ctr" anchorCtr="1"/>
        <a:lstStyle/>
        <a:p>
          <a:pPr>
            <a:defRPr lang="en-GB" sz="1400" b="0" i="0" u="none" strike="noStrike" kern="1200" spc="0" baseline="0">
              <a:solidFill>
                <a:schemeClr val="tx1">
                  <a:lumMod val="65000"/>
                  <a:lumOff val="35000"/>
                </a:schemeClr>
              </a:solidFill>
              <a:latin typeface="Univers" panose="020B0503020202020204" pitchFamily="34" charset="0"/>
              <a:ea typeface="+mn-ea"/>
              <a:cs typeface="+mn-cs"/>
            </a:defRPr>
          </a:pPr>
          <a:endParaRPr lang="en-US"/>
        </a:p>
      </c:txPr>
    </c:title>
    <c:autoTitleDeleted val="0"/>
    <c:plotArea>
      <c:layout>
        <c:manualLayout>
          <c:layoutTarget val="inner"/>
          <c:xMode val="edge"/>
          <c:yMode val="edge"/>
          <c:x val="2.916941437007874E-2"/>
          <c:y val="2.1175872220972433E-2"/>
          <c:w val="0.94583058562992128"/>
          <c:h val="0.76748654235442038"/>
        </c:manualLayout>
      </c:layout>
      <c:barChart>
        <c:barDir val="col"/>
        <c:grouping val="clustered"/>
        <c:varyColors val="0"/>
        <c:ser>
          <c:idx val="0"/>
          <c:order val="0"/>
          <c:tx>
            <c:strRef>
              <c:f>Sheet1!$B$1</c:f>
              <c:strCache>
                <c:ptCount val="1"/>
                <c:pt idx="0">
                  <c:v>KEYTRUDA + chemotherapy</c:v>
                </c:pt>
              </c:strCache>
            </c:strRef>
          </c:tx>
          <c:spPr>
            <a:solidFill>
              <a:srgbClr val="6CC648"/>
            </a:solidFill>
            <a:ln>
              <a:noFill/>
            </a:ln>
            <a:effectLst/>
          </c:spPr>
          <c:invertIfNegative val="0"/>
          <c:errBars>
            <c:errBarType val="both"/>
            <c:errValType val="cust"/>
            <c:noEndCap val="0"/>
            <c:plus>
              <c:numLit>
                <c:formatCode>General</c:formatCode>
                <c:ptCount val="1"/>
                <c:pt idx="0">
                  <c:v>3.6</c:v>
                </c:pt>
              </c:numLit>
            </c:plus>
            <c:minus>
              <c:numLit>
                <c:formatCode>General</c:formatCode>
                <c:ptCount val="1"/>
                <c:pt idx="0">
                  <c:v>3.8</c:v>
                </c:pt>
              </c:numLit>
            </c:minus>
            <c:spPr>
              <a:noFill/>
              <a:ln w="19050" cap="flat" cmpd="sng" algn="ctr">
                <a:solidFill>
                  <a:schemeClr val="tx1">
                    <a:lumMod val="65000"/>
                    <a:lumOff val="35000"/>
                  </a:schemeClr>
                </a:solidFill>
                <a:round/>
              </a:ln>
              <a:effectLst/>
            </c:spPr>
          </c:errBars>
          <c:cat>
            <c:numRef>
              <c:f>Sheet1!$A$2</c:f>
              <c:numCache>
                <c:formatCode>General</c:formatCode>
                <c:ptCount val="1"/>
              </c:numCache>
            </c:numRef>
          </c:cat>
          <c:val>
            <c:numRef>
              <c:f>Sheet1!$B$2</c:f>
              <c:numCache>
                <c:formatCode>General</c:formatCode>
                <c:ptCount val="1"/>
                <c:pt idx="0">
                  <c:v>64</c:v>
                </c:pt>
              </c:numCache>
            </c:numRef>
          </c:val>
          <c:extLst>
            <c:ext xmlns:c16="http://schemas.microsoft.com/office/drawing/2014/chart" uri="{C3380CC4-5D6E-409C-BE32-E72D297353CC}">
              <c16:uniqueId val="{00000000-6B69-48D5-9103-BD35F6FC2654}"/>
            </c:ext>
          </c:extLst>
        </c:ser>
        <c:ser>
          <c:idx val="1"/>
          <c:order val="1"/>
          <c:tx>
            <c:strRef>
              <c:f>Sheet1!$C$1</c:f>
              <c:strCache>
                <c:ptCount val="1"/>
                <c:pt idx="0">
                  <c:v>Placebo + chemotherapy</c:v>
                </c:pt>
              </c:strCache>
            </c:strRef>
          </c:tx>
          <c:spPr>
            <a:solidFill>
              <a:schemeClr val="bg1">
                <a:lumMod val="50000"/>
              </a:schemeClr>
            </a:solidFill>
            <a:ln>
              <a:noFill/>
            </a:ln>
            <a:effectLst/>
          </c:spPr>
          <c:invertIfNegative val="0"/>
          <c:errBars>
            <c:errBarType val="both"/>
            <c:errValType val="cust"/>
            <c:noEndCap val="0"/>
            <c:plus>
              <c:numLit>
                <c:formatCode>General</c:formatCode>
                <c:ptCount val="1"/>
                <c:pt idx="0">
                  <c:v>5.4</c:v>
                </c:pt>
              </c:numLit>
            </c:plus>
            <c:minus>
              <c:numLit>
                <c:formatCode>General</c:formatCode>
                <c:ptCount val="1"/>
                <c:pt idx="0">
                  <c:v>4.5999999999999996</c:v>
                </c:pt>
              </c:numLit>
            </c:minus>
            <c:spPr>
              <a:noFill/>
              <a:ln w="19050" cap="flat" cmpd="sng" algn="ctr">
                <a:solidFill>
                  <a:schemeClr val="tx1">
                    <a:lumMod val="65000"/>
                    <a:lumOff val="35000"/>
                  </a:schemeClr>
                </a:solidFill>
                <a:round/>
              </a:ln>
              <a:effectLst/>
            </c:spPr>
          </c:errBars>
          <c:cat>
            <c:numRef>
              <c:f>Sheet1!$A$2</c:f>
              <c:numCache>
                <c:formatCode>General</c:formatCode>
                <c:ptCount val="1"/>
              </c:numCache>
            </c:numRef>
          </c:cat>
          <c:val>
            <c:numRef>
              <c:f>Sheet1!$C$2</c:f>
              <c:numCache>
                <c:formatCode>General</c:formatCode>
                <c:ptCount val="1"/>
                <c:pt idx="0">
                  <c:v>54.7</c:v>
                </c:pt>
              </c:numCache>
            </c:numRef>
          </c:val>
          <c:extLst>
            <c:ext xmlns:c16="http://schemas.microsoft.com/office/drawing/2014/chart" uri="{C3380CC4-5D6E-409C-BE32-E72D297353CC}">
              <c16:uniqueId val="{00000001-6B69-48D5-9103-BD35F6FC2654}"/>
            </c:ext>
          </c:extLst>
        </c:ser>
        <c:dLbls>
          <c:showLegendKey val="0"/>
          <c:showVal val="0"/>
          <c:showCatName val="0"/>
          <c:showSerName val="0"/>
          <c:showPercent val="0"/>
          <c:showBubbleSize val="0"/>
        </c:dLbls>
        <c:gapWidth val="70"/>
        <c:overlap val="-27"/>
        <c:axId val="708469184"/>
        <c:axId val="708469512"/>
      </c:barChart>
      <c:catAx>
        <c:axId val="708469184"/>
        <c:scaling>
          <c:orientation val="minMax"/>
        </c:scaling>
        <c:delete val="0"/>
        <c:axPos val="b"/>
        <c:numFmt formatCode="General" sourceLinked="1"/>
        <c:majorTickMark val="none"/>
        <c:minorTickMark val="none"/>
        <c:tickLblPos val="nextTo"/>
        <c:spPr>
          <a:solidFill>
            <a:schemeClr val="accent3"/>
          </a:solidFill>
          <a:ln w="9525" cap="flat" cmpd="sng" algn="ctr">
            <a:solidFill>
              <a:schemeClr val="accent3"/>
            </a:solidFill>
            <a:round/>
          </a:ln>
          <a:effectLst/>
        </c:spPr>
        <c:txPr>
          <a:bodyPr rot="-60000000" spcFirstLastPara="1" vertOverflow="ellipsis" vert="horz" wrap="square" anchor="t"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8469512"/>
        <c:crosses val="autoZero"/>
        <c:auto val="1"/>
        <c:lblAlgn val="ctr"/>
        <c:lblOffset val="100"/>
        <c:noMultiLvlLbl val="0"/>
      </c:catAx>
      <c:valAx>
        <c:axId val="708469512"/>
        <c:scaling>
          <c:orientation val="minMax"/>
          <c:max val="1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crossAx val="7084691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GB" sz="1100"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Entry>
      <c:legendEntry>
        <c:idx val="1"/>
        <c:txPr>
          <a:bodyPr rot="0" spcFirstLastPara="1" vertOverflow="ellipsis" vert="horz" wrap="square" anchor="ctr" anchorCtr="1"/>
          <a:lstStyle/>
          <a:p>
            <a:pPr>
              <a:defRPr lang="en-GB" sz="1100"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Entry>
      <c:layout>
        <c:manualLayout>
          <c:xMode val="edge"/>
          <c:yMode val="edge"/>
          <c:x val="9.1999609822073E-3"/>
          <c:y val="0.850777370868813"/>
          <c:w val="0.97067997599551548"/>
          <c:h val="0.11355570121747927"/>
        </c:manualLayout>
      </c:layout>
      <c:overlay val="0"/>
      <c:spPr>
        <a:noFill/>
        <a:ln>
          <a:noFill/>
        </a:ln>
        <a:effectLst/>
      </c:spPr>
      <c:txPr>
        <a:bodyPr rot="0" spcFirstLastPara="1" vertOverflow="ellipsis" vert="horz" wrap="square" anchor="ctr" anchorCtr="1"/>
        <a:lstStyle/>
        <a:p>
          <a:pPr>
            <a:defRPr lang="en-GB" sz="1197" b="0" i="0" u="none" strike="noStrike" kern="1200" baseline="0">
              <a:solidFill>
                <a:schemeClr val="tx1">
                  <a:lumMod val="65000"/>
                  <a:lumOff val="35000"/>
                </a:schemeClr>
              </a:solidFill>
              <a:latin typeface="Univers" panose="020B0503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Sheet1!$B$2</c:f>
              <c:strCache>
                <c:ptCount val="1"/>
                <c:pt idx="0">
                  <c:v>KEYTRUDA + chemotherapy</c:v>
                </c:pt>
              </c:strCache>
            </c:strRef>
          </c:tx>
          <c:spPr>
            <a:solidFill>
              <a:srgbClr val="68BF45"/>
            </a:solidFill>
            <a:ln>
              <a:noFill/>
            </a:ln>
            <a:effectLst/>
          </c:spPr>
          <c:invertIfNegative val="0"/>
          <c:dLbls>
            <c:dLbl>
              <c:idx val="0"/>
              <c:tx>
                <c:rich>
                  <a:bodyPr/>
                  <a:lstStyle/>
                  <a:p>
                    <a:fld id="{CD47EC32-D8DE-4E1F-A49B-95F2C7D953A4}" type="VALUE">
                      <a:rPr lang="en-US"/>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089-4229-B2DB-EB47D88E2F2A}"/>
                </c:ext>
              </c:extLst>
            </c:dLbl>
            <c:dLbl>
              <c:idx val="1"/>
              <c:tx>
                <c:rich>
                  <a:bodyPr/>
                  <a:lstStyle/>
                  <a:p>
                    <a:fld id="{5E4795C7-2B65-4C11-991C-2FDD25F55279}" type="VALUE">
                      <a:rPr lang="en-US"/>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089-4229-B2DB-EB47D88E2F2A}"/>
                </c:ext>
              </c:extLst>
            </c:dLbl>
            <c:dLbl>
              <c:idx val="2"/>
              <c:tx>
                <c:rich>
                  <a:bodyPr/>
                  <a:lstStyle/>
                  <a:p>
                    <a:fld id="{4BC2C574-50B0-41D0-A26C-CC8B9F8D926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180-471A-A4E5-B736AF0380DE}"/>
                </c:ext>
              </c:extLst>
            </c:dLbl>
            <c:dLbl>
              <c:idx val="3"/>
              <c:tx>
                <c:rich>
                  <a:bodyPr/>
                  <a:lstStyle/>
                  <a:p>
                    <a:fld id="{14900D7E-74D8-451F-A79F-71BEC7879347}"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180-471A-A4E5-B736AF0380DE}"/>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CPS &lt;1</c:v>
                </c:pt>
                <c:pt idx="1">
                  <c:v>CPS ≥1</c:v>
                </c:pt>
                <c:pt idx="2">
                  <c:v>CPS ≥10</c:v>
                </c:pt>
                <c:pt idx="3">
                  <c:v>CPS ≥20</c:v>
                </c:pt>
              </c:strCache>
            </c:strRef>
          </c:cat>
          <c:val>
            <c:numRef>
              <c:f>(Sheet1!$C$2,Sheet1!$C$4,Sheet1!$C$6,Sheet1!$C$8)</c:f>
              <c:numCache>
                <c:formatCode>General</c:formatCode>
                <c:ptCount val="4"/>
                <c:pt idx="0">
                  <c:v>45.3</c:v>
                </c:pt>
                <c:pt idx="1">
                  <c:v>68.900000000000006</c:v>
                </c:pt>
                <c:pt idx="2">
                  <c:v>77.900000000000006</c:v>
                </c:pt>
                <c:pt idx="3">
                  <c:v>81.7</c:v>
                </c:pt>
              </c:numCache>
            </c:numRef>
          </c:val>
          <c:extLst>
            <c:ext xmlns:c16="http://schemas.microsoft.com/office/drawing/2014/chart" uri="{C3380CC4-5D6E-409C-BE32-E72D297353CC}">
              <c16:uniqueId val="{00000000-3089-4229-B2DB-EB47D88E2F2A}"/>
            </c:ext>
          </c:extLst>
        </c:ser>
        <c:ser>
          <c:idx val="1"/>
          <c:order val="1"/>
          <c:tx>
            <c:strRef>
              <c:f>Sheet1!$B$3</c:f>
              <c:strCache>
                <c:ptCount val="1"/>
                <c:pt idx="0">
                  <c:v>Placebo + chemotherapy</c:v>
                </c:pt>
              </c:strCache>
            </c:strRef>
          </c:tx>
          <c:spPr>
            <a:solidFill>
              <a:srgbClr val="FFFFFF">
                <a:lumMod val="50000"/>
              </a:srgbClr>
            </a:solidFill>
            <a:ln>
              <a:noFill/>
            </a:ln>
            <a:effectLst/>
          </c:spPr>
          <c:invertIfNegative val="0"/>
          <c:dPt>
            <c:idx val="0"/>
            <c:invertIfNegative val="0"/>
            <c:bubble3D val="0"/>
            <c:extLst>
              <c:ext xmlns:c16="http://schemas.microsoft.com/office/drawing/2014/chart" uri="{C3380CC4-5D6E-409C-BE32-E72D297353CC}">
                <c16:uniqueId val="{00000003-3089-4229-B2DB-EB47D88E2F2A}"/>
              </c:ext>
            </c:extLst>
          </c:dPt>
          <c:dLbls>
            <c:dLbl>
              <c:idx val="0"/>
              <c:tx>
                <c:rich>
                  <a:bodyPr/>
                  <a:lstStyle/>
                  <a:p>
                    <a:fld id="{8000BFA0-7818-48B7-A9FF-D0E50BA6FE23}" type="VALUE">
                      <a:rPr lang="en-US"/>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089-4229-B2DB-EB47D88E2F2A}"/>
                </c:ext>
              </c:extLst>
            </c:dLbl>
            <c:dLbl>
              <c:idx val="1"/>
              <c:tx>
                <c:rich>
                  <a:bodyPr/>
                  <a:lstStyle/>
                  <a:p>
                    <a:fld id="{FF0FFF02-D1C4-4F46-8EFB-053519F592B6}" type="VALUE">
                      <a:rPr lang="en-US"/>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089-4229-B2DB-EB47D88E2F2A}"/>
                </c:ext>
              </c:extLst>
            </c:dLbl>
            <c:dLbl>
              <c:idx val="2"/>
              <c:tx>
                <c:rich>
                  <a:bodyPr/>
                  <a:lstStyle/>
                  <a:p>
                    <a:fld id="{9539C23A-EBDF-4756-8CD7-0C8D64C8FF8B}" type="VALUE">
                      <a:rPr lang="en-US"/>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089-4229-B2DB-EB47D88E2F2A}"/>
                </c:ext>
              </c:extLst>
            </c:dLbl>
            <c:dLbl>
              <c:idx val="3"/>
              <c:tx>
                <c:rich>
                  <a:bodyPr/>
                  <a:lstStyle/>
                  <a:p>
                    <a:fld id="{57933BAB-BC93-4ADD-BF0A-4B126B582A67}"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180-471A-A4E5-B736AF0380DE}"/>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(Sheet1!$C$3,Sheet1!$C$5,Sheet1!$C$7,Sheet1!$C$9)</c:f>
              <c:numCache>
                <c:formatCode>General</c:formatCode>
                <c:ptCount val="4"/>
                <c:pt idx="0">
                  <c:v>30.3</c:v>
                </c:pt>
                <c:pt idx="1">
                  <c:v>54.9</c:v>
                </c:pt>
                <c:pt idx="2">
                  <c:v>59.8</c:v>
                </c:pt>
                <c:pt idx="3">
                  <c:v>62.5</c:v>
                </c:pt>
              </c:numCache>
            </c:numRef>
          </c:val>
          <c:extLst>
            <c:ext xmlns:c16="http://schemas.microsoft.com/office/drawing/2014/chart" uri="{C3380CC4-5D6E-409C-BE32-E72D297353CC}">
              <c16:uniqueId val="{00000001-3089-4229-B2DB-EB47D88E2F2A}"/>
            </c:ext>
          </c:extLst>
        </c:ser>
        <c:dLbls>
          <c:showLegendKey val="0"/>
          <c:showVal val="0"/>
          <c:showCatName val="0"/>
          <c:showSerName val="0"/>
          <c:showPercent val="0"/>
          <c:showBubbleSize val="0"/>
        </c:dLbls>
        <c:gapWidth val="50"/>
        <c:overlap val="-5"/>
        <c:axId val="743127775"/>
        <c:axId val="743128255"/>
      </c:barChart>
      <c:catAx>
        <c:axId val="743127775"/>
        <c:scaling>
          <c:orientation val="minMax"/>
        </c:scaling>
        <c:delete val="0"/>
        <c:axPos val="b"/>
        <c:numFmt formatCode="General" sourceLinked="1"/>
        <c:majorTickMark val="none"/>
        <c:minorTickMark val="none"/>
        <c:tickLblPos val="nextTo"/>
        <c:spPr>
          <a:noFill/>
          <a:ln w="9525" cap="flat" cmpd="sng" algn="ctr">
            <a:solidFill>
              <a:srgbClr val="A5A5A5">
                <a:lumMod val="50000"/>
              </a:srgb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crossAx val="743128255"/>
        <c:crosses val="autoZero"/>
        <c:auto val="1"/>
        <c:lblAlgn val="ctr"/>
        <c:lblOffset val="100"/>
        <c:noMultiLvlLbl val="0"/>
      </c:catAx>
      <c:valAx>
        <c:axId val="743128255"/>
        <c:scaling>
          <c:orientation val="minMax"/>
          <c:max val="100"/>
        </c:scaling>
        <c:delete val="0"/>
        <c:axPos val="l"/>
        <c:title>
          <c:tx>
            <c:rich>
              <a:bodyPr rot="-5400000" spcFirstLastPara="1" vertOverflow="ellipsis" vert="horz" wrap="square" anchor="ctr" anchorCtr="1"/>
              <a:lstStyle/>
              <a:p>
                <a:pPr>
                  <a:defRPr sz="1000" b="0" i="0" u="none" strike="noStrike" kern="1200" baseline="0">
                    <a:solidFill>
                      <a:schemeClr val="tx1">
                        <a:lumMod val="75000"/>
                        <a:lumOff val="25000"/>
                      </a:schemeClr>
                    </a:solidFill>
                    <a:latin typeface="Univers" panose="020B0503020202020204" pitchFamily="34" charset="0"/>
                    <a:ea typeface="+mn-ea"/>
                    <a:cs typeface="+mn-cs"/>
                  </a:defRPr>
                </a:pPr>
                <a:r>
                  <a:rPr lang="en-GB" noProof="0" dirty="0"/>
                  <a:t>pCR, % (95% CI)</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title>
        <c:numFmt formatCode="General" sourceLinked="1"/>
        <c:majorTickMark val="none"/>
        <c:minorTickMark val="none"/>
        <c:tickLblPos val="nextTo"/>
        <c:spPr>
          <a:noFill/>
          <a:ln>
            <a:solidFill>
              <a:srgbClr val="A5A5A5">
                <a:lumMod val="50000"/>
              </a:srgbClr>
            </a:solid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crossAx val="743127775"/>
        <c:crosses val="autoZero"/>
        <c:crossBetween val="between"/>
        <c:min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Univers" panose="020B0503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75000"/>
              <a:lumOff val="25000"/>
            </a:schemeClr>
          </a:solidFill>
          <a:latin typeface="Univers" panose="020B0503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0.12085</cdr:x>
      <cdr:y>0.02889</cdr:y>
    </cdr:from>
    <cdr:to>
      <cdr:x>0.12085</cdr:x>
      <cdr:y>0.79802</cdr:y>
    </cdr:to>
    <cdr:cxnSp macro="">
      <cdr:nvCxnSpPr>
        <cdr:cNvPr id="3" name="Straight Connector 2">
          <a:extLst xmlns:a="http://schemas.openxmlformats.org/drawingml/2006/main">
            <a:ext uri="{FF2B5EF4-FFF2-40B4-BE49-F238E27FC236}">
              <a16:creationId xmlns:a16="http://schemas.microsoft.com/office/drawing/2014/main" id="{14BC1D15-FE69-43A3-B472-A43E9EB76620}"/>
            </a:ext>
          </a:extLst>
        </cdr:cNvPr>
        <cdr:cNvCxnSpPr/>
      </cdr:nvCxnSpPr>
      <cdr:spPr>
        <a:xfrm xmlns:a="http://schemas.openxmlformats.org/drawingml/2006/main" flipV="1">
          <a:off x="393958" y="91743"/>
          <a:ext cx="0" cy="2442259"/>
        </a:xfrm>
        <a:prstGeom xmlns:a="http://schemas.openxmlformats.org/drawingml/2006/main" prst="line">
          <a:avLst/>
        </a:prstGeom>
        <a:ln xmlns:a="http://schemas.openxmlformats.org/drawingml/2006/main">
          <a:solidFill>
            <a:schemeClr val="accent3"/>
          </a:solidFill>
        </a:ln>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0.12085</cdr:x>
      <cdr:y>0.02889</cdr:y>
    </cdr:from>
    <cdr:to>
      <cdr:x>0.12085</cdr:x>
      <cdr:y>0.79802</cdr:y>
    </cdr:to>
    <cdr:cxnSp macro="">
      <cdr:nvCxnSpPr>
        <cdr:cNvPr id="3" name="Straight Connector 2">
          <a:extLst xmlns:a="http://schemas.openxmlformats.org/drawingml/2006/main">
            <a:ext uri="{FF2B5EF4-FFF2-40B4-BE49-F238E27FC236}">
              <a16:creationId xmlns:a16="http://schemas.microsoft.com/office/drawing/2014/main" id="{14BC1D15-FE69-43A3-B472-A43E9EB76620}"/>
            </a:ext>
          </a:extLst>
        </cdr:cNvPr>
        <cdr:cNvCxnSpPr/>
      </cdr:nvCxnSpPr>
      <cdr:spPr>
        <a:xfrm xmlns:a="http://schemas.openxmlformats.org/drawingml/2006/main" flipV="1">
          <a:off x="393958" y="91743"/>
          <a:ext cx="0" cy="2442259"/>
        </a:xfrm>
        <a:prstGeom xmlns:a="http://schemas.openxmlformats.org/drawingml/2006/main" prst="line">
          <a:avLst/>
        </a:prstGeom>
        <a:ln xmlns:a="http://schemas.openxmlformats.org/drawingml/2006/main">
          <a:solidFill>
            <a:schemeClr val="accent3"/>
          </a:solidFill>
        </a:ln>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903357-D1B6-4740-A124-AC230FD70E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D428D5DE-D37F-4E09-9420-DE9C6DA1062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A0A996-DE72-4FF5-9FEC-E4108056F9F0}" type="datetimeFigureOut">
              <a:rPr lang="en-GB" smtClean="0"/>
              <a:t>27/07/2026</a:t>
            </a:fld>
            <a:endParaRPr lang="en-GB" dirty="0"/>
          </a:p>
        </p:txBody>
      </p:sp>
      <p:sp>
        <p:nvSpPr>
          <p:cNvPr id="4" name="Footer Placeholder 3">
            <a:extLst>
              <a:ext uri="{FF2B5EF4-FFF2-40B4-BE49-F238E27FC236}">
                <a16:creationId xmlns:a16="http://schemas.microsoft.com/office/drawing/2014/main" id="{A55E46E0-1B20-496E-B036-A65DF6F8D8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597CA9B5-2438-4D4D-A392-234C537A13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12BD3C-0836-4E96-A39F-0B320736943F}" type="slidenum">
              <a:rPr lang="en-GB" smtClean="0"/>
              <a:t>‹#›</a:t>
            </a:fld>
            <a:endParaRPr lang="en-GB" dirty="0"/>
          </a:p>
        </p:txBody>
      </p:sp>
    </p:spTree>
    <p:extLst>
      <p:ext uri="{BB962C8B-B14F-4D97-AF65-F5344CB8AC3E}">
        <p14:creationId xmlns:p14="http://schemas.microsoft.com/office/powerpoint/2010/main" val="2234072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F877AE-240C-4030-BE1F-424759A80AB6}" type="datetimeFigureOut">
              <a:rPr lang="en-GB" smtClean="0"/>
              <a:t>27/07/2026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9648F-1CC2-45FD-80CB-4DA8FA63E31E}" type="slidenum">
              <a:rPr lang="en-GB" smtClean="0"/>
              <a:t>‹#›</a:t>
            </a:fld>
            <a:endParaRPr lang="en-GB" dirty="0"/>
          </a:p>
        </p:txBody>
      </p:sp>
    </p:spTree>
    <p:extLst>
      <p:ext uri="{BB962C8B-B14F-4D97-AF65-F5344CB8AC3E}">
        <p14:creationId xmlns:p14="http://schemas.microsoft.com/office/powerpoint/2010/main" val="81925734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1</a:t>
            </a:fld>
            <a:endParaRPr lang="en-GB" dirty="0"/>
          </a:p>
        </p:txBody>
      </p:sp>
    </p:spTree>
    <p:extLst>
      <p:ext uri="{BB962C8B-B14F-4D97-AF65-F5344CB8AC3E}">
        <p14:creationId xmlns:p14="http://schemas.microsoft.com/office/powerpoint/2010/main" val="3381140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10</a:t>
            </a:fld>
            <a:endParaRPr lang="en-GB" dirty="0"/>
          </a:p>
        </p:txBody>
      </p:sp>
    </p:spTree>
    <p:extLst>
      <p:ext uri="{BB962C8B-B14F-4D97-AF65-F5344CB8AC3E}">
        <p14:creationId xmlns:p14="http://schemas.microsoft.com/office/powerpoint/2010/main" val="366593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11</a:t>
            </a:fld>
            <a:endParaRPr lang="en-GB" dirty="0"/>
          </a:p>
        </p:txBody>
      </p:sp>
    </p:spTree>
    <p:extLst>
      <p:ext uri="{BB962C8B-B14F-4D97-AF65-F5344CB8AC3E}">
        <p14:creationId xmlns:p14="http://schemas.microsoft.com/office/powerpoint/2010/main" val="2650364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12</a:t>
            </a:fld>
            <a:endParaRPr lang="en-GB" dirty="0"/>
          </a:p>
        </p:txBody>
      </p:sp>
    </p:spTree>
    <p:extLst>
      <p:ext uri="{BB962C8B-B14F-4D97-AF65-F5344CB8AC3E}">
        <p14:creationId xmlns:p14="http://schemas.microsoft.com/office/powerpoint/2010/main" val="1373186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CF6B6-46C5-9606-A16E-C653DD14E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97E57-F7D4-34F2-EABE-3D580FC2258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134637C-6C0E-A755-1201-AAF4E8D095B1}"/>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9B86633F-6B8B-CE4C-E635-29D5939F6D4B}"/>
              </a:ext>
            </a:extLst>
          </p:cNvPr>
          <p:cNvSpPr>
            <a:spLocks noGrp="1"/>
          </p:cNvSpPr>
          <p:nvPr>
            <p:ph type="hdr" sz="quarter"/>
          </p:nvPr>
        </p:nvSpPr>
        <p:spPr/>
        <p:txBody>
          <a:bodyPr/>
          <a:lstStyle/>
          <a:p>
            <a:endParaRPr lang="en-GB" dirty="0"/>
          </a:p>
        </p:txBody>
      </p:sp>
      <p:sp>
        <p:nvSpPr>
          <p:cNvPr id="5" name="Footer Placeholder 4">
            <a:extLst>
              <a:ext uri="{FF2B5EF4-FFF2-40B4-BE49-F238E27FC236}">
                <a16:creationId xmlns:a16="http://schemas.microsoft.com/office/drawing/2014/main" id="{389A8745-BD41-0FC8-0559-3AF7887B03D4}"/>
              </a:ext>
            </a:extLst>
          </p:cNvPr>
          <p:cNvSpPr>
            <a:spLocks noGrp="1"/>
          </p:cNvSpPr>
          <p:nvPr>
            <p:ph type="ftr" sz="quarter" idx="4"/>
          </p:nvPr>
        </p:nvSpPr>
        <p:spPr/>
        <p:txBody>
          <a:bodyPr/>
          <a:lstStyle/>
          <a:p>
            <a:endParaRPr lang="en-GB" dirty="0"/>
          </a:p>
        </p:txBody>
      </p:sp>
      <p:sp>
        <p:nvSpPr>
          <p:cNvPr id="6" name="Slide Number Placeholder 5">
            <a:extLst>
              <a:ext uri="{FF2B5EF4-FFF2-40B4-BE49-F238E27FC236}">
                <a16:creationId xmlns:a16="http://schemas.microsoft.com/office/drawing/2014/main" id="{6D6540C9-3679-A6FD-D3F0-63E428DD227B}"/>
              </a:ext>
            </a:extLst>
          </p:cNvPr>
          <p:cNvSpPr>
            <a:spLocks noGrp="1"/>
          </p:cNvSpPr>
          <p:nvPr>
            <p:ph type="sldNum" sz="quarter" idx="5"/>
          </p:nvPr>
        </p:nvSpPr>
        <p:spPr/>
        <p:txBody>
          <a:bodyPr/>
          <a:lstStyle/>
          <a:p>
            <a:fld id="{7FA9648F-1CC2-45FD-80CB-4DA8FA63E31E}" type="slidenum">
              <a:rPr lang="en-GB" smtClean="0"/>
              <a:t>13</a:t>
            </a:fld>
            <a:endParaRPr lang="en-GB" dirty="0"/>
          </a:p>
        </p:txBody>
      </p:sp>
    </p:spTree>
    <p:extLst>
      <p:ext uri="{BB962C8B-B14F-4D97-AF65-F5344CB8AC3E}">
        <p14:creationId xmlns:p14="http://schemas.microsoft.com/office/powerpoint/2010/main" val="2154926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8D681-7867-E949-A3D2-41DDE609BE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355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15</a:t>
            </a:fld>
            <a:endParaRPr lang="en-GB" dirty="0"/>
          </a:p>
        </p:txBody>
      </p:sp>
    </p:spTree>
    <p:extLst>
      <p:ext uri="{BB962C8B-B14F-4D97-AF65-F5344CB8AC3E}">
        <p14:creationId xmlns:p14="http://schemas.microsoft.com/office/powerpoint/2010/main" val="1811980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16</a:t>
            </a:fld>
            <a:endParaRPr lang="en-GB" dirty="0"/>
          </a:p>
        </p:txBody>
      </p:sp>
    </p:spTree>
    <p:extLst>
      <p:ext uri="{BB962C8B-B14F-4D97-AF65-F5344CB8AC3E}">
        <p14:creationId xmlns:p14="http://schemas.microsoft.com/office/powerpoint/2010/main" val="3866971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17</a:t>
            </a:fld>
            <a:endParaRPr lang="en-GB" dirty="0"/>
          </a:p>
        </p:txBody>
      </p:sp>
    </p:spTree>
    <p:extLst>
      <p:ext uri="{BB962C8B-B14F-4D97-AF65-F5344CB8AC3E}">
        <p14:creationId xmlns:p14="http://schemas.microsoft.com/office/powerpoint/2010/main" val="2329956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428D681-7867-E949-A3D2-41DDE609BEDB}" type="slidenum">
              <a:rPr lang="en-GB" smtClean="0"/>
              <a:pPr/>
              <a:t>18</a:t>
            </a:fld>
            <a:endParaRPr lang="en-GB"/>
          </a:p>
        </p:txBody>
      </p:sp>
    </p:spTree>
    <p:extLst>
      <p:ext uri="{BB962C8B-B14F-4D97-AF65-F5344CB8AC3E}">
        <p14:creationId xmlns:p14="http://schemas.microsoft.com/office/powerpoint/2010/main" val="1245187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8D681-7867-E949-A3D2-41DDE609BE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747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2</a:t>
            </a:fld>
            <a:endParaRPr lang="en-GB" dirty="0"/>
          </a:p>
        </p:txBody>
      </p:sp>
    </p:spTree>
    <p:extLst>
      <p:ext uri="{BB962C8B-B14F-4D97-AF65-F5344CB8AC3E}">
        <p14:creationId xmlns:p14="http://schemas.microsoft.com/office/powerpoint/2010/main" val="2643056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FA6A-B4DA-C19A-F20F-05661D6F2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9171E-EC6A-4448-B372-6B211F016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D5B7E-C8DB-4D35-D99E-A7EA6A7425F5}"/>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772A28C9-0A34-0216-A55C-782928F88135}"/>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99405BA6-CEC8-1D8D-7C03-3B2EB82CC49F}"/>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E8C76B18-00F3-2BCF-510D-229D33BB362B}"/>
              </a:ext>
            </a:extLst>
          </p:cNvPr>
          <p:cNvSpPr>
            <a:spLocks noGrp="1"/>
          </p:cNvSpPr>
          <p:nvPr>
            <p:ph type="sldNum" sz="quarter" idx="5"/>
          </p:nvPr>
        </p:nvSpPr>
        <p:spPr/>
        <p:txBody>
          <a:bodyPr/>
          <a:lstStyle/>
          <a:p>
            <a:fld id="{1428D681-7867-E949-A3D2-41DDE609BEDB}" type="slidenum">
              <a:rPr lang="en-GB" smtClean="0"/>
              <a:pPr/>
              <a:t>20</a:t>
            </a:fld>
            <a:endParaRPr lang="en-GB"/>
          </a:p>
        </p:txBody>
      </p:sp>
    </p:spTree>
    <p:extLst>
      <p:ext uri="{BB962C8B-B14F-4D97-AF65-F5344CB8AC3E}">
        <p14:creationId xmlns:p14="http://schemas.microsoft.com/office/powerpoint/2010/main" val="2513747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21</a:t>
            </a:fld>
            <a:endParaRPr lang="en-GB" dirty="0"/>
          </a:p>
        </p:txBody>
      </p:sp>
    </p:spTree>
    <p:extLst>
      <p:ext uri="{BB962C8B-B14F-4D97-AF65-F5344CB8AC3E}">
        <p14:creationId xmlns:p14="http://schemas.microsoft.com/office/powerpoint/2010/main" val="2547811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22</a:t>
            </a:fld>
            <a:endParaRPr lang="en-GB" dirty="0"/>
          </a:p>
        </p:txBody>
      </p:sp>
    </p:spTree>
    <p:extLst>
      <p:ext uri="{BB962C8B-B14F-4D97-AF65-F5344CB8AC3E}">
        <p14:creationId xmlns:p14="http://schemas.microsoft.com/office/powerpoint/2010/main" val="2627679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23</a:t>
            </a:fld>
            <a:endParaRPr lang="en-GB" dirty="0"/>
          </a:p>
        </p:txBody>
      </p:sp>
    </p:spTree>
    <p:extLst>
      <p:ext uri="{BB962C8B-B14F-4D97-AF65-F5344CB8AC3E}">
        <p14:creationId xmlns:p14="http://schemas.microsoft.com/office/powerpoint/2010/main" val="2780471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24</a:t>
            </a:fld>
            <a:endParaRPr lang="en-GB" dirty="0"/>
          </a:p>
        </p:txBody>
      </p:sp>
    </p:spTree>
    <p:extLst>
      <p:ext uri="{BB962C8B-B14F-4D97-AF65-F5344CB8AC3E}">
        <p14:creationId xmlns:p14="http://schemas.microsoft.com/office/powerpoint/2010/main" val="330009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25</a:t>
            </a:fld>
            <a:endParaRPr lang="en-GB" dirty="0"/>
          </a:p>
        </p:txBody>
      </p:sp>
    </p:spTree>
    <p:extLst>
      <p:ext uri="{BB962C8B-B14F-4D97-AF65-F5344CB8AC3E}">
        <p14:creationId xmlns:p14="http://schemas.microsoft.com/office/powerpoint/2010/main" val="2122602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26</a:t>
            </a:fld>
            <a:endParaRPr lang="en-GB" dirty="0"/>
          </a:p>
        </p:txBody>
      </p:sp>
    </p:spTree>
    <p:extLst>
      <p:ext uri="{BB962C8B-B14F-4D97-AF65-F5344CB8AC3E}">
        <p14:creationId xmlns:p14="http://schemas.microsoft.com/office/powerpoint/2010/main" val="640232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27</a:t>
            </a:fld>
            <a:endParaRPr lang="en-GB" dirty="0"/>
          </a:p>
        </p:txBody>
      </p:sp>
    </p:spTree>
    <p:extLst>
      <p:ext uri="{BB962C8B-B14F-4D97-AF65-F5344CB8AC3E}">
        <p14:creationId xmlns:p14="http://schemas.microsoft.com/office/powerpoint/2010/main" val="33652907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A9648F-1CC2-45FD-80CB-4DA8FA63E31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03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29</a:t>
            </a:fld>
            <a:endParaRPr lang="en-GB" dirty="0"/>
          </a:p>
        </p:txBody>
      </p:sp>
    </p:spTree>
    <p:extLst>
      <p:ext uri="{BB962C8B-B14F-4D97-AF65-F5344CB8AC3E}">
        <p14:creationId xmlns:p14="http://schemas.microsoft.com/office/powerpoint/2010/main" val="3752038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3</a:t>
            </a:fld>
            <a:endParaRPr lang="en-GB" dirty="0"/>
          </a:p>
        </p:txBody>
      </p:sp>
    </p:spTree>
    <p:extLst>
      <p:ext uri="{BB962C8B-B14F-4D97-AF65-F5344CB8AC3E}">
        <p14:creationId xmlns:p14="http://schemas.microsoft.com/office/powerpoint/2010/main" val="3806374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30</a:t>
            </a:fld>
            <a:endParaRPr lang="en-GB" dirty="0"/>
          </a:p>
        </p:txBody>
      </p:sp>
    </p:spTree>
    <p:extLst>
      <p:ext uri="{BB962C8B-B14F-4D97-AF65-F5344CB8AC3E}">
        <p14:creationId xmlns:p14="http://schemas.microsoft.com/office/powerpoint/2010/main" val="3639747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CA0B4-BBC9-0743-0272-E4021A544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4FA41-AA19-3570-1FBC-EA429294152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0DFACB6-5C45-3694-8CC2-89F0DDCE459F}"/>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559F58D8-0FD3-D86E-DEF8-677DE59899E2}"/>
              </a:ext>
            </a:extLst>
          </p:cNvPr>
          <p:cNvSpPr>
            <a:spLocks noGrp="1"/>
          </p:cNvSpPr>
          <p:nvPr>
            <p:ph type="hdr" sz="quarter"/>
          </p:nvPr>
        </p:nvSpPr>
        <p:spPr/>
        <p:txBody>
          <a:bodyPr/>
          <a:lstStyle/>
          <a:p>
            <a:endParaRPr lang="en-GB" dirty="0"/>
          </a:p>
        </p:txBody>
      </p:sp>
      <p:sp>
        <p:nvSpPr>
          <p:cNvPr id="5" name="Footer Placeholder 4">
            <a:extLst>
              <a:ext uri="{FF2B5EF4-FFF2-40B4-BE49-F238E27FC236}">
                <a16:creationId xmlns:a16="http://schemas.microsoft.com/office/drawing/2014/main" id="{A8889306-DE34-4E24-4764-84BD03A5BEC6}"/>
              </a:ext>
            </a:extLst>
          </p:cNvPr>
          <p:cNvSpPr>
            <a:spLocks noGrp="1"/>
          </p:cNvSpPr>
          <p:nvPr>
            <p:ph type="ftr" sz="quarter" idx="4"/>
          </p:nvPr>
        </p:nvSpPr>
        <p:spPr/>
        <p:txBody>
          <a:bodyPr/>
          <a:lstStyle/>
          <a:p>
            <a:endParaRPr lang="en-GB" dirty="0"/>
          </a:p>
        </p:txBody>
      </p:sp>
      <p:sp>
        <p:nvSpPr>
          <p:cNvPr id="6" name="Slide Number Placeholder 5">
            <a:extLst>
              <a:ext uri="{FF2B5EF4-FFF2-40B4-BE49-F238E27FC236}">
                <a16:creationId xmlns:a16="http://schemas.microsoft.com/office/drawing/2014/main" id="{2D48EEFC-1B4D-0E26-8957-88677AE064DD}"/>
              </a:ext>
            </a:extLst>
          </p:cNvPr>
          <p:cNvSpPr>
            <a:spLocks noGrp="1"/>
          </p:cNvSpPr>
          <p:nvPr>
            <p:ph type="sldNum" sz="quarter" idx="5"/>
          </p:nvPr>
        </p:nvSpPr>
        <p:spPr/>
        <p:txBody>
          <a:bodyPr/>
          <a:lstStyle/>
          <a:p>
            <a:fld id="{1428D681-7867-E949-A3D2-41DDE609BEDB}" type="slidenum">
              <a:rPr lang="en-GB" smtClean="0"/>
              <a:pPr/>
              <a:t>31</a:t>
            </a:fld>
            <a:endParaRPr lang="en-GB" dirty="0"/>
          </a:p>
        </p:txBody>
      </p:sp>
    </p:spTree>
    <p:extLst>
      <p:ext uri="{BB962C8B-B14F-4D97-AF65-F5344CB8AC3E}">
        <p14:creationId xmlns:p14="http://schemas.microsoft.com/office/powerpoint/2010/main" val="4064981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32</a:t>
            </a:fld>
            <a:endParaRPr lang="en-GB" dirty="0"/>
          </a:p>
        </p:txBody>
      </p:sp>
    </p:spTree>
    <p:extLst>
      <p:ext uri="{BB962C8B-B14F-4D97-AF65-F5344CB8AC3E}">
        <p14:creationId xmlns:p14="http://schemas.microsoft.com/office/powerpoint/2010/main" val="23985348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33</a:t>
            </a:fld>
            <a:endParaRPr lang="en-GB" dirty="0"/>
          </a:p>
        </p:txBody>
      </p:sp>
    </p:spTree>
    <p:extLst>
      <p:ext uri="{BB962C8B-B14F-4D97-AF65-F5344CB8AC3E}">
        <p14:creationId xmlns:p14="http://schemas.microsoft.com/office/powerpoint/2010/main" val="3131787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34</a:t>
            </a:fld>
            <a:endParaRPr lang="en-GB" dirty="0"/>
          </a:p>
        </p:txBody>
      </p:sp>
    </p:spTree>
    <p:extLst>
      <p:ext uri="{BB962C8B-B14F-4D97-AF65-F5344CB8AC3E}">
        <p14:creationId xmlns:p14="http://schemas.microsoft.com/office/powerpoint/2010/main" val="2946947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35</a:t>
            </a:fld>
            <a:endParaRPr lang="en-GB" dirty="0"/>
          </a:p>
        </p:txBody>
      </p:sp>
    </p:spTree>
    <p:extLst>
      <p:ext uri="{BB962C8B-B14F-4D97-AF65-F5344CB8AC3E}">
        <p14:creationId xmlns:p14="http://schemas.microsoft.com/office/powerpoint/2010/main" val="23702357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4146-907A-1DF3-B901-2B0E77696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0D0BC-E746-6CBE-E0C6-83E0DE5EBFF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0CCF7B1-EE69-D144-0F14-710B01280B69}"/>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0B7E77FD-0101-8160-EEA6-DF6D15FCD7B6}"/>
              </a:ext>
            </a:extLst>
          </p:cNvPr>
          <p:cNvSpPr>
            <a:spLocks noGrp="1"/>
          </p:cNvSpPr>
          <p:nvPr>
            <p:ph type="hdr" sz="quarter"/>
          </p:nvPr>
        </p:nvSpPr>
        <p:spPr/>
        <p:txBody>
          <a:bodyPr/>
          <a:lstStyle/>
          <a:p>
            <a:endParaRPr lang="en-GB" dirty="0"/>
          </a:p>
        </p:txBody>
      </p:sp>
      <p:sp>
        <p:nvSpPr>
          <p:cNvPr id="5" name="Footer Placeholder 4">
            <a:extLst>
              <a:ext uri="{FF2B5EF4-FFF2-40B4-BE49-F238E27FC236}">
                <a16:creationId xmlns:a16="http://schemas.microsoft.com/office/drawing/2014/main" id="{F94DF181-6749-D564-897C-235F34A4645E}"/>
              </a:ext>
            </a:extLst>
          </p:cNvPr>
          <p:cNvSpPr>
            <a:spLocks noGrp="1"/>
          </p:cNvSpPr>
          <p:nvPr>
            <p:ph type="ftr" sz="quarter" idx="4"/>
          </p:nvPr>
        </p:nvSpPr>
        <p:spPr/>
        <p:txBody>
          <a:bodyPr/>
          <a:lstStyle/>
          <a:p>
            <a:endParaRPr lang="en-GB" dirty="0"/>
          </a:p>
        </p:txBody>
      </p:sp>
      <p:sp>
        <p:nvSpPr>
          <p:cNvPr id="6" name="Slide Number Placeholder 5">
            <a:extLst>
              <a:ext uri="{FF2B5EF4-FFF2-40B4-BE49-F238E27FC236}">
                <a16:creationId xmlns:a16="http://schemas.microsoft.com/office/drawing/2014/main" id="{521360E4-7073-BA57-4F49-13272E59297D}"/>
              </a:ext>
            </a:extLst>
          </p:cNvPr>
          <p:cNvSpPr>
            <a:spLocks noGrp="1"/>
          </p:cNvSpPr>
          <p:nvPr>
            <p:ph type="sldNum" sz="quarter" idx="5"/>
          </p:nvPr>
        </p:nvSpPr>
        <p:spPr/>
        <p:txBody>
          <a:bodyPr/>
          <a:lstStyle/>
          <a:p>
            <a:fld id="{7FA9648F-1CC2-45FD-80CB-4DA8FA63E31E}" type="slidenum">
              <a:rPr lang="en-GB" smtClean="0"/>
              <a:t>36</a:t>
            </a:fld>
            <a:endParaRPr lang="en-GB" dirty="0"/>
          </a:p>
        </p:txBody>
      </p:sp>
    </p:spTree>
    <p:extLst>
      <p:ext uri="{BB962C8B-B14F-4D97-AF65-F5344CB8AC3E}">
        <p14:creationId xmlns:p14="http://schemas.microsoft.com/office/powerpoint/2010/main" val="1380700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61E23-F2C1-8006-21FB-DB06F8177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1CAF4-7B3C-CB86-4459-005F4DB6FDF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EC7457F-E8C0-8893-0CF9-8A436E197FAA}"/>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F17C2F16-24C6-2B3E-873C-1B610EB9CCC5}"/>
              </a:ext>
            </a:extLst>
          </p:cNvPr>
          <p:cNvSpPr>
            <a:spLocks noGrp="1"/>
          </p:cNvSpPr>
          <p:nvPr>
            <p:ph type="hdr" sz="quarter"/>
          </p:nvPr>
        </p:nvSpPr>
        <p:spPr/>
        <p:txBody>
          <a:bodyPr/>
          <a:lstStyle/>
          <a:p>
            <a:endParaRPr lang="en-GB" dirty="0"/>
          </a:p>
        </p:txBody>
      </p:sp>
      <p:sp>
        <p:nvSpPr>
          <p:cNvPr id="5" name="Footer Placeholder 4">
            <a:extLst>
              <a:ext uri="{FF2B5EF4-FFF2-40B4-BE49-F238E27FC236}">
                <a16:creationId xmlns:a16="http://schemas.microsoft.com/office/drawing/2014/main" id="{647E1CD2-85FB-FA0B-D6AF-884962216E6B}"/>
              </a:ext>
            </a:extLst>
          </p:cNvPr>
          <p:cNvSpPr>
            <a:spLocks noGrp="1"/>
          </p:cNvSpPr>
          <p:nvPr>
            <p:ph type="ftr" sz="quarter" idx="4"/>
          </p:nvPr>
        </p:nvSpPr>
        <p:spPr/>
        <p:txBody>
          <a:bodyPr/>
          <a:lstStyle/>
          <a:p>
            <a:endParaRPr lang="en-GB" dirty="0"/>
          </a:p>
        </p:txBody>
      </p:sp>
      <p:sp>
        <p:nvSpPr>
          <p:cNvPr id="6" name="Slide Number Placeholder 5">
            <a:extLst>
              <a:ext uri="{FF2B5EF4-FFF2-40B4-BE49-F238E27FC236}">
                <a16:creationId xmlns:a16="http://schemas.microsoft.com/office/drawing/2014/main" id="{DDD04F94-AC80-BCB2-4FD1-1B0ECA9890F7}"/>
              </a:ext>
            </a:extLst>
          </p:cNvPr>
          <p:cNvSpPr>
            <a:spLocks noGrp="1"/>
          </p:cNvSpPr>
          <p:nvPr>
            <p:ph type="sldNum" sz="quarter" idx="5"/>
          </p:nvPr>
        </p:nvSpPr>
        <p:spPr/>
        <p:txBody>
          <a:bodyPr/>
          <a:lstStyle/>
          <a:p>
            <a:fld id="{7FA9648F-1CC2-45FD-80CB-4DA8FA63E31E}" type="slidenum">
              <a:rPr lang="en-GB" smtClean="0"/>
              <a:t>37</a:t>
            </a:fld>
            <a:endParaRPr lang="en-GB" dirty="0"/>
          </a:p>
        </p:txBody>
      </p:sp>
    </p:spTree>
    <p:extLst>
      <p:ext uri="{BB962C8B-B14F-4D97-AF65-F5344CB8AC3E}">
        <p14:creationId xmlns:p14="http://schemas.microsoft.com/office/powerpoint/2010/main" val="8511234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E1C6F-0A67-CB07-D7C7-55826473F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F04E5-1818-5AE5-C767-09D4DFC709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E6FE88-E006-DEBC-58D1-2A9718D45338}"/>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7BBFA576-309A-EC2F-0240-52E5A058552B}"/>
              </a:ext>
            </a:extLst>
          </p:cNvPr>
          <p:cNvSpPr>
            <a:spLocks noGrp="1"/>
          </p:cNvSpPr>
          <p:nvPr>
            <p:ph type="hdr" sz="quarter"/>
          </p:nvPr>
        </p:nvSpPr>
        <p:spPr/>
        <p:txBody>
          <a:bodyPr/>
          <a:lstStyle/>
          <a:p>
            <a:endParaRPr lang="en-GB" dirty="0"/>
          </a:p>
        </p:txBody>
      </p:sp>
      <p:sp>
        <p:nvSpPr>
          <p:cNvPr id="5" name="Footer Placeholder 4">
            <a:extLst>
              <a:ext uri="{FF2B5EF4-FFF2-40B4-BE49-F238E27FC236}">
                <a16:creationId xmlns:a16="http://schemas.microsoft.com/office/drawing/2014/main" id="{8486575E-AF18-F7CE-9DF0-0B76E03A7905}"/>
              </a:ext>
            </a:extLst>
          </p:cNvPr>
          <p:cNvSpPr>
            <a:spLocks noGrp="1"/>
          </p:cNvSpPr>
          <p:nvPr>
            <p:ph type="ftr" sz="quarter" idx="4"/>
          </p:nvPr>
        </p:nvSpPr>
        <p:spPr/>
        <p:txBody>
          <a:bodyPr/>
          <a:lstStyle/>
          <a:p>
            <a:endParaRPr lang="en-GB" dirty="0"/>
          </a:p>
        </p:txBody>
      </p:sp>
      <p:sp>
        <p:nvSpPr>
          <p:cNvPr id="6" name="Slide Number Placeholder 5">
            <a:extLst>
              <a:ext uri="{FF2B5EF4-FFF2-40B4-BE49-F238E27FC236}">
                <a16:creationId xmlns:a16="http://schemas.microsoft.com/office/drawing/2014/main" id="{6C907A86-3728-0739-DB5B-FCE3DA07CB30}"/>
              </a:ext>
            </a:extLst>
          </p:cNvPr>
          <p:cNvSpPr>
            <a:spLocks noGrp="1"/>
          </p:cNvSpPr>
          <p:nvPr>
            <p:ph type="sldNum" sz="quarter" idx="5"/>
          </p:nvPr>
        </p:nvSpPr>
        <p:spPr/>
        <p:txBody>
          <a:bodyPr/>
          <a:lstStyle/>
          <a:p>
            <a:fld id="{7FA9648F-1CC2-45FD-80CB-4DA8FA63E31E}" type="slidenum">
              <a:rPr lang="en-GB" smtClean="0"/>
              <a:t>38</a:t>
            </a:fld>
            <a:endParaRPr lang="en-GB" dirty="0"/>
          </a:p>
        </p:txBody>
      </p:sp>
    </p:spTree>
    <p:extLst>
      <p:ext uri="{BB962C8B-B14F-4D97-AF65-F5344CB8AC3E}">
        <p14:creationId xmlns:p14="http://schemas.microsoft.com/office/powerpoint/2010/main" val="22713091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428D681-7867-E949-A3D2-41DDE609BEDB}" type="slidenum">
              <a:rPr lang="en-GB" smtClean="0"/>
              <a:pPr/>
              <a:t>39</a:t>
            </a:fld>
            <a:endParaRPr lang="en-GB"/>
          </a:p>
        </p:txBody>
      </p:sp>
    </p:spTree>
    <p:extLst>
      <p:ext uri="{BB962C8B-B14F-4D97-AF65-F5344CB8AC3E}">
        <p14:creationId xmlns:p14="http://schemas.microsoft.com/office/powerpoint/2010/main" val="2065050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4</a:t>
            </a:fld>
            <a:endParaRPr lang="en-GB" dirty="0"/>
          </a:p>
        </p:txBody>
      </p:sp>
    </p:spTree>
    <p:extLst>
      <p:ext uri="{BB962C8B-B14F-4D97-AF65-F5344CB8AC3E}">
        <p14:creationId xmlns:p14="http://schemas.microsoft.com/office/powerpoint/2010/main" val="3486192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23632-DC0A-BFC8-B237-8EA536B70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22EB7-7B27-C722-3357-C7C5F8F337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76F82-9075-51A7-A84A-BB0A9B0F1F99}"/>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54A43468-5F70-05B6-82CB-1198D1ABD3EE}"/>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7D6CB922-388C-B1D7-B1CF-688463D1882B}"/>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341A24E8-E733-C259-61B3-BE1CC00FC52E}"/>
              </a:ext>
            </a:extLst>
          </p:cNvPr>
          <p:cNvSpPr>
            <a:spLocks noGrp="1"/>
          </p:cNvSpPr>
          <p:nvPr>
            <p:ph type="sldNum" sz="quarter" idx="5"/>
          </p:nvPr>
        </p:nvSpPr>
        <p:spPr/>
        <p:txBody>
          <a:bodyPr/>
          <a:lstStyle/>
          <a:p>
            <a:fld id="{1428D681-7867-E949-A3D2-41DDE609BEDB}" type="slidenum">
              <a:rPr lang="en-GB" smtClean="0"/>
              <a:pPr/>
              <a:t>40</a:t>
            </a:fld>
            <a:endParaRPr lang="en-GB"/>
          </a:p>
        </p:txBody>
      </p:sp>
    </p:spTree>
    <p:extLst>
      <p:ext uri="{BB962C8B-B14F-4D97-AF65-F5344CB8AC3E}">
        <p14:creationId xmlns:p14="http://schemas.microsoft.com/office/powerpoint/2010/main" val="2078819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41</a:t>
            </a:fld>
            <a:endParaRPr lang="en-GB" dirty="0"/>
          </a:p>
        </p:txBody>
      </p:sp>
    </p:spTree>
    <p:extLst>
      <p:ext uri="{BB962C8B-B14F-4D97-AF65-F5344CB8AC3E}">
        <p14:creationId xmlns:p14="http://schemas.microsoft.com/office/powerpoint/2010/main" val="23689308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42</a:t>
            </a:fld>
            <a:endParaRPr lang="en-GB" dirty="0"/>
          </a:p>
        </p:txBody>
      </p:sp>
    </p:spTree>
    <p:extLst>
      <p:ext uri="{BB962C8B-B14F-4D97-AF65-F5344CB8AC3E}">
        <p14:creationId xmlns:p14="http://schemas.microsoft.com/office/powerpoint/2010/main" val="41495786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43</a:t>
            </a:fld>
            <a:endParaRPr lang="en-GB" dirty="0"/>
          </a:p>
        </p:txBody>
      </p:sp>
    </p:spTree>
    <p:extLst>
      <p:ext uri="{BB962C8B-B14F-4D97-AF65-F5344CB8AC3E}">
        <p14:creationId xmlns:p14="http://schemas.microsoft.com/office/powerpoint/2010/main" val="29860764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44</a:t>
            </a:fld>
            <a:endParaRPr lang="en-GB" dirty="0"/>
          </a:p>
        </p:txBody>
      </p:sp>
    </p:spTree>
    <p:extLst>
      <p:ext uri="{BB962C8B-B14F-4D97-AF65-F5344CB8AC3E}">
        <p14:creationId xmlns:p14="http://schemas.microsoft.com/office/powerpoint/2010/main" val="407148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45</a:t>
            </a:fld>
            <a:endParaRPr lang="en-GB" dirty="0"/>
          </a:p>
        </p:txBody>
      </p:sp>
    </p:spTree>
    <p:extLst>
      <p:ext uri="{BB962C8B-B14F-4D97-AF65-F5344CB8AC3E}">
        <p14:creationId xmlns:p14="http://schemas.microsoft.com/office/powerpoint/2010/main" val="12869191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46</a:t>
            </a:fld>
            <a:endParaRPr lang="en-GB" dirty="0"/>
          </a:p>
        </p:txBody>
      </p:sp>
    </p:spTree>
    <p:extLst>
      <p:ext uri="{BB962C8B-B14F-4D97-AF65-F5344CB8AC3E}">
        <p14:creationId xmlns:p14="http://schemas.microsoft.com/office/powerpoint/2010/main" val="24041998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47</a:t>
            </a:fld>
            <a:endParaRPr lang="en-GB" dirty="0"/>
          </a:p>
        </p:txBody>
      </p:sp>
    </p:spTree>
    <p:extLst>
      <p:ext uri="{BB962C8B-B14F-4D97-AF65-F5344CB8AC3E}">
        <p14:creationId xmlns:p14="http://schemas.microsoft.com/office/powerpoint/2010/main" val="26102353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428D681-7867-E949-A3D2-41DDE609BEDB}" type="slidenum">
              <a:rPr lang="en-GB" smtClean="0"/>
              <a:pPr/>
              <a:t>48</a:t>
            </a:fld>
            <a:endParaRPr lang="en-GB"/>
          </a:p>
        </p:txBody>
      </p:sp>
    </p:spTree>
    <p:extLst>
      <p:ext uri="{BB962C8B-B14F-4D97-AF65-F5344CB8AC3E}">
        <p14:creationId xmlns:p14="http://schemas.microsoft.com/office/powerpoint/2010/main" val="30948732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428D681-7867-E949-A3D2-41DDE609BEDB}" type="slidenum">
              <a:rPr lang="en-GB" smtClean="0"/>
              <a:pPr/>
              <a:t>49</a:t>
            </a:fld>
            <a:endParaRPr lang="en-GB"/>
          </a:p>
        </p:txBody>
      </p:sp>
    </p:spTree>
    <p:extLst>
      <p:ext uri="{BB962C8B-B14F-4D97-AF65-F5344CB8AC3E}">
        <p14:creationId xmlns:p14="http://schemas.microsoft.com/office/powerpoint/2010/main" val="4215132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5</a:t>
            </a:fld>
            <a:endParaRPr lang="en-GB" dirty="0"/>
          </a:p>
        </p:txBody>
      </p:sp>
    </p:spTree>
    <p:extLst>
      <p:ext uri="{BB962C8B-B14F-4D97-AF65-F5344CB8AC3E}">
        <p14:creationId xmlns:p14="http://schemas.microsoft.com/office/powerpoint/2010/main" val="8211587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50</a:t>
            </a:fld>
            <a:endParaRPr lang="en-GB" dirty="0"/>
          </a:p>
        </p:txBody>
      </p:sp>
    </p:spTree>
    <p:extLst>
      <p:ext uri="{BB962C8B-B14F-4D97-AF65-F5344CB8AC3E}">
        <p14:creationId xmlns:p14="http://schemas.microsoft.com/office/powerpoint/2010/main" val="3094873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51</a:t>
            </a:fld>
            <a:endParaRPr lang="en-GB" dirty="0"/>
          </a:p>
        </p:txBody>
      </p:sp>
    </p:spTree>
    <p:extLst>
      <p:ext uri="{BB962C8B-B14F-4D97-AF65-F5344CB8AC3E}">
        <p14:creationId xmlns:p14="http://schemas.microsoft.com/office/powerpoint/2010/main" val="42151327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52</a:t>
            </a:fld>
            <a:endParaRPr lang="en-GB" dirty="0"/>
          </a:p>
        </p:txBody>
      </p:sp>
    </p:spTree>
    <p:extLst>
      <p:ext uri="{BB962C8B-B14F-4D97-AF65-F5344CB8AC3E}">
        <p14:creationId xmlns:p14="http://schemas.microsoft.com/office/powerpoint/2010/main" val="227283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53</a:t>
            </a:fld>
            <a:endParaRPr lang="en-GB" dirty="0"/>
          </a:p>
        </p:txBody>
      </p:sp>
    </p:spTree>
    <p:extLst>
      <p:ext uri="{BB962C8B-B14F-4D97-AF65-F5344CB8AC3E}">
        <p14:creationId xmlns:p14="http://schemas.microsoft.com/office/powerpoint/2010/main" val="7998300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54</a:t>
            </a:fld>
            <a:endParaRPr lang="en-GB" dirty="0"/>
          </a:p>
        </p:txBody>
      </p:sp>
    </p:spTree>
    <p:extLst>
      <p:ext uri="{BB962C8B-B14F-4D97-AF65-F5344CB8AC3E}">
        <p14:creationId xmlns:p14="http://schemas.microsoft.com/office/powerpoint/2010/main" val="6266437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55</a:t>
            </a:fld>
            <a:endParaRPr lang="en-GB" dirty="0"/>
          </a:p>
        </p:txBody>
      </p:sp>
    </p:spTree>
    <p:extLst>
      <p:ext uri="{BB962C8B-B14F-4D97-AF65-F5344CB8AC3E}">
        <p14:creationId xmlns:p14="http://schemas.microsoft.com/office/powerpoint/2010/main" val="35430798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8D681-7867-E949-A3D2-41DDE609BE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9365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8D681-7867-E949-A3D2-41DDE609BE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06026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8D681-7867-E949-A3D2-41DDE609BE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05286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59</a:t>
            </a:fld>
            <a:endParaRPr lang="en-GB" dirty="0"/>
          </a:p>
        </p:txBody>
      </p:sp>
    </p:spTree>
    <p:extLst>
      <p:ext uri="{BB962C8B-B14F-4D97-AF65-F5344CB8AC3E}">
        <p14:creationId xmlns:p14="http://schemas.microsoft.com/office/powerpoint/2010/main" val="1344252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a:t>
            </a:fld>
            <a:endParaRPr lang="en-GB" dirty="0"/>
          </a:p>
        </p:txBody>
      </p:sp>
    </p:spTree>
    <p:extLst>
      <p:ext uri="{BB962C8B-B14F-4D97-AF65-F5344CB8AC3E}">
        <p14:creationId xmlns:p14="http://schemas.microsoft.com/office/powerpoint/2010/main" val="9720393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60</a:t>
            </a:fld>
            <a:endParaRPr lang="en-GB" dirty="0"/>
          </a:p>
        </p:txBody>
      </p:sp>
    </p:spTree>
    <p:extLst>
      <p:ext uri="{BB962C8B-B14F-4D97-AF65-F5344CB8AC3E}">
        <p14:creationId xmlns:p14="http://schemas.microsoft.com/office/powerpoint/2010/main" val="20191307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61</a:t>
            </a:fld>
            <a:endParaRPr lang="en-GB" dirty="0"/>
          </a:p>
        </p:txBody>
      </p:sp>
    </p:spTree>
    <p:extLst>
      <p:ext uri="{BB962C8B-B14F-4D97-AF65-F5344CB8AC3E}">
        <p14:creationId xmlns:p14="http://schemas.microsoft.com/office/powerpoint/2010/main" val="6124779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62</a:t>
            </a:fld>
            <a:endParaRPr lang="en-GB" dirty="0"/>
          </a:p>
        </p:txBody>
      </p:sp>
    </p:spTree>
    <p:extLst>
      <p:ext uri="{BB962C8B-B14F-4D97-AF65-F5344CB8AC3E}">
        <p14:creationId xmlns:p14="http://schemas.microsoft.com/office/powerpoint/2010/main" val="18920433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63</a:t>
            </a:fld>
            <a:endParaRPr lang="en-GB" dirty="0"/>
          </a:p>
        </p:txBody>
      </p:sp>
    </p:spTree>
    <p:extLst>
      <p:ext uri="{BB962C8B-B14F-4D97-AF65-F5344CB8AC3E}">
        <p14:creationId xmlns:p14="http://schemas.microsoft.com/office/powerpoint/2010/main" val="3815052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64</a:t>
            </a:fld>
            <a:endParaRPr lang="en-GB" dirty="0"/>
          </a:p>
        </p:txBody>
      </p:sp>
    </p:spTree>
    <p:extLst>
      <p:ext uri="{BB962C8B-B14F-4D97-AF65-F5344CB8AC3E}">
        <p14:creationId xmlns:p14="http://schemas.microsoft.com/office/powerpoint/2010/main" val="37550260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65</a:t>
            </a:fld>
            <a:endParaRPr lang="en-GB" dirty="0"/>
          </a:p>
        </p:txBody>
      </p:sp>
    </p:spTree>
    <p:extLst>
      <p:ext uri="{BB962C8B-B14F-4D97-AF65-F5344CB8AC3E}">
        <p14:creationId xmlns:p14="http://schemas.microsoft.com/office/powerpoint/2010/main" val="414159169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66</a:t>
            </a:fld>
            <a:endParaRPr lang="en-GB" dirty="0"/>
          </a:p>
        </p:txBody>
      </p:sp>
    </p:spTree>
    <p:extLst>
      <p:ext uri="{BB962C8B-B14F-4D97-AF65-F5344CB8AC3E}">
        <p14:creationId xmlns:p14="http://schemas.microsoft.com/office/powerpoint/2010/main" val="31281453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67</a:t>
            </a:fld>
            <a:endParaRPr lang="en-GB" dirty="0"/>
          </a:p>
        </p:txBody>
      </p:sp>
    </p:spTree>
    <p:extLst>
      <p:ext uri="{BB962C8B-B14F-4D97-AF65-F5344CB8AC3E}">
        <p14:creationId xmlns:p14="http://schemas.microsoft.com/office/powerpoint/2010/main" val="23730644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68</a:t>
            </a:fld>
            <a:endParaRPr lang="en-GB" dirty="0"/>
          </a:p>
        </p:txBody>
      </p:sp>
    </p:spTree>
    <p:extLst>
      <p:ext uri="{BB962C8B-B14F-4D97-AF65-F5344CB8AC3E}">
        <p14:creationId xmlns:p14="http://schemas.microsoft.com/office/powerpoint/2010/main" val="24147474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428D681-7867-E949-A3D2-41DDE609BEDB}" type="slidenum">
              <a:rPr lang="en-GB" smtClean="0"/>
              <a:pPr/>
              <a:t>69</a:t>
            </a:fld>
            <a:endParaRPr lang="en-GB"/>
          </a:p>
        </p:txBody>
      </p:sp>
    </p:spTree>
    <p:extLst>
      <p:ext uri="{BB962C8B-B14F-4D97-AF65-F5344CB8AC3E}">
        <p14:creationId xmlns:p14="http://schemas.microsoft.com/office/powerpoint/2010/main" val="1309290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7</a:t>
            </a:fld>
            <a:endParaRPr lang="en-GB" dirty="0"/>
          </a:p>
        </p:txBody>
      </p:sp>
    </p:spTree>
    <p:extLst>
      <p:ext uri="{BB962C8B-B14F-4D97-AF65-F5344CB8AC3E}">
        <p14:creationId xmlns:p14="http://schemas.microsoft.com/office/powerpoint/2010/main" val="401383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7FA9648F-1CC2-45FD-80CB-4DA8FA63E31E}" type="slidenum">
              <a:rPr lang="en-GB" smtClean="0"/>
              <a:t>8</a:t>
            </a:fld>
            <a:endParaRPr lang="en-GB" dirty="0"/>
          </a:p>
        </p:txBody>
      </p:sp>
    </p:spTree>
    <p:extLst>
      <p:ext uri="{BB962C8B-B14F-4D97-AF65-F5344CB8AC3E}">
        <p14:creationId xmlns:p14="http://schemas.microsoft.com/office/powerpoint/2010/main" val="2756859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1428D681-7867-E949-A3D2-41DDE609BEDB}" type="slidenum">
              <a:rPr lang="en-GB" smtClean="0"/>
              <a:pPr/>
              <a:t>9</a:t>
            </a:fld>
            <a:endParaRPr lang="en-GB" dirty="0"/>
          </a:p>
        </p:txBody>
      </p:sp>
    </p:spTree>
    <p:extLst>
      <p:ext uri="{BB962C8B-B14F-4D97-AF65-F5344CB8AC3E}">
        <p14:creationId xmlns:p14="http://schemas.microsoft.com/office/powerpoint/2010/main" val="1484447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5D860-2405-4936-B0D5-8878E62BB003}"/>
              </a:ext>
            </a:extLst>
          </p:cNvPr>
          <p:cNvSpPr>
            <a:spLocks noGrp="1"/>
          </p:cNvSpPr>
          <p:nvPr>
            <p:ph type="title"/>
          </p:nvPr>
        </p:nvSpPr>
        <p:spPr>
          <a:xfrm>
            <a:off x="281734" y="255451"/>
            <a:ext cx="11713750" cy="694800"/>
          </a:xfrm>
        </p:spPr>
        <p:txBody>
          <a:bodyPr anchor="ctr" anchorCtr="0">
            <a:noAutofit/>
          </a:bodyPr>
          <a:lstStyle>
            <a:lvl1pPr>
              <a:defRPr>
                <a:latin typeface="Univers" panose="020B0503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9AA09-A826-4421-BE6F-2468F0369201}"/>
              </a:ext>
            </a:extLst>
          </p:cNvPr>
          <p:cNvSpPr>
            <a:spLocks noGrp="1"/>
          </p:cNvSpPr>
          <p:nvPr>
            <p:ph idx="1"/>
          </p:nvPr>
        </p:nvSpPr>
        <p:spPr>
          <a:xfrm>
            <a:off x="281734" y="1825625"/>
            <a:ext cx="11794002" cy="4351338"/>
          </a:xfrm>
        </p:spPr>
        <p:txBody>
          <a:bodyPr>
            <a:noAutofit/>
          </a:bodyPr>
          <a:lstStyle>
            <a:lvl1pPr>
              <a:defRPr>
                <a:latin typeface="Univers" panose="020B0503020202020204" pitchFamily="34" charset="0"/>
              </a:defRPr>
            </a:lvl1pPr>
            <a:lvl2pPr>
              <a:defRPr>
                <a:latin typeface="Univers" panose="020B0503020202020204" pitchFamily="34" charset="0"/>
              </a:defRPr>
            </a:lvl2pPr>
            <a:lvl3pPr>
              <a:defRPr>
                <a:latin typeface="Univers" panose="020B0503020202020204" pitchFamily="34" charset="0"/>
              </a:defRPr>
            </a:lvl3pPr>
            <a:lvl4pPr>
              <a:defRPr>
                <a:latin typeface="Univers" panose="020B0503020202020204" pitchFamily="34" charset="0"/>
              </a:defRPr>
            </a:lvl4pPr>
            <a:lvl5pPr>
              <a:defRPr>
                <a:latin typeface="Univers"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FE7BBA01-4015-4C21-9E1F-BF042CA5704E}"/>
              </a:ext>
            </a:extLst>
          </p:cNvPr>
          <p:cNvSpPr>
            <a:spLocks noGrp="1"/>
          </p:cNvSpPr>
          <p:nvPr>
            <p:ph type="body" sz="quarter" idx="12"/>
          </p:nvPr>
        </p:nvSpPr>
        <p:spPr>
          <a:xfrm>
            <a:off x="80996" y="6386103"/>
            <a:ext cx="10253629" cy="407987"/>
          </a:xfrm>
        </p:spPr>
        <p:txBody>
          <a:bodyPr anchor="b">
            <a:noAutofit/>
          </a:bodyPr>
          <a:lstStyle>
            <a:lvl1pPr marL="0" indent="0">
              <a:spcBef>
                <a:spcPts val="0"/>
              </a:spcBef>
              <a:buNone/>
              <a:defRPr sz="800">
                <a:latin typeface="Univers" panose="020B0503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GB"/>
          </a:p>
        </p:txBody>
      </p:sp>
    </p:spTree>
    <p:extLst>
      <p:ext uri="{BB962C8B-B14F-4D97-AF65-F5344CB8AC3E}">
        <p14:creationId xmlns:p14="http://schemas.microsoft.com/office/powerpoint/2010/main" val="78044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1738A-20DF-43E1-AEA4-95BFE4630DD6}"/>
              </a:ext>
            </a:extLst>
          </p:cNvPr>
          <p:cNvSpPr>
            <a:spLocks noGrp="1"/>
          </p:cNvSpPr>
          <p:nvPr>
            <p:ph type="title"/>
          </p:nvPr>
        </p:nvSpPr>
        <p:spPr/>
        <p:txBody>
          <a:bodyPr>
            <a:noAutofit/>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55873F-639A-47C8-9F21-6EC48ED5332B}"/>
              </a:ext>
            </a:extLst>
          </p:cNvPr>
          <p:cNvSpPr>
            <a:spLocks noGrp="1"/>
          </p:cNvSpPr>
          <p:nvPr>
            <p:ph sz="half" idx="1"/>
          </p:nvPr>
        </p:nvSpPr>
        <p:spPr>
          <a:xfrm>
            <a:off x="838200" y="1825625"/>
            <a:ext cx="5181600"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BAD119-8648-455A-9368-AC4A846D732E}"/>
              </a:ext>
            </a:extLst>
          </p:cNvPr>
          <p:cNvSpPr>
            <a:spLocks noGrp="1"/>
          </p:cNvSpPr>
          <p:nvPr>
            <p:ph sz="half" idx="2"/>
          </p:nvPr>
        </p:nvSpPr>
        <p:spPr>
          <a:xfrm>
            <a:off x="6172200" y="1825625"/>
            <a:ext cx="5181600"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8">
            <a:extLst>
              <a:ext uri="{FF2B5EF4-FFF2-40B4-BE49-F238E27FC236}">
                <a16:creationId xmlns:a16="http://schemas.microsoft.com/office/drawing/2014/main" id="{89D78931-0B2D-4B28-9E9B-E40E8E1283E8}"/>
              </a:ext>
            </a:extLst>
          </p:cNvPr>
          <p:cNvSpPr>
            <a:spLocks noGrp="1"/>
          </p:cNvSpPr>
          <p:nvPr>
            <p:ph type="body" sz="quarter" idx="12"/>
          </p:nvPr>
        </p:nvSpPr>
        <p:spPr>
          <a:xfrm>
            <a:off x="838200" y="6313487"/>
            <a:ext cx="10515600" cy="407987"/>
          </a:xfrm>
        </p:spPr>
        <p:txBody>
          <a:bodyPr anchor="b">
            <a:noAutofit/>
          </a:bodyPr>
          <a:lstStyle>
            <a:lvl1pPr marL="0" indent="0">
              <a:buNone/>
              <a:defRPr sz="1000"/>
            </a:lvl1pPr>
            <a:lvl2pPr marL="457200" indent="0">
              <a:buNone/>
              <a:defRPr/>
            </a:lvl2pPr>
            <a:lvl3pPr marL="914400" indent="0">
              <a:buNone/>
              <a:defRPr/>
            </a:lvl3pPr>
            <a:lvl4pPr marL="1371600" indent="0">
              <a:buNone/>
              <a:defRPr/>
            </a:lvl4pPr>
            <a:lvl5pPr marL="1828800" indent="0">
              <a:buNone/>
              <a:defRPr/>
            </a:lvl5pPr>
          </a:lstStyle>
          <a:p>
            <a:pPr lvl="0"/>
            <a:endParaRPr lang="en-GB"/>
          </a:p>
        </p:txBody>
      </p:sp>
    </p:spTree>
    <p:extLst>
      <p:ext uri="{BB962C8B-B14F-4D97-AF65-F5344CB8AC3E}">
        <p14:creationId xmlns:p14="http://schemas.microsoft.com/office/powerpoint/2010/main" val="326755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45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 Cover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310DB3-68EE-3D65-1119-AAE5A95FD3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85" t="16423" r="10481" b="7733"/>
          <a:stretch/>
        </p:blipFill>
        <p:spPr>
          <a:xfrm>
            <a:off x="3" y="0"/>
            <a:ext cx="12191998" cy="5960858"/>
          </a:xfrm>
          <a:prstGeom prst="rect">
            <a:avLst/>
          </a:prstGeom>
        </p:spPr>
      </p:pic>
      <p:sp>
        <p:nvSpPr>
          <p:cNvPr id="8" name="Rectangle 7">
            <a:extLst>
              <a:ext uri="{FF2B5EF4-FFF2-40B4-BE49-F238E27FC236}">
                <a16:creationId xmlns:a16="http://schemas.microsoft.com/office/drawing/2014/main" id="{AC303E7A-C5B3-3249-E5D4-BC0703C2A1B5}"/>
              </a:ext>
            </a:extLst>
          </p:cNvPr>
          <p:cNvSpPr/>
          <p:nvPr userDrawn="1"/>
        </p:nvSpPr>
        <p:spPr>
          <a:xfrm>
            <a:off x="-2" y="5957978"/>
            <a:ext cx="12192000" cy="9081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latin typeface="Arial" panose="020B0604020202020204" pitchFamily="34" charset="0"/>
                <a:cs typeface="Arial" panose="020B0604020202020204" pitchFamily="34" charset="0"/>
              </a:rPr>
              <a:t>Copyright © 2023 Merck &amp; Co., Inc., Rahway, NJ, USA and its affiliates. All rights reserved.</a:t>
            </a:r>
            <a:endParaRPr lang="en-GB" dirty="0"/>
          </a:p>
        </p:txBody>
      </p:sp>
      <p:pic>
        <p:nvPicPr>
          <p:cNvPr id="10" name="Picture 9">
            <a:extLst>
              <a:ext uri="{FF2B5EF4-FFF2-40B4-BE49-F238E27FC236}">
                <a16:creationId xmlns:a16="http://schemas.microsoft.com/office/drawing/2014/main" id="{48B17526-2699-0229-2D95-B4D3CC27BFE9}"/>
              </a:ext>
            </a:extLst>
          </p:cNvPr>
          <p:cNvPicPr>
            <a:picLocks noChangeAspect="1"/>
          </p:cNvPicPr>
          <p:nvPr userDrawn="1"/>
        </p:nvPicPr>
        <p:blipFill>
          <a:blip r:embed="rId3"/>
          <a:stretch>
            <a:fillRect/>
          </a:stretch>
        </p:blipFill>
        <p:spPr>
          <a:xfrm>
            <a:off x="10289517" y="5960853"/>
            <a:ext cx="1902481" cy="894982"/>
          </a:xfrm>
          <a:prstGeom prst="rect">
            <a:avLst/>
          </a:prstGeom>
        </p:spPr>
      </p:pic>
    </p:spTree>
    <p:extLst>
      <p:ext uri="{BB962C8B-B14F-4D97-AF65-F5344CB8AC3E}">
        <p14:creationId xmlns:p14="http://schemas.microsoft.com/office/powerpoint/2010/main" val="119570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Cover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2285" t="5009" r="10481" b="7733"/>
          <a:stretch/>
        </p:blipFill>
        <p:spPr>
          <a:xfrm>
            <a:off x="0" y="-3175"/>
            <a:ext cx="12191998" cy="6858000"/>
          </a:xfrm>
          <a:prstGeom prst="rect">
            <a:avLst/>
          </a:prstGeom>
        </p:spPr>
      </p:pic>
      <p:sp>
        <p:nvSpPr>
          <p:cNvPr id="2" name="Title 1"/>
          <p:cNvSpPr>
            <a:spLocks noGrp="1"/>
          </p:cNvSpPr>
          <p:nvPr>
            <p:ph type="ctrTitle" hasCustomPrompt="1"/>
          </p:nvPr>
        </p:nvSpPr>
        <p:spPr>
          <a:xfrm>
            <a:off x="616754" y="1185905"/>
            <a:ext cx="9298822" cy="2239920"/>
          </a:xfrm>
        </p:spPr>
        <p:txBody>
          <a:bodyPr>
            <a:noAutofit/>
          </a:bodyPr>
          <a:lstStyle>
            <a:lvl1pPr>
              <a:lnSpc>
                <a:spcPct val="78000"/>
              </a:lnSpc>
              <a:defRPr sz="4200" cap="all" spc="130">
                <a:solidFill>
                  <a:srgbClr val="FFFFFF"/>
                </a:solidFill>
              </a:defRPr>
            </a:lvl1pPr>
          </a:lstStyle>
          <a:p>
            <a:r>
              <a:rPr lang="en-US"/>
              <a:t>&lt;Insert title&gt;</a:t>
            </a:r>
          </a:p>
        </p:txBody>
      </p:sp>
      <p:sp>
        <p:nvSpPr>
          <p:cNvPr id="3" name="Subtitle 2"/>
          <p:cNvSpPr>
            <a:spLocks noGrp="1"/>
          </p:cNvSpPr>
          <p:nvPr>
            <p:ph type="subTitle" idx="1" hasCustomPrompt="1"/>
          </p:nvPr>
        </p:nvSpPr>
        <p:spPr>
          <a:xfrm>
            <a:off x="616755" y="5628837"/>
            <a:ext cx="4801849" cy="619563"/>
          </a:xfrm>
        </p:spPr>
        <p:txBody>
          <a:bodyPr>
            <a:noAutofit/>
          </a:bodyPr>
          <a:lstStyle>
            <a:lvl1pPr marL="0" indent="0" algn="l">
              <a:lnSpc>
                <a:spcPct val="90000"/>
              </a:lnSpc>
              <a:buNone/>
              <a:defRPr sz="2000" spc="3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&lt;Insert subtitle – optional&gt;</a:t>
            </a:r>
          </a:p>
        </p:txBody>
      </p:sp>
      <p:sp>
        <p:nvSpPr>
          <p:cNvPr id="9" name="Text Placeholder 8"/>
          <p:cNvSpPr>
            <a:spLocks noGrp="1"/>
          </p:cNvSpPr>
          <p:nvPr>
            <p:ph type="body" sz="quarter" idx="13" hasCustomPrompt="1"/>
          </p:nvPr>
        </p:nvSpPr>
        <p:spPr>
          <a:xfrm>
            <a:off x="616755" y="5374232"/>
            <a:ext cx="2581947" cy="189351"/>
          </a:xfrm>
        </p:spPr>
        <p:txBody>
          <a:bodyPr anchor="b">
            <a:noAutofit/>
          </a:bodyPr>
          <a:lstStyle>
            <a:lvl1pPr marL="0" indent="0">
              <a:buNone/>
              <a:defRPr sz="1400" spc="30">
                <a:solidFill>
                  <a:schemeClr val="bg1"/>
                </a:solidFill>
              </a:defRPr>
            </a:lvl1pPr>
            <a:lvl2pPr>
              <a:defRPr sz="1400"/>
            </a:lvl2pPr>
            <a:lvl3pPr>
              <a:defRPr sz="1400"/>
            </a:lvl3pPr>
            <a:lvl4pPr>
              <a:defRPr sz="1400"/>
            </a:lvl4pPr>
            <a:lvl5pPr>
              <a:defRPr sz="1400"/>
            </a:lvl5pPr>
          </a:lstStyle>
          <a:p>
            <a:pPr lvl="0"/>
            <a:r>
              <a:rPr lang="en-US"/>
              <a:t>Insert date here</a:t>
            </a:r>
          </a:p>
        </p:txBody>
      </p:sp>
      <p:pic>
        <p:nvPicPr>
          <p:cNvPr id="5" name="Picture 4">
            <a:extLst>
              <a:ext uri="{FF2B5EF4-FFF2-40B4-BE49-F238E27FC236}">
                <a16:creationId xmlns:a16="http://schemas.microsoft.com/office/drawing/2014/main" id="{7DB63D4B-4813-EA01-FA3E-0080CDA2E5C4}"/>
              </a:ext>
            </a:extLst>
          </p:cNvPr>
          <p:cNvPicPr>
            <a:picLocks noChangeAspect="1"/>
          </p:cNvPicPr>
          <p:nvPr userDrawn="1"/>
        </p:nvPicPr>
        <p:blipFill>
          <a:blip r:embed="rId3"/>
          <a:stretch>
            <a:fillRect/>
          </a:stretch>
        </p:blipFill>
        <p:spPr>
          <a:xfrm>
            <a:off x="8036069" y="3679869"/>
            <a:ext cx="3376677" cy="2972215"/>
          </a:xfrm>
          <a:prstGeom prst="rect">
            <a:avLst/>
          </a:prstGeom>
        </p:spPr>
      </p:pic>
    </p:spTree>
    <p:extLst>
      <p:ext uri="{BB962C8B-B14F-4D97-AF65-F5344CB8AC3E}">
        <p14:creationId xmlns:p14="http://schemas.microsoft.com/office/powerpoint/2010/main" val="19567596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9BB343-94C6-4828-B08F-BD7FDFF9D7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52365DCF-6690-42F5-B25F-C6FC00331B4A}"/>
              </a:ext>
            </a:extLst>
          </p:cNvPr>
          <p:cNvSpPr>
            <a:spLocks noGrp="1"/>
          </p:cNvSpPr>
          <p:nvPr>
            <p:ph type="ftr" sz="quarter" idx="3"/>
          </p:nvPr>
        </p:nvSpPr>
        <p:spPr>
          <a:xfrm>
            <a:off x="838200" y="6311900"/>
            <a:ext cx="10515600" cy="409575"/>
          </a:xfrm>
          <a:prstGeom prst="rect">
            <a:avLst/>
          </a:prstGeom>
        </p:spPr>
        <p:txBody>
          <a:bodyPr vert="horz" lIns="91440" tIns="45720" rIns="91440" bIns="45720" rtlCol="0" anchor="b"/>
          <a:lstStyle>
            <a:lvl1pPr algn="l">
              <a:defRPr sz="1000">
                <a:solidFill>
                  <a:schemeClr val="tx1"/>
                </a:solidFill>
              </a:defRPr>
            </a:lvl1pPr>
          </a:lstStyle>
          <a:p>
            <a:endParaRPr lang="en-GB" dirty="0"/>
          </a:p>
        </p:txBody>
      </p:sp>
      <p:sp>
        <p:nvSpPr>
          <p:cNvPr id="7" name="Rectangle 6">
            <a:extLst>
              <a:ext uri="{FF2B5EF4-FFF2-40B4-BE49-F238E27FC236}">
                <a16:creationId xmlns:a16="http://schemas.microsoft.com/office/drawing/2014/main" id="{670E1EA5-997C-8C42-BFD2-8E8ECA679252}"/>
              </a:ext>
            </a:extLst>
          </p:cNvPr>
          <p:cNvSpPr/>
          <p:nvPr userDrawn="1"/>
        </p:nvSpPr>
        <p:spPr>
          <a:xfrm>
            <a:off x="0" y="0"/>
            <a:ext cx="12192000" cy="1143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90DE07B9-50FE-5F49-922B-781196F39CE5}"/>
              </a:ext>
            </a:extLst>
          </p:cNvPr>
          <p:cNvSpPr/>
          <p:nvPr userDrawn="1"/>
        </p:nvSpPr>
        <p:spPr>
          <a:xfrm rot="5400000">
            <a:off x="6073139" y="-4986768"/>
            <a:ext cx="45719" cy="121919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278AA38F-22CA-8E40-9940-98F2AD94E4A5}"/>
              </a:ext>
            </a:extLst>
          </p:cNvPr>
          <p:cNvCxnSpPr/>
          <p:nvPr userDrawn="1"/>
        </p:nvCxnSpPr>
        <p:spPr>
          <a:xfrm>
            <a:off x="0" y="1187604"/>
            <a:ext cx="1219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813605C5-D9CE-4E45-B61F-4D8169E9B2EC}"/>
              </a:ext>
            </a:extLst>
          </p:cNvPr>
          <p:cNvSpPr>
            <a:spLocks noGrp="1"/>
          </p:cNvSpPr>
          <p:nvPr>
            <p:ph type="title"/>
          </p:nvPr>
        </p:nvSpPr>
        <p:spPr>
          <a:xfrm>
            <a:off x="838200" y="365125"/>
            <a:ext cx="10515600" cy="721247"/>
          </a:xfrm>
          <a:prstGeom prst="rect">
            <a:avLst/>
          </a:prstGeom>
        </p:spPr>
        <p:txBody>
          <a:bodyPr vert="horz" lIns="91440" tIns="45720" rIns="91440" bIns="45720" rtlCol="0" anchor="b">
            <a:normAutofit/>
          </a:bodyPr>
          <a:lstStyle/>
          <a:p>
            <a:r>
              <a:rPr lang="en-US"/>
              <a:t>Click to edit Master title style</a:t>
            </a:r>
            <a:endParaRPr lang="en-GB"/>
          </a:p>
        </p:txBody>
      </p:sp>
    </p:spTree>
    <p:extLst>
      <p:ext uri="{BB962C8B-B14F-4D97-AF65-F5344CB8AC3E}">
        <p14:creationId xmlns:p14="http://schemas.microsoft.com/office/powerpoint/2010/main" val="2547332208"/>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65" r:id="rId3"/>
    <p:sldLayoutId id="2147483660" r:id="rId4"/>
    <p:sldLayoutId id="2147483666" r:id="rId5"/>
  </p:sldLayoutIdLst>
  <p:txStyles>
    <p:titleStyle>
      <a:lvl1pPr algn="l" defTabSz="914400" rtl="0" eaLnBrk="1" latinLnBrk="0" hangingPunct="1">
        <a:lnSpc>
          <a:spcPct val="90000"/>
        </a:lnSpc>
        <a:spcBef>
          <a:spcPct val="0"/>
        </a:spcBef>
        <a:buNone/>
        <a:defRPr sz="28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https://www.emcpi.com/pi/33162" TargetMode="Externa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slide" Target="slide3.xml"/><Relationship Id="rId7" Type="http://schemas.openxmlformats.org/officeDocument/2006/relationships/image" Target="../media/image17.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13" Type="http://schemas.openxmlformats.org/officeDocument/2006/relationships/slide" Target="slide29.xml"/><Relationship Id="rId18" Type="http://schemas.openxmlformats.org/officeDocument/2006/relationships/slide" Target="slide24.xml"/><Relationship Id="rId26" Type="http://schemas.openxmlformats.org/officeDocument/2006/relationships/slide" Target="slide37.xml"/><Relationship Id="rId3" Type="http://schemas.openxmlformats.org/officeDocument/2006/relationships/slide" Target="slide3.xml"/><Relationship Id="rId21" Type="http://schemas.openxmlformats.org/officeDocument/2006/relationships/slide" Target="slide27.xml"/><Relationship Id="rId7" Type="http://schemas.openxmlformats.org/officeDocument/2006/relationships/slide" Target="slide33.xml"/><Relationship Id="rId12" Type="http://schemas.openxmlformats.org/officeDocument/2006/relationships/slide" Target="slide16.xml"/><Relationship Id="rId17" Type="http://schemas.openxmlformats.org/officeDocument/2006/relationships/slide" Target="slide21.xml"/><Relationship Id="rId25" Type="http://schemas.openxmlformats.org/officeDocument/2006/relationships/slide" Target="slide36.xml"/><Relationship Id="rId33" Type="http://schemas.openxmlformats.org/officeDocument/2006/relationships/slide" Target="slide20.xml"/><Relationship Id="rId2" Type="http://schemas.openxmlformats.org/officeDocument/2006/relationships/notesSlide" Target="../notesSlides/notesSlide13.xml"/><Relationship Id="rId16" Type="http://schemas.openxmlformats.org/officeDocument/2006/relationships/slide" Target="slide22.xml"/><Relationship Id="rId20" Type="http://schemas.openxmlformats.org/officeDocument/2006/relationships/slide" Target="slide26.xml"/><Relationship Id="rId29" Type="http://schemas.openxmlformats.org/officeDocument/2006/relationships/slide" Target="slide28.xml"/><Relationship Id="rId1" Type="http://schemas.openxmlformats.org/officeDocument/2006/relationships/slideLayout" Target="../slideLayouts/slideLayout5.xml"/><Relationship Id="rId6" Type="http://schemas.openxmlformats.org/officeDocument/2006/relationships/slide" Target="slide32.xml"/><Relationship Id="rId11" Type="http://schemas.openxmlformats.org/officeDocument/2006/relationships/slide" Target="slide17.xml"/><Relationship Id="rId24" Type="http://schemas.openxmlformats.org/officeDocument/2006/relationships/slide" Target="slide35.xml"/><Relationship Id="rId32" Type="http://schemas.openxmlformats.org/officeDocument/2006/relationships/slide" Target="slide40.xml"/><Relationship Id="rId5" Type="http://schemas.openxmlformats.org/officeDocument/2006/relationships/image" Target="../media/image7.svg"/><Relationship Id="rId15" Type="http://schemas.openxmlformats.org/officeDocument/2006/relationships/slide" Target="slide30.xml"/><Relationship Id="rId23" Type="http://schemas.openxmlformats.org/officeDocument/2006/relationships/hyperlink" Target="https://www.emcpi.com/pi/33162" TargetMode="External"/><Relationship Id="rId28" Type="http://schemas.openxmlformats.org/officeDocument/2006/relationships/slide" Target="slide19.xml"/><Relationship Id="rId10" Type="http://schemas.openxmlformats.org/officeDocument/2006/relationships/slide" Target="slide15.xml"/><Relationship Id="rId19" Type="http://schemas.openxmlformats.org/officeDocument/2006/relationships/slide" Target="slide25.xml"/><Relationship Id="rId31" Type="http://schemas.openxmlformats.org/officeDocument/2006/relationships/slide" Target="slide39.xml"/><Relationship Id="rId4" Type="http://schemas.openxmlformats.org/officeDocument/2006/relationships/image" Target="../media/image4.svg"/><Relationship Id="rId9" Type="http://schemas.openxmlformats.org/officeDocument/2006/relationships/slide" Target="slide14.xml"/><Relationship Id="rId14" Type="http://schemas.openxmlformats.org/officeDocument/2006/relationships/slide" Target="slide18.xml"/><Relationship Id="rId22" Type="http://schemas.openxmlformats.org/officeDocument/2006/relationships/slide" Target="slide23.xml"/><Relationship Id="rId27" Type="http://schemas.openxmlformats.org/officeDocument/2006/relationships/slide" Target="slide38.xml"/><Relationship Id="rId30" Type="http://schemas.openxmlformats.org/officeDocument/2006/relationships/slide" Target="slide31.xml"/><Relationship Id="rId8" Type="http://schemas.openxmlformats.org/officeDocument/2006/relationships/slide" Target="slide34.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emcpi.com/pi/33162" TargetMode="External"/><Relationship Id="rId5" Type="http://schemas.openxmlformats.org/officeDocument/2006/relationships/chart" Target="../charts/chart1.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hyperlink" Target="https://www.medicines.org.uk/emc/product/2498/smpc" TargetMode="Externa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17.xml"/><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4.svg"/><Relationship Id="rId4" Type="http://schemas.openxmlformats.org/officeDocument/2006/relationships/slide" Target="slide3.xml"/><Relationship Id="rId9" Type="http://schemas.openxmlformats.org/officeDocument/2006/relationships/hyperlink" Target="https://www.emcpi.com/pi/33162" TargetMode="Externa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2.png"/><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3.png"/><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4.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hyperlink" Target="https://www.emcpi.com/pi/33162"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3.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5.pn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6.png"/><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7.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8.png"/><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29.png"/><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30.png"/><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31.pn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emcpi.com/pi/33162" TargetMode="External"/><Relationship Id="rId5" Type="http://schemas.openxmlformats.org/officeDocument/2006/relationships/image" Target="../media/image32.png"/><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3.svg"/><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image" Target="../media/image6.svg"/><Relationship Id="rId7" Type="http://schemas.openxmlformats.org/officeDocument/2006/relationships/slide" Target="slide5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hyperlink" Target="https://www.emcpi.com/pi/33162" TargetMode="External"/><Relationship Id="rId5" Type="http://schemas.openxmlformats.org/officeDocument/2006/relationships/slide" Target="slide8.xml"/><Relationship Id="rId10" Type="http://schemas.openxmlformats.org/officeDocument/2006/relationships/slide" Target="slide41.xml"/><Relationship Id="rId4" Type="http://schemas.openxmlformats.org/officeDocument/2006/relationships/slide" Target="slide4.xml"/><Relationship Id="rId9" Type="http://schemas.openxmlformats.org/officeDocument/2006/relationships/slide" Target="slide59.xml"/></Relationships>
</file>

<file path=ppt/slides/_rels/slide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hyperlink" Target="https://www.emcpi.com/pi/33162" TargetMode="External"/><Relationship Id="rId5" Type="http://schemas.openxmlformats.org/officeDocument/2006/relationships/image" Target="../media/image34.png"/><Relationship Id="rId4" Type="http://schemas.openxmlformats.org/officeDocument/2006/relationships/image" Target="../media/image4.svg"/></Relationships>
</file>

<file path=ppt/slides/_rels/slide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www.emcpi.com/pi/33162" TargetMode="External"/><Relationship Id="rId5" Type="http://schemas.openxmlformats.org/officeDocument/2006/relationships/image" Target="../media/image35.png"/><Relationship Id="rId4" Type="http://schemas.openxmlformats.org/officeDocument/2006/relationships/image" Target="../media/image4.svg"/></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s://www.emcpi.com/pi/33162" TargetMode="External"/><Relationship Id="rId5" Type="http://schemas.openxmlformats.org/officeDocument/2006/relationships/image" Target="../media/image36.png"/><Relationship Id="rId4" Type="http://schemas.openxmlformats.org/officeDocument/2006/relationships/image" Target="../media/image4.svg"/></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38.svg"/><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39.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3.xml"/><Relationship Id="rId7"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slide" Target="slide7.xml"/><Relationship Id="rId5" Type="http://schemas.openxmlformats.org/officeDocument/2006/relationships/image" Target="../media/image7.sv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4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slide" Target="slide44.xml"/><Relationship Id="rId13" Type="http://schemas.openxmlformats.org/officeDocument/2006/relationships/slide" Target="slide47.xml"/><Relationship Id="rId3" Type="http://schemas.openxmlformats.org/officeDocument/2006/relationships/slide" Target="slide3.xml"/><Relationship Id="rId7" Type="http://schemas.openxmlformats.org/officeDocument/2006/relationships/slide" Target="slide43.xml"/><Relationship Id="rId12" Type="http://schemas.openxmlformats.org/officeDocument/2006/relationships/slide" Target="slide51.xml"/><Relationship Id="rId2" Type="http://schemas.openxmlformats.org/officeDocument/2006/relationships/notesSlide" Target="../notesSlides/notesSlide41.xml"/><Relationship Id="rId16" Type="http://schemas.openxmlformats.org/officeDocument/2006/relationships/slide" Target="slide49.xml"/><Relationship Id="rId1" Type="http://schemas.openxmlformats.org/officeDocument/2006/relationships/slideLayout" Target="../slideLayouts/slideLayout5.xml"/><Relationship Id="rId6" Type="http://schemas.openxmlformats.org/officeDocument/2006/relationships/slide" Target="slide42.xml"/><Relationship Id="rId11" Type="http://schemas.openxmlformats.org/officeDocument/2006/relationships/slide" Target="slide50.xml"/><Relationship Id="rId5" Type="http://schemas.openxmlformats.org/officeDocument/2006/relationships/image" Target="../media/image7.svg"/><Relationship Id="rId15" Type="http://schemas.openxmlformats.org/officeDocument/2006/relationships/slide" Target="slide48.xml"/><Relationship Id="rId10" Type="http://schemas.openxmlformats.org/officeDocument/2006/relationships/slide" Target="slide46.xml"/><Relationship Id="rId4" Type="http://schemas.openxmlformats.org/officeDocument/2006/relationships/image" Target="../media/image4.svg"/><Relationship Id="rId9" Type="http://schemas.openxmlformats.org/officeDocument/2006/relationships/slide" Target="slide45.xml"/><Relationship Id="rId14" Type="http://schemas.openxmlformats.org/officeDocument/2006/relationships/hyperlink" Target="https://www.emcpi.com/pi/33162"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4.svg"/><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3.xml"/><Relationship Id="rId7"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emcpi.com/pi/33162" TargetMode="External"/><Relationship Id="rId3" Type="http://schemas.openxmlformats.org/officeDocument/2006/relationships/slide" Target="slide3.xml"/><Relationship Id="rId7"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slide" Target="slide64.xml"/><Relationship Id="rId4" Type="http://schemas.openxmlformats.org/officeDocument/2006/relationships/image" Target="../media/image4.svg"/></Relationships>
</file>

<file path=ppt/slides/_rels/slide45.xml.rels><?xml version="1.0" encoding="UTF-8" standalone="yes"?>
<Relationships xmlns="http://schemas.openxmlformats.org/package/2006/relationships"><Relationship Id="rId8" Type="http://schemas.openxmlformats.org/officeDocument/2006/relationships/hyperlink" Target="https://www.emcpi.com/pi/33162" TargetMode="External"/><Relationship Id="rId3" Type="http://schemas.openxmlformats.org/officeDocument/2006/relationships/slide" Target="slide3.xml"/><Relationship Id="rId7"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slide" Target="slide66.xml"/><Relationship Id="rId5" Type="http://schemas.openxmlformats.org/officeDocument/2006/relationships/image" Target="../media/image42.png"/><Relationship Id="rId4" Type="http://schemas.openxmlformats.org/officeDocument/2006/relationships/image" Target="../media/image4.svg"/></Relationships>
</file>

<file path=ppt/slides/_rels/slide46.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slide" Target="slide3.xml"/><Relationship Id="rId7"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48.xml.rels><?xml version="1.0" encoding="UTF-8" standalone="yes"?>
<Relationships xmlns="http://schemas.openxmlformats.org/package/2006/relationships"><Relationship Id="rId8" Type="http://schemas.openxmlformats.org/officeDocument/2006/relationships/slide" Target="slide68.xml"/><Relationship Id="rId3" Type="http://schemas.openxmlformats.org/officeDocument/2006/relationships/slide" Target="slide3.xml"/><Relationship Id="rId7"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49.xml.rels><?xml version="1.0" encoding="UTF-8" standalone="yes"?>
<Relationships xmlns="http://schemas.openxmlformats.org/package/2006/relationships"><Relationship Id="rId8" Type="http://schemas.openxmlformats.org/officeDocument/2006/relationships/slide" Target="slide69.xml"/><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hyperlink" Target="https://www.emcpi.com/pi/33162" TargetMode="External"/><Relationship Id="rId3" Type="http://schemas.openxmlformats.org/officeDocument/2006/relationships/image" Target="../media/image8.jpeg"/><Relationship Id="rId7"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hyperlink" Target="https://www.medicines.org.uk/emc/product/2498/smpc" TargetMode="Externa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47.png"/><Relationship Id="rId4" Type="http://schemas.openxmlformats.org/officeDocument/2006/relationships/image" Target="../media/image4.svg"/></Relationships>
</file>

<file path=ppt/slides/_rels/slide5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hyperlink" Target="https://www.emcpi.com/pi/33162" TargetMode="External"/><Relationship Id="rId4" Type="http://schemas.openxmlformats.org/officeDocument/2006/relationships/image" Target="../media/image4.svg"/></Relationships>
</file>

<file path=ppt/slides/_rels/slide52.xml.rels><?xml version="1.0" encoding="UTF-8" standalone="yes"?>
<Relationships xmlns="http://schemas.openxmlformats.org/package/2006/relationships"><Relationship Id="rId8" Type="http://schemas.openxmlformats.org/officeDocument/2006/relationships/hyperlink" Target="https://www.emcpi.com/pi/33162" TargetMode="External"/><Relationship Id="rId3" Type="http://schemas.openxmlformats.org/officeDocument/2006/relationships/slide" Target="slide3.xml"/><Relationship Id="rId7" Type="http://schemas.openxmlformats.org/officeDocument/2006/relationships/slide" Target="slide54.xml"/><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slide" Target="slide53.xml"/><Relationship Id="rId5" Type="http://schemas.openxmlformats.org/officeDocument/2006/relationships/image" Target="../media/image7.svg"/><Relationship Id="rId4" Type="http://schemas.openxmlformats.org/officeDocument/2006/relationships/image" Target="../media/image4.svg"/></Relationships>
</file>

<file path=ppt/slides/_rels/slide5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 Target="slide3.xml"/><Relationship Id="rId7" Type="http://schemas.openxmlformats.org/officeDocument/2006/relationships/image" Target="../media/image53.svg"/><Relationship Id="rId12" Type="http://schemas.openxmlformats.org/officeDocument/2006/relationships/hyperlink" Target="https://www.emcpi.com/pi/33162"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52.svg"/><Relationship Id="rId11" Type="http://schemas.openxmlformats.org/officeDocument/2006/relationships/hyperlink" Target="https://www.medicines.org.uk/emc/product/2498/smpc" TargetMode="External"/><Relationship Id="rId5" Type="http://schemas.openxmlformats.org/officeDocument/2006/relationships/image" Target="../media/image51.svg"/><Relationship Id="rId10" Type="http://schemas.openxmlformats.org/officeDocument/2006/relationships/image" Target="../media/image55.svg"/><Relationship Id="rId4" Type="http://schemas.openxmlformats.org/officeDocument/2006/relationships/image" Target="../media/image4.svg"/><Relationship Id="rId9" Type="http://schemas.microsoft.com/office/2007/relationships/hdphoto" Target="../media/hdphoto1.wdp"/></Relationships>
</file>

<file path=ppt/slides/_rels/slide54.xml.rels><?xml version="1.0" encoding="UTF-8" standalone="yes"?>
<Relationships xmlns="http://schemas.openxmlformats.org/package/2006/relationships"><Relationship Id="rId8" Type="http://schemas.openxmlformats.org/officeDocument/2006/relationships/hyperlink" Target="https://www.medicines.org.uk/emc/product/2498/smpc" TargetMode="External"/><Relationship Id="rId3" Type="http://schemas.openxmlformats.org/officeDocument/2006/relationships/slide" Target="slide3.xml"/><Relationship Id="rId7" Type="http://schemas.openxmlformats.org/officeDocument/2006/relationships/image" Target="../media/image53.sv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52.svg"/><Relationship Id="rId5" Type="http://schemas.openxmlformats.org/officeDocument/2006/relationships/image" Target="../media/image56.svg"/><Relationship Id="rId4" Type="http://schemas.openxmlformats.org/officeDocument/2006/relationships/image" Target="../media/image4.svg"/><Relationship Id="rId9" Type="http://schemas.openxmlformats.org/officeDocument/2006/relationships/hyperlink" Target="https://www.emcpi.com/pi/33162"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emcpi.com/pi/33162" TargetMode="External"/><Relationship Id="rId3" Type="http://schemas.openxmlformats.org/officeDocument/2006/relationships/slide" Target="slide3.xml"/><Relationship Id="rId7" Type="http://schemas.openxmlformats.org/officeDocument/2006/relationships/slide" Target="slide58.xml"/><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slide" Target="slide56.xml"/><Relationship Id="rId5" Type="http://schemas.openxmlformats.org/officeDocument/2006/relationships/image" Target="../media/image7.svg"/><Relationship Id="rId4" Type="http://schemas.openxmlformats.org/officeDocument/2006/relationships/image" Target="../media/image4.svg"/></Relationships>
</file>

<file path=ppt/slides/_rels/slide56.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57.svg"/><Relationship Id="rId5" Type="http://schemas.openxmlformats.org/officeDocument/2006/relationships/hyperlink" Target="https://www.medicines.org.uk/emc/product/2498/smpc" TargetMode="External"/><Relationship Id="rId4" Type="http://schemas.openxmlformats.org/officeDocument/2006/relationships/image" Target="../media/image4.svg"/></Relationships>
</file>

<file path=ppt/slides/_rels/slide57.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57.svg"/><Relationship Id="rId5" Type="http://schemas.openxmlformats.org/officeDocument/2006/relationships/hyperlink" Target="https://www.medicines.org.uk/emc/product/2498/smpc" TargetMode="External"/><Relationship Id="rId4" Type="http://schemas.openxmlformats.org/officeDocument/2006/relationships/image" Target="../media/image4.svg"/></Relationships>
</file>

<file path=ppt/slides/_rels/slide58.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57.svg"/><Relationship Id="rId5" Type="http://schemas.openxmlformats.org/officeDocument/2006/relationships/hyperlink" Target="https://www.medicines.org.uk/emc/product/2498/smpc" TargetMode="External"/><Relationship Id="rId4" Type="http://schemas.openxmlformats.org/officeDocument/2006/relationships/image" Target="../media/image4.svg"/></Relationships>
</file>

<file path=ppt/slides/_rels/slide59.xml.rels><?xml version="1.0" encoding="UTF-8" standalone="yes"?>
<Relationships xmlns="http://schemas.openxmlformats.org/package/2006/relationships"><Relationship Id="rId8" Type="http://schemas.openxmlformats.org/officeDocument/2006/relationships/slide" Target="slide65.xml"/><Relationship Id="rId13" Type="http://schemas.openxmlformats.org/officeDocument/2006/relationships/slide" Target="slide61.xml"/><Relationship Id="rId3" Type="http://schemas.openxmlformats.org/officeDocument/2006/relationships/image" Target="../media/image7.svg"/><Relationship Id="rId7" Type="http://schemas.openxmlformats.org/officeDocument/2006/relationships/slide" Target="slide64.xml"/><Relationship Id="rId12" Type="http://schemas.openxmlformats.org/officeDocument/2006/relationships/slide" Target="slide60.xml"/><Relationship Id="rId2" Type="http://schemas.openxmlformats.org/officeDocument/2006/relationships/notesSlide" Target="../notesSlides/notesSlide59.xml"/><Relationship Id="rId16" Type="http://schemas.openxmlformats.org/officeDocument/2006/relationships/slide" Target="slide69.xml"/><Relationship Id="rId1" Type="http://schemas.openxmlformats.org/officeDocument/2006/relationships/slideLayout" Target="../slideLayouts/slideLayout5.xml"/><Relationship Id="rId6" Type="http://schemas.openxmlformats.org/officeDocument/2006/relationships/slide" Target="slide63.xml"/><Relationship Id="rId11" Type="http://schemas.openxmlformats.org/officeDocument/2006/relationships/slide" Target="slide67.xml"/><Relationship Id="rId5" Type="http://schemas.openxmlformats.org/officeDocument/2006/relationships/image" Target="../media/image4.svg"/><Relationship Id="rId15" Type="http://schemas.openxmlformats.org/officeDocument/2006/relationships/hyperlink" Target="https://www.emcpi.com/pi/33162" TargetMode="External"/><Relationship Id="rId10" Type="http://schemas.openxmlformats.org/officeDocument/2006/relationships/slide" Target="slide68.xml"/><Relationship Id="rId4" Type="http://schemas.openxmlformats.org/officeDocument/2006/relationships/slide" Target="slide3.xml"/><Relationship Id="rId9" Type="http://schemas.openxmlformats.org/officeDocument/2006/relationships/slide" Target="slide66.xml"/><Relationship Id="rId14" Type="http://schemas.openxmlformats.org/officeDocument/2006/relationships/slide" Target="slide62.xml"/></Relationships>
</file>

<file path=ppt/slides/_rels/slide6.xml.rels><?xml version="1.0" encoding="UTF-8" standalone="yes"?>
<Relationships xmlns="http://schemas.openxmlformats.org/package/2006/relationships"><Relationship Id="rId3" Type="http://schemas.openxmlformats.org/officeDocument/2006/relationships/hyperlink" Target="https://www.medicines.org.uk/emc/product/2498/smpc"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4.svg"/><Relationship Id="rId4" Type="http://schemas.openxmlformats.org/officeDocument/2006/relationships/slide" Target="slide3.xml"/></Relationships>
</file>

<file path=ppt/slides/_rels/slide60.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svg"/><Relationship Id="rId4" Type="http://schemas.openxmlformats.org/officeDocument/2006/relationships/image" Target="../media/image4.svg"/></Relationships>
</file>

<file path=ppt/slides/_rels/slide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hyperlink" Target="https://www.emcpi.com/pi/33162"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5.svg"/><Relationship Id="rId4" Type="http://schemas.openxmlformats.org/officeDocument/2006/relationships/image" Target="../media/image4.svg"/></Relationships>
</file>

<file path=ppt/slides/_rels/slide6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6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5.sv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3.xml"/><Relationship Id="rId7" Type="http://schemas.openxmlformats.org/officeDocument/2006/relationships/hyperlink" Target="https://www.nice.org.uk/guidance/ta851" TargetMode="External"/><Relationship Id="rId12" Type="http://schemas.openxmlformats.org/officeDocument/2006/relationships/hyperlink" Target="https://www.emcpi.com/pi/3316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medicines.org.uk/emc/product/2498/smpc.%20Accessed%20October%202024" TargetMode="External"/><Relationship Id="rId11" Type="http://schemas.openxmlformats.org/officeDocument/2006/relationships/image" Target="../media/image13.png"/><Relationship Id="rId5" Type="http://schemas.openxmlformats.org/officeDocument/2006/relationships/hyperlink" Target="https://www.nice.org.uk/guidance/ng101/chapter/Recommendations" TargetMode="External"/><Relationship Id="rId10" Type="http://schemas.openxmlformats.org/officeDocument/2006/relationships/image" Target="../media/image12.png"/><Relationship Id="rId4" Type="http://schemas.openxmlformats.org/officeDocument/2006/relationships/image" Target="../media/image4.sv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3.xml"/><Relationship Id="rId7" Type="http://schemas.openxmlformats.org/officeDocument/2006/relationships/slide" Target="slide10.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image" Target="../media/image7.svg"/><Relationship Id="rId10" Type="http://schemas.openxmlformats.org/officeDocument/2006/relationships/hyperlink" Target="https://www.emcpi.com/pi/33162" TargetMode="External"/><Relationship Id="rId4" Type="http://schemas.openxmlformats.org/officeDocument/2006/relationships/image" Target="../media/image4.svg"/><Relationship Id="rId9" Type="http://schemas.openxmlformats.org/officeDocument/2006/relationships/slide" Target="slide12.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emcpi.com/pi/33162" TargetMode="External"/><Relationship Id="rId5" Type="http://schemas.openxmlformats.org/officeDocument/2006/relationships/image" Target="../media/image14.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47D9B80-C06E-5F44-337F-F6CE0900EA33}"/>
              </a:ext>
            </a:extLst>
          </p:cNvPr>
          <p:cNvSpPr txBox="1">
            <a:spLocks/>
          </p:cNvSpPr>
          <p:nvPr/>
        </p:nvSpPr>
        <p:spPr>
          <a:xfrm>
            <a:off x="562272" y="205331"/>
            <a:ext cx="10258127" cy="2502460"/>
          </a:xfrm>
          <a:prstGeom prst="rect">
            <a:avLst/>
          </a:prstGeom>
        </p:spPr>
        <p:txBody>
          <a:bodyPr anchor="b"/>
          <a:lstStyle>
            <a:lvl1pPr algn="l" defTabSz="914400" rtl="0" eaLnBrk="1" latinLnBrk="0" hangingPunct="1">
              <a:lnSpc>
                <a:spcPct val="90000"/>
              </a:lnSpc>
              <a:spcBef>
                <a:spcPct val="0"/>
              </a:spcBef>
              <a:buNone/>
              <a:defRPr sz="4000" kern="1200">
                <a:solidFill>
                  <a:schemeClr val="bg1"/>
                </a:solidFill>
                <a:latin typeface="+mj-lt"/>
                <a:ea typeface="+mj-ea"/>
                <a:cs typeface="+mj-cs"/>
              </a:defRPr>
            </a:lvl1pPr>
          </a:lstStyle>
          <a:p>
            <a:r>
              <a:rPr lang="en-GB" sz="3600" b="1" noProof="0" dirty="0">
                <a:latin typeface="Univers" panose="020B0503020202020204" pitchFamily="34" charset="0"/>
              </a:rPr>
              <a:t>KEYNOTE-522: </a:t>
            </a:r>
            <a:r>
              <a:rPr lang="en-GB" sz="3600" noProof="0" dirty="0">
                <a:latin typeface="Univers" panose="020B0503020202020204" pitchFamily="34" charset="0"/>
              </a:rPr>
              <a:t>Neoadjuvant KEYTRUDA® (pembrolizumab) + chemotherapy followed by adjuvant KEYTRUDA monotherapy in patients with triple-negative breast cancer (TNBC)</a:t>
            </a:r>
            <a:endParaRPr lang="en-GB" sz="3600" noProof="0" dirty="0"/>
          </a:p>
        </p:txBody>
      </p:sp>
      <p:sp>
        <p:nvSpPr>
          <p:cNvPr id="17" name="TextBox 16">
            <a:extLst>
              <a:ext uri="{FF2B5EF4-FFF2-40B4-BE49-F238E27FC236}">
                <a16:creationId xmlns:a16="http://schemas.microsoft.com/office/drawing/2014/main" id="{A385A103-F0BC-8E16-C314-AEB61234B65B}"/>
              </a:ext>
            </a:extLst>
          </p:cNvPr>
          <p:cNvSpPr txBox="1"/>
          <p:nvPr/>
        </p:nvSpPr>
        <p:spPr>
          <a:xfrm>
            <a:off x="562273" y="2786894"/>
            <a:ext cx="7315075" cy="769441"/>
          </a:xfrm>
          <a:prstGeom prst="rect">
            <a:avLst/>
          </a:prstGeom>
          <a:noFill/>
        </p:spPr>
        <p:txBody>
          <a:bodyPr wrap="square" rtlCol="0">
            <a:spAutoFit/>
          </a:bodyPr>
          <a:lstStyle/>
          <a:p>
            <a:r>
              <a:rPr lang="en-GB" sz="1100" noProof="0" dirty="0">
                <a:solidFill>
                  <a:schemeClr val="bg1"/>
                </a:solidFill>
                <a:latin typeface="Univers" panose="020B0503020202020204" pitchFamily="34" charset="0"/>
              </a:rPr>
              <a:t>These slides are promotional and are provided to UK healthcare professionals as a data resource for personal education. To ensure compliance with all relevant codes and regulations, these slides must not be amended and should only be downloaded with the latest Prescribing Information. Prescribing Information and further safety information can be found in the footer of this slide.</a:t>
            </a:r>
          </a:p>
        </p:txBody>
      </p:sp>
      <p:sp>
        <p:nvSpPr>
          <p:cNvPr id="20" name="TextBox 19">
            <a:extLst>
              <a:ext uri="{FF2B5EF4-FFF2-40B4-BE49-F238E27FC236}">
                <a16:creationId xmlns:a16="http://schemas.microsoft.com/office/drawing/2014/main" id="{765E3ABA-7B38-1B20-4346-5C358DDA6F16}"/>
              </a:ext>
            </a:extLst>
          </p:cNvPr>
          <p:cNvSpPr txBox="1"/>
          <p:nvPr/>
        </p:nvSpPr>
        <p:spPr>
          <a:xfrm>
            <a:off x="562273" y="3637589"/>
            <a:ext cx="7448424" cy="600164"/>
          </a:xfrm>
          <a:prstGeom prst="rect">
            <a:avLst/>
          </a:prstGeom>
          <a:noFill/>
        </p:spPr>
        <p:txBody>
          <a:bodyPr wrap="square" rtlCol="0">
            <a:spAutoFit/>
          </a:bodyPr>
          <a:lstStyle/>
          <a:p>
            <a:r>
              <a:rPr lang="en-GB" sz="1100" spc="-10" noProof="0" dirty="0">
                <a:solidFill>
                  <a:schemeClr val="bg1"/>
                </a:solidFill>
                <a:latin typeface="Univers" panose="020B0503020202020204" pitchFamily="34" charset="0"/>
                <a:cs typeface="Arial" panose="020B0604020202020204" pitchFamily="34" charset="0"/>
              </a:rPr>
              <a:t>Please refer to the full Summary of Product Characteristics for KEYTRUDA and patient-targeted</a:t>
            </a:r>
            <a:br>
              <a:rPr lang="en-GB" sz="1100" spc="-10" noProof="0" dirty="0">
                <a:solidFill>
                  <a:schemeClr val="bg1"/>
                </a:solidFill>
                <a:latin typeface="Univers" panose="020B0503020202020204" pitchFamily="34" charset="0"/>
                <a:cs typeface="Arial" panose="020B0604020202020204" pitchFamily="34" charset="0"/>
              </a:rPr>
            </a:br>
            <a:r>
              <a:rPr lang="en-GB" sz="1100" spc="-10" noProof="0" dirty="0">
                <a:solidFill>
                  <a:schemeClr val="bg1"/>
                </a:solidFill>
                <a:latin typeface="Univers" panose="020B0503020202020204" pitchFamily="34" charset="0"/>
                <a:cs typeface="Arial" panose="020B0604020202020204" pitchFamily="34" charset="0"/>
              </a:rPr>
              <a:t>Risk Minimisation Materials before prescribing, to minimise the risk of treatment. Patients should also receive the Risk Minimisation Materials.</a:t>
            </a:r>
          </a:p>
        </p:txBody>
      </p:sp>
      <p:sp>
        <p:nvSpPr>
          <p:cNvPr id="22" name="Rectangle 21">
            <a:extLst>
              <a:ext uri="{FF2B5EF4-FFF2-40B4-BE49-F238E27FC236}">
                <a16:creationId xmlns:a16="http://schemas.microsoft.com/office/drawing/2014/main" id="{F03032A0-6946-51B7-4F60-34CE637691D6}"/>
              </a:ext>
            </a:extLst>
          </p:cNvPr>
          <p:cNvSpPr/>
          <p:nvPr/>
        </p:nvSpPr>
        <p:spPr>
          <a:xfrm>
            <a:off x="562273" y="6398870"/>
            <a:ext cx="8334251" cy="244682"/>
          </a:xfrm>
          <a:prstGeom prst="rect">
            <a:avLst/>
          </a:prstGeom>
        </p:spPr>
        <p:txBody>
          <a:bodyPr wrap="square">
            <a:spAutoFit/>
          </a:bodyPr>
          <a:lstStyle/>
          <a:p>
            <a:pPr lvl="0" defTabSz="914400" eaLnBrk="0" fontAlgn="base" hangingPunct="0">
              <a:lnSpc>
                <a:spcPct val="90000"/>
              </a:lnSpc>
              <a:buClr>
                <a:srgbClr val="2FA301"/>
              </a:buClr>
              <a:defRPr/>
            </a:pPr>
            <a:r>
              <a:rPr lang="en-GB" sz="1100" kern="1200" spc="-10" noProof="0" dirty="0">
                <a:effectLst/>
                <a:latin typeface="Univers" panose="020B0503020202020204" pitchFamily="34" charset="0"/>
                <a:cs typeface="Arial" panose="020B0604020202020204" pitchFamily="34" charset="0"/>
              </a:rPr>
              <a:t>Job code: </a:t>
            </a:r>
            <a:r>
              <a:rPr lang="en-GB" sz="1100" b="0" i="0" noProof="0" dirty="0">
                <a:solidFill>
                  <a:srgbClr val="1D1D1D"/>
                </a:solidFill>
                <a:effectLst/>
                <a:latin typeface="Univers" panose="020B0503020202020204" pitchFamily="34" charset="0"/>
              </a:rPr>
              <a:t>GB-OBR-00218</a:t>
            </a:r>
            <a:r>
              <a:rPr lang="en-GB" sz="1100" kern="1200" spc="-10" noProof="0" dirty="0">
                <a:effectLst/>
                <a:latin typeface="Univers" panose="020B0503020202020204" pitchFamily="34" charset="0"/>
                <a:cs typeface="Arial" panose="020B0604020202020204" pitchFamily="34" charset="0"/>
              </a:rPr>
              <a:t> 	Date of preparation: July 2026</a:t>
            </a:r>
          </a:p>
        </p:txBody>
      </p:sp>
      <p:sp>
        <p:nvSpPr>
          <p:cNvPr id="23" name="TextBox 22">
            <a:extLst>
              <a:ext uri="{FF2B5EF4-FFF2-40B4-BE49-F238E27FC236}">
                <a16:creationId xmlns:a16="http://schemas.microsoft.com/office/drawing/2014/main" id="{474F889F-1484-A00A-C707-0A8490519832}"/>
              </a:ext>
            </a:extLst>
          </p:cNvPr>
          <p:cNvSpPr txBox="1"/>
          <p:nvPr/>
        </p:nvSpPr>
        <p:spPr>
          <a:xfrm>
            <a:off x="562272" y="4319007"/>
            <a:ext cx="7710913" cy="938719"/>
          </a:xfrm>
          <a:prstGeom prst="rect">
            <a:avLst/>
          </a:prstGeom>
          <a:solidFill>
            <a:schemeClr val="bg1"/>
          </a:solidFill>
          <a:ln>
            <a:solidFill>
              <a:schemeClr val="tx1"/>
            </a:solidFill>
          </a:ln>
        </p:spPr>
        <p:txBody>
          <a:bodyPr wrap="square" rtlCol="0">
            <a:spAutoFit/>
          </a:bodyPr>
          <a:lstStyle/>
          <a:p>
            <a:r>
              <a:rPr lang="en-GB" sz="1100" b="1" spc="-10" noProof="0" dirty="0">
                <a:latin typeface="Univers" panose="020B0503020202020204" pitchFamily="34" charset="0"/>
                <a:cs typeface="Arial" panose="020B0604020202020204" pitchFamily="34" charset="0"/>
              </a:rPr>
              <a:t>Adverse events should be reported. Reporting forms and information can be found at </a:t>
            </a:r>
            <a:r>
              <a:rPr lang="en-GB" sz="1100" b="1" spc="-10" noProof="0" dirty="0">
                <a:latin typeface="Univers" panose="020B0503020202020204" pitchFamily="34" charset="0"/>
                <a:cs typeface="Arial" panose="020B0604020202020204" pitchFamily="34" charset="0"/>
                <a:hlinkClick r:id="rId3"/>
              </a:rPr>
              <a:t>https://yellowcard.mhra.gov.uk/</a:t>
            </a:r>
            <a:r>
              <a:rPr lang="en-GB" sz="1100" b="1" spc="-10" noProof="0" dirty="0">
                <a:latin typeface="Univers" panose="020B0503020202020204" pitchFamily="34" charset="0"/>
                <a:cs typeface="Arial" panose="020B0604020202020204" pitchFamily="34" charset="0"/>
              </a:rPr>
              <a:t> (please note that the MHRA Yellow Card link will redirect you to an external website, for which MSD does not review or control the content) or search for MHRA Yellow Card in the</a:t>
            </a:r>
            <a:br>
              <a:rPr lang="en-GB" sz="1100" b="1" spc="-10" noProof="0" dirty="0">
                <a:latin typeface="Univers" panose="020B0503020202020204" pitchFamily="34" charset="0"/>
                <a:cs typeface="Arial" panose="020B0604020202020204" pitchFamily="34" charset="0"/>
              </a:rPr>
            </a:br>
            <a:r>
              <a:rPr lang="en-GB" sz="1100" b="1" spc="-10" noProof="0" dirty="0">
                <a:latin typeface="Univers" panose="020B0503020202020204" pitchFamily="34" charset="0"/>
                <a:cs typeface="Arial" panose="020B0604020202020204" pitchFamily="34" charset="0"/>
              </a:rPr>
              <a:t>Google Play or Apple App Store. Adverse events should also be reported to Merck Sharp &amp; Dohme (UK) Limited</a:t>
            </a:r>
            <a:br>
              <a:rPr lang="en-GB" sz="1100" b="1" spc="-10" noProof="0" dirty="0">
                <a:latin typeface="Univers" panose="020B0503020202020204" pitchFamily="34" charset="0"/>
                <a:cs typeface="Arial" panose="020B0604020202020204" pitchFamily="34" charset="0"/>
              </a:rPr>
            </a:br>
            <a:r>
              <a:rPr lang="en-GB" sz="1100" b="1" spc="-10" noProof="0" dirty="0">
                <a:latin typeface="Univers" panose="020B0503020202020204" pitchFamily="34" charset="0"/>
                <a:cs typeface="Arial" panose="020B0604020202020204" pitchFamily="34" charset="0"/>
              </a:rPr>
              <a:t>(Tel: 020 8154 8000).</a:t>
            </a:r>
          </a:p>
        </p:txBody>
      </p:sp>
      <p:sp>
        <p:nvSpPr>
          <p:cNvPr id="24" name="TextBox 23">
            <a:extLst>
              <a:ext uri="{FF2B5EF4-FFF2-40B4-BE49-F238E27FC236}">
                <a16:creationId xmlns:a16="http://schemas.microsoft.com/office/drawing/2014/main" id="{50EEF5FC-53D6-5376-11A9-BBAF1D7E0DCE}"/>
              </a:ext>
            </a:extLst>
          </p:cNvPr>
          <p:cNvSpPr txBox="1"/>
          <p:nvPr/>
        </p:nvSpPr>
        <p:spPr>
          <a:xfrm>
            <a:off x="562272" y="5338980"/>
            <a:ext cx="8045396" cy="523220"/>
          </a:xfrm>
          <a:prstGeom prst="rect">
            <a:avLst/>
          </a:prstGeom>
          <a:noFill/>
        </p:spPr>
        <p:txBody>
          <a:bodyPr wrap="square">
            <a:spAutoFit/>
          </a:bodyPr>
          <a:lstStyle/>
          <a:p>
            <a:pPr lvl="0" defTabSz="914400" eaLnBrk="0" fontAlgn="base" hangingPunct="0">
              <a:spcAft>
                <a:spcPts val="600"/>
              </a:spcAft>
              <a:buClr>
                <a:srgbClr val="2FA301"/>
              </a:buClr>
              <a:defRPr/>
            </a:pPr>
            <a:r>
              <a:rPr lang="en-GB" sz="1400" b="1" noProof="0" dirty="0">
                <a:solidFill>
                  <a:schemeClr val="bg1"/>
                </a:solidFill>
                <a:latin typeface="Univers" panose="020B0503020202020204" pitchFamily="34" charset="0"/>
                <a:cs typeface="Arial" panose="020B0604020202020204" pitchFamily="34" charset="0"/>
              </a:rPr>
              <a:t>Please click the following link for the KEYTRUDA SmPC and Prescribing Information: </a:t>
            </a:r>
            <a:br>
              <a:rPr lang="en-GB" sz="1400" b="1" noProof="0" dirty="0">
                <a:solidFill>
                  <a:schemeClr val="bg1"/>
                </a:solidFill>
                <a:latin typeface="Univers" panose="020B0503020202020204" pitchFamily="34" charset="0"/>
                <a:cs typeface="Arial" panose="020B0604020202020204" pitchFamily="34" charset="0"/>
              </a:rPr>
            </a:br>
            <a:r>
              <a:rPr lang="en-GB" sz="1400" b="1" noProof="0" dirty="0">
                <a:solidFill>
                  <a:schemeClr val="bg1"/>
                </a:solidFill>
                <a:latin typeface="Univers" panose="020B0503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United Kingdom</a:t>
            </a:r>
            <a:r>
              <a:rPr lang="en-GB" sz="1400" b="1" noProof="0" dirty="0">
                <a:solidFill>
                  <a:schemeClr val="bg1"/>
                </a:solidFill>
                <a:latin typeface="Univers" panose="020B0503020202020204" pitchFamily="34" charset="0"/>
                <a:cs typeface="Arial" panose="020B0604020202020204" pitchFamily="34" charset="0"/>
              </a:rPr>
              <a:t>. </a:t>
            </a:r>
            <a:endParaRPr lang="en-GB" sz="1050" kern="1200" spc="-20" noProof="0" dirty="0">
              <a:solidFill>
                <a:schemeClr val="bg1"/>
              </a:solidFill>
              <a:effectLst/>
              <a:latin typeface="Univers" panose="020B0503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517773A-9BEA-9DB1-27AA-615F3D1DC651}"/>
              </a:ext>
            </a:extLst>
          </p:cNvPr>
          <p:cNvSpPr txBox="1"/>
          <p:nvPr/>
        </p:nvSpPr>
        <p:spPr>
          <a:xfrm>
            <a:off x="562273" y="6596390"/>
            <a:ext cx="6107986" cy="261610"/>
          </a:xfrm>
          <a:prstGeom prst="rect">
            <a:avLst/>
          </a:prstGeom>
          <a:noFill/>
        </p:spPr>
        <p:txBody>
          <a:bodyPr wrap="square">
            <a:spAutoFit/>
          </a:bodyPr>
          <a:lstStyle/>
          <a:p>
            <a:r>
              <a:rPr lang="en-GB" sz="1100" spc="-20" noProof="0" dirty="0">
                <a:latin typeface="Univers" panose="020B0503020202020204" pitchFamily="34" charset="0"/>
                <a:cs typeface="Arial" panose="020B0604020202020204" pitchFamily="34" charset="0"/>
              </a:rPr>
              <a:t>Copyright © 2026 Merck &amp; Co., Inc., Rahway, NJ, USA and its affiliates. All rights reserved.</a:t>
            </a:r>
          </a:p>
        </p:txBody>
      </p:sp>
      <p:sp>
        <p:nvSpPr>
          <p:cNvPr id="26" name="TextBox 25">
            <a:extLst>
              <a:ext uri="{FF2B5EF4-FFF2-40B4-BE49-F238E27FC236}">
                <a16:creationId xmlns:a16="http://schemas.microsoft.com/office/drawing/2014/main" id="{968BFA04-1ADD-1085-EAEE-7FD41407EDD4}"/>
              </a:ext>
            </a:extLst>
          </p:cNvPr>
          <p:cNvSpPr txBox="1"/>
          <p:nvPr/>
        </p:nvSpPr>
        <p:spPr>
          <a:xfrm>
            <a:off x="562273" y="5984875"/>
            <a:ext cx="9232917" cy="446276"/>
          </a:xfrm>
          <a:prstGeom prst="rect">
            <a:avLst/>
          </a:prstGeom>
          <a:noFill/>
        </p:spPr>
        <p:txBody>
          <a:bodyPr wrap="square">
            <a:spAutoFit/>
          </a:bodyPr>
          <a:lstStyle/>
          <a:p>
            <a:pPr lvl="0" defTabSz="914400" eaLnBrk="0" fontAlgn="base" hangingPunct="0">
              <a:spcAft>
                <a:spcPts val="600"/>
              </a:spcAft>
              <a:buClr>
                <a:srgbClr val="2FA301"/>
              </a:buClr>
              <a:defRPr/>
            </a:pPr>
            <a:r>
              <a:rPr lang="en-GB" sz="1100" kern="1200" spc="-20" noProof="0" dirty="0">
                <a:effectLst/>
                <a:latin typeface="Univers" panose="020B0503020202020204" pitchFamily="34" charset="0"/>
                <a:cs typeface="Arial" panose="020B0604020202020204" pitchFamily="34" charset="0"/>
              </a:rPr>
              <a:t>If using a downloaded version of this material, please ensure that you are accessing the most recent version </a:t>
            </a:r>
            <a:br>
              <a:rPr lang="en-GB" sz="1100" kern="1200" spc="-20" noProof="0" dirty="0">
                <a:effectLst/>
                <a:latin typeface="Univers" panose="020B0503020202020204" pitchFamily="34" charset="0"/>
                <a:cs typeface="Arial" panose="020B0604020202020204" pitchFamily="34" charset="0"/>
              </a:rPr>
            </a:br>
            <a:r>
              <a:rPr lang="en-GB" sz="1100" kern="1200" spc="-20" noProof="0" dirty="0">
                <a:effectLst/>
                <a:latin typeface="Univers" panose="020B0503020202020204" pitchFamily="34" charset="0"/>
                <a:cs typeface="Arial" panose="020B0604020202020204" pitchFamily="34" charset="0"/>
              </a:rPr>
              <a:t>of the Prescribing Information</a:t>
            </a:r>
            <a:r>
              <a:rPr lang="en-GB" sz="1200" kern="1200" spc="-20" noProof="0" dirty="0">
                <a:effectLst/>
                <a:latin typeface="Univers" panose="020B0503020202020204" pitchFamily="34" charset="0"/>
                <a:cs typeface="Arial" panose="020B0604020202020204" pitchFamily="34" charset="0"/>
              </a:rPr>
              <a:t>.</a:t>
            </a:r>
            <a:endParaRPr lang="en-GB" sz="1050" kern="1200" spc="-20" noProof="0" dirty="0">
              <a:effectLst/>
              <a:latin typeface="Univers" panose="020B0503020202020204" pitchFamily="34" charset="0"/>
              <a:cs typeface="Arial" panose="020B0604020202020204" pitchFamily="34" charset="0"/>
            </a:endParaRPr>
          </a:p>
        </p:txBody>
      </p:sp>
    </p:spTree>
    <p:extLst>
      <p:ext uri="{BB962C8B-B14F-4D97-AF65-F5344CB8AC3E}">
        <p14:creationId xmlns:p14="http://schemas.microsoft.com/office/powerpoint/2010/main" val="3173199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7">
            <a:extLst>
              <a:ext uri="{FF2B5EF4-FFF2-40B4-BE49-F238E27FC236}">
                <a16:creationId xmlns:a16="http://schemas.microsoft.com/office/drawing/2014/main" id="{093087FE-AF9F-4F74-BCC0-5BA405471848}"/>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noProof="0" dirty="0">
                <a:latin typeface="Univers" panose="020B0503020202020204" pitchFamily="34" charset="0"/>
              </a:rPr>
              <a:t>EFS, event-free survival; pCR, pathologic complete response.</a:t>
            </a:r>
          </a:p>
          <a:p>
            <a:pPr marL="0" indent="0">
              <a:spcBef>
                <a:spcPts val="0"/>
              </a:spcBef>
              <a:buNone/>
            </a:pPr>
            <a:r>
              <a:rPr lang="en-GB" sz="800" noProof="0" dirty="0">
                <a:latin typeface="Univers" panose="020B0503020202020204" pitchFamily="34" charset="0"/>
              </a:rPr>
              <a:t>1.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 (plus supplementary appendix); 2.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a:t>
            </a:r>
          </a:p>
        </p:txBody>
      </p:sp>
      <p:grpSp>
        <p:nvGrpSpPr>
          <p:cNvPr id="9" name="Group 8">
            <a:extLst>
              <a:ext uri="{FF2B5EF4-FFF2-40B4-BE49-F238E27FC236}">
                <a16:creationId xmlns:a16="http://schemas.microsoft.com/office/drawing/2014/main" id="{2BD9C19C-3D20-4F5D-AA6F-E5E603CE47BC}"/>
              </a:ext>
            </a:extLst>
          </p:cNvPr>
          <p:cNvGrpSpPr/>
          <p:nvPr/>
        </p:nvGrpSpPr>
        <p:grpSpPr>
          <a:xfrm>
            <a:off x="11314871" y="6087887"/>
            <a:ext cx="656605" cy="656603"/>
            <a:chOff x="8680178" y="917741"/>
            <a:chExt cx="352645" cy="350678"/>
          </a:xfrm>
        </p:grpSpPr>
        <p:sp>
          <p:nvSpPr>
            <p:cNvPr id="10" name="Oval 9">
              <a:extLst>
                <a:ext uri="{FF2B5EF4-FFF2-40B4-BE49-F238E27FC236}">
                  <a16:creationId xmlns:a16="http://schemas.microsoft.com/office/drawing/2014/main" id="{AB0B6D47-285B-4662-A411-84EC48A92CFC}"/>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1" name="Graphic 10" descr="Home">
              <a:hlinkClick r:id="rId3" action="ppaction://hlinksldjump"/>
              <a:extLst>
                <a:ext uri="{FF2B5EF4-FFF2-40B4-BE49-F238E27FC236}">
                  <a16:creationId xmlns:a16="http://schemas.microsoft.com/office/drawing/2014/main" id="{F0A16437-C7D0-43D7-AFAF-23AFB35CEF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2" name="TextBox 11">
            <a:extLst>
              <a:ext uri="{FF2B5EF4-FFF2-40B4-BE49-F238E27FC236}">
                <a16:creationId xmlns:a16="http://schemas.microsoft.com/office/drawing/2014/main" id="{B5BABEAA-CB2D-4A15-8C88-2B7CD6AE35D3}"/>
              </a:ext>
            </a:extLst>
          </p:cNvPr>
          <p:cNvSpPr txBox="1"/>
          <p:nvPr/>
        </p:nvSpPr>
        <p:spPr>
          <a:xfrm>
            <a:off x="596182" y="1557092"/>
            <a:ext cx="11078428" cy="3770263"/>
          </a:xfrm>
          <a:prstGeom prst="rect">
            <a:avLst/>
          </a:prstGeom>
          <a:noFill/>
        </p:spPr>
        <p:txBody>
          <a:bodyPr wrap="square" rtlCol="0">
            <a:spAutoFit/>
          </a:bodyPr>
          <a:lstStyle/>
          <a:p>
            <a:r>
              <a:rPr lang="en-GB" sz="2000" noProof="0" dirty="0">
                <a:solidFill>
                  <a:schemeClr val="tx1">
                    <a:lumMod val="85000"/>
                    <a:lumOff val="15000"/>
                  </a:schemeClr>
                </a:solidFill>
                <a:latin typeface="Univers" panose="020B0503020202020204" pitchFamily="34" charset="0"/>
              </a:rPr>
              <a:t>The primary endpoints of the KEYNOTE-522 trial were pCR and EFS, and were </a:t>
            </a:r>
            <a:br>
              <a:rPr lang="en-GB" sz="2000" noProof="0" dirty="0">
                <a:solidFill>
                  <a:schemeClr val="tx1">
                    <a:lumMod val="85000"/>
                    <a:lumOff val="15000"/>
                  </a:schemeClr>
                </a:solidFill>
                <a:latin typeface="Univers" panose="020B0503020202020204" pitchFamily="34" charset="0"/>
              </a:rPr>
            </a:br>
            <a:r>
              <a:rPr lang="en-GB" sz="2000" noProof="0" dirty="0">
                <a:solidFill>
                  <a:schemeClr val="tx1">
                    <a:lumMod val="85000"/>
                    <a:lumOff val="15000"/>
                  </a:schemeClr>
                </a:solidFill>
                <a:latin typeface="Univers" panose="020B0503020202020204" pitchFamily="34" charset="0"/>
              </a:rPr>
              <a:t>defined as follows:</a:t>
            </a:r>
          </a:p>
          <a:p>
            <a:pPr lvl="1">
              <a:spcBef>
                <a:spcPts val="600"/>
              </a:spcBef>
            </a:pPr>
            <a:endParaRPr lang="en-GB" sz="2000" noProof="0" dirty="0">
              <a:solidFill>
                <a:schemeClr val="tx1">
                  <a:lumMod val="85000"/>
                  <a:lumOff val="15000"/>
                </a:schemeClr>
              </a:solidFill>
              <a:latin typeface="Univers" panose="020B0503020202020204" pitchFamily="34" charset="0"/>
            </a:endParaRPr>
          </a:p>
          <a:p>
            <a:pPr lvl="1">
              <a:spcBef>
                <a:spcPts val="600"/>
              </a:spcBef>
            </a:pPr>
            <a:r>
              <a:rPr lang="en-GB" sz="1600" b="1" noProof="0" dirty="0">
                <a:solidFill>
                  <a:schemeClr val="tx1">
                    <a:lumMod val="85000"/>
                    <a:lumOff val="15000"/>
                  </a:schemeClr>
                </a:solidFill>
                <a:latin typeface="Univers" panose="020B0503020202020204" pitchFamily="34" charset="0"/>
              </a:rPr>
              <a:t>pCR: </a:t>
            </a:r>
            <a:r>
              <a:rPr lang="en-GB" sz="1600" noProof="0" dirty="0">
                <a:solidFill>
                  <a:schemeClr val="tx1">
                    <a:lumMod val="85000"/>
                    <a:lumOff val="15000"/>
                  </a:schemeClr>
                </a:solidFill>
                <a:latin typeface="Univers" panose="020B0503020202020204" pitchFamily="34" charset="0"/>
              </a:rPr>
              <a:t>The absence of invasive cancer in the breast and lymph nodes (ypT0/Tis ypN0). Blinded assessment performed by local pathologist at the time of definitive surgery</a:t>
            </a:r>
            <a:br>
              <a:rPr lang="en-GB" sz="1600" noProof="0" dirty="0">
                <a:solidFill>
                  <a:schemeClr val="tx1">
                    <a:lumMod val="85000"/>
                    <a:lumOff val="15000"/>
                  </a:schemeClr>
                </a:solidFill>
                <a:latin typeface="Univers" panose="020B0503020202020204" pitchFamily="34" charset="0"/>
              </a:rPr>
            </a:br>
            <a:endParaRPr lang="en-GB" sz="1600" noProof="0" dirty="0">
              <a:solidFill>
                <a:schemeClr val="tx1">
                  <a:lumMod val="85000"/>
                  <a:lumOff val="15000"/>
                </a:schemeClr>
              </a:solidFill>
              <a:latin typeface="Univers" panose="020B0503020202020204" pitchFamily="34" charset="0"/>
            </a:endParaRPr>
          </a:p>
          <a:p>
            <a:pPr lvl="1">
              <a:spcBef>
                <a:spcPts val="600"/>
              </a:spcBef>
            </a:pPr>
            <a:r>
              <a:rPr lang="en-GB" sz="1600" b="1" noProof="0" dirty="0">
                <a:solidFill>
                  <a:schemeClr val="tx1">
                    <a:lumMod val="85000"/>
                    <a:lumOff val="15000"/>
                  </a:schemeClr>
                </a:solidFill>
                <a:latin typeface="Univers" panose="020B0503020202020204" pitchFamily="34" charset="0"/>
              </a:rPr>
              <a:t>EFS: </a:t>
            </a:r>
            <a:r>
              <a:rPr lang="en-GB" sz="1600" noProof="0" dirty="0">
                <a:solidFill>
                  <a:schemeClr val="tx1">
                    <a:lumMod val="85000"/>
                    <a:lumOff val="15000"/>
                  </a:schemeClr>
                </a:solidFill>
                <a:latin typeface="Univers" panose="020B0503020202020204" pitchFamily="34" charset="0"/>
              </a:rPr>
              <a:t>The time from randomisation to the first occurrence of any of the following events: </a:t>
            </a:r>
          </a:p>
          <a:p>
            <a:pPr marL="1657350" lvl="3" indent="-285750">
              <a:spcBef>
                <a:spcPts val="600"/>
              </a:spcBef>
              <a:buFont typeface="Arial" panose="020B0604020202020204" pitchFamily="34" charset="0"/>
              <a:buChar char="•"/>
            </a:pPr>
            <a:r>
              <a:rPr lang="en-GB" sz="1600" noProof="0" dirty="0">
                <a:solidFill>
                  <a:schemeClr val="tx1">
                    <a:lumMod val="85000"/>
                    <a:lumOff val="15000"/>
                  </a:schemeClr>
                </a:solidFill>
                <a:latin typeface="Univers" panose="020B0503020202020204" pitchFamily="34" charset="0"/>
              </a:rPr>
              <a:t>Progression of disease that precludes definitive surgery </a:t>
            </a:r>
          </a:p>
          <a:p>
            <a:pPr marL="1657350" lvl="3" indent="-285750">
              <a:spcBef>
                <a:spcPts val="600"/>
              </a:spcBef>
              <a:buFont typeface="Arial" panose="020B0604020202020204" pitchFamily="34" charset="0"/>
              <a:buChar char="•"/>
            </a:pPr>
            <a:r>
              <a:rPr lang="en-GB" sz="1600" noProof="0" dirty="0">
                <a:solidFill>
                  <a:schemeClr val="tx1">
                    <a:lumMod val="85000"/>
                    <a:lumOff val="15000"/>
                  </a:schemeClr>
                </a:solidFill>
                <a:latin typeface="Univers" panose="020B0503020202020204" pitchFamily="34" charset="0"/>
              </a:rPr>
              <a:t>Local or distant recurrence </a:t>
            </a:r>
          </a:p>
          <a:p>
            <a:pPr marL="1657350" lvl="3" indent="-285750">
              <a:spcBef>
                <a:spcPts val="600"/>
              </a:spcBef>
              <a:buFont typeface="Arial" panose="020B0604020202020204" pitchFamily="34" charset="0"/>
              <a:buChar char="•"/>
            </a:pPr>
            <a:r>
              <a:rPr lang="en-GB" sz="1600" noProof="0" dirty="0">
                <a:solidFill>
                  <a:schemeClr val="tx1">
                    <a:lumMod val="85000"/>
                    <a:lumOff val="15000"/>
                  </a:schemeClr>
                </a:solidFill>
                <a:latin typeface="Univers" panose="020B0503020202020204" pitchFamily="34" charset="0"/>
              </a:rPr>
              <a:t>Second primary malignancy, OR </a:t>
            </a:r>
          </a:p>
          <a:p>
            <a:pPr marL="1657350" lvl="3" indent="-285750">
              <a:spcBef>
                <a:spcPts val="600"/>
              </a:spcBef>
              <a:buFont typeface="Arial" panose="020B0604020202020204" pitchFamily="34" charset="0"/>
              <a:buChar char="•"/>
            </a:pPr>
            <a:r>
              <a:rPr lang="en-GB" sz="1600" noProof="0" dirty="0">
                <a:solidFill>
                  <a:schemeClr val="tx1">
                    <a:lumMod val="85000"/>
                    <a:lumOff val="15000"/>
                  </a:schemeClr>
                </a:solidFill>
                <a:latin typeface="Univers" panose="020B0503020202020204" pitchFamily="34" charset="0"/>
              </a:rPr>
              <a:t>Death due to any cause</a:t>
            </a:r>
          </a:p>
          <a:p>
            <a:endParaRPr lang="en-GB" sz="1600" noProof="0" dirty="0">
              <a:solidFill>
                <a:schemeClr val="tx1">
                  <a:lumMod val="85000"/>
                  <a:lumOff val="15000"/>
                </a:schemeClr>
              </a:solidFill>
              <a:latin typeface="Univers" panose="020B0503020202020204" pitchFamily="34" charset="0"/>
            </a:endParaRPr>
          </a:p>
        </p:txBody>
      </p:sp>
      <p:sp>
        <p:nvSpPr>
          <p:cNvPr id="8" name="Title 5">
            <a:extLst>
              <a:ext uri="{FF2B5EF4-FFF2-40B4-BE49-F238E27FC236}">
                <a16:creationId xmlns:a16="http://schemas.microsoft.com/office/drawing/2014/main" id="{DA75125C-D0DC-4540-940B-24C41DBD0DA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Primary endpoints</a:t>
            </a:r>
            <a:r>
              <a:rPr lang="en-GB" sz="2800" baseline="30000" noProof="0" dirty="0">
                <a:solidFill>
                  <a:schemeClr val="bg1"/>
                </a:solidFill>
                <a:latin typeface="Univers" panose="020B0503020202020204" pitchFamily="34" charset="0"/>
              </a:rPr>
              <a:t>1,2</a:t>
            </a:r>
          </a:p>
        </p:txBody>
      </p:sp>
      <p:sp>
        <p:nvSpPr>
          <p:cNvPr id="3" name="TextBox 2">
            <a:extLst>
              <a:ext uri="{FF2B5EF4-FFF2-40B4-BE49-F238E27FC236}">
                <a16:creationId xmlns:a16="http://schemas.microsoft.com/office/drawing/2014/main" id="{ABE8F916-63AC-8EC8-59CB-BE7773E6DE4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84140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7">
            <a:extLst>
              <a:ext uri="{FF2B5EF4-FFF2-40B4-BE49-F238E27FC236}">
                <a16:creationId xmlns:a16="http://schemas.microsoft.com/office/drawing/2014/main" id="{D47FF8C5-0378-436C-BD0C-66030A98AF4F}"/>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a:t>
            </a:r>
          </a:p>
        </p:txBody>
      </p:sp>
      <p:grpSp>
        <p:nvGrpSpPr>
          <p:cNvPr id="40" name="Group 39">
            <a:extLst>
              <a:ext uri="{FF2B5EF4-FFF2-40B4-BE49-F238E27FC236}">
                <a16:creationId xmlns:a16="http://schemas.microsoft.com/office/drawing/2014/main" id="{40C9AFB5-7C80-4DFE-890A-5BB34575360E}"/>
              </a:ext>
            </a:extLst>
          </p:cNvPr>
          <p:cNvGrpSpPr/>
          <p:nvPr/>
        </p:nvGrpSpPr>
        <p:grpSpPr>
          <a:xfrm>
            <a:off x="11314871" y="6087887"/>
            <a:ext cx="656605" cy="656603"/>
            <a:chOff x="8680178" y="917741"/>
            <a:chExt cx="352645" cy="350678"/>
          </a:xfrm>
        </p:grpSpPr>
        <p:sp>
          <p:nvSpPr>
            <p:cNvPr id="41" name="Oval 40">
              <a:extLst>
                <a:ext uri="{FF2B5EF4-FFF2-40B4-BE49-F238E27FC236}">
                  <a16:creationId xmlns:a16="http://schemas.microsoft.com/office/drawing/2014/main" id="{9CA78B97-854D-415E-AD9F-AA47A149B881}"/>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42" name="Graphic 41" descr="Home">
              <a:hlinkClick r:id="rId3" action="ppaction://hlinksldjump"/>
              <a:extLst>
                <a:ext uri="{FF2B5EF4-FFF2-40B4-BE49-F238E27FC236}">
                  <a16:creationId xmlns:a16="http://schemas.microsoft.com/office/drawing/2014/main" id="{F62B811A-DFFF-4842-8DE8-D536457B533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43" name="TextBox 42">
            <a:extLst>
              <a:ext uri="{FF2B5EF4-FFF2-40B4-BE49-F238E27FC236}">
                <a16:creationId xmlns:a16="http://schemas.microsoft.com/office/drawing/2014/main" id="{9CDB5F37-878E-42CB-B13F-320EB8A9A13B}"/>
              </a:ext>
            </a:extLst>
          </p:cNvPr>
          <p:cNvSpPr txBox="1"/>
          <p:nvPr/>
        </p:nvSpPr>
        <p:spPr>
          <a:xfrm>
            <a:off x="596182" y="1557092"/>
            <a:ext cx="11078428" cy="3662541"/>
          </a:xfrm>
          <a:prstGeom prst="rect">
            <a:avLst/>
          </a:prstGeom>
          <a:noFill/>
        </p:spPr>
        <p:txBody>
          <a:bodyPr wrap="square" rtlCol="0">
            <a:spAutoFit/>
          </a:bodyPr>
          <a:lstStyle/>
          <a:p>
            <a:r>
              <a:rPr lang="en-GB" sz="2000" noProof="0" dirty="0">
                <a:solidFill>
                  <a:schemeClr val="tx1">
                    <a:lumMod val="85000"/>
                    <a:lumOff val="15000"/>
                  </a:schemeClr>
                </a:solidFill>
                <a:latin typeface="Univers" panose="020B0503020202020204" pitchFamily="34" charset="0"/>
              </a:rPr>
              <a:t>Key characteristics of the KEYTRUDA + chemotherapy arm of the KEYNOTE-522 trial:</a:t>
            </a:r>
          </a:p>
          <a:p>
            <a:endParaRPr lang="en-GB" sz="1600" noProof="0" dirty="0">
              <a:solidFill>
                <a:schemeClr val="tx1">
                  <a:lumMod val="85000"/>
                  <a:lumOff val="15000"/>
                </a:schemeClr>
              </a:solidFill>
              <a:latin typeface="Univers" panose="020B0503020202020204" pitchFamily="34" charset="0"/>
            </a:endParaRPr>
          </a:p>
          <a:p>
            <a:pPr marL="742950" lvl="1" indent="-285750">
              <a:buFont typeface="Arial" panose="020B0604020202020204" pitchFamily="34" charset="0"/>
              <a:buChar char="•"/>
            </a:pPr>
            <a:endParaRPr lang="en-GB" sz="1600" b="1" noProof="0" dirty="0">
              <a:solidFill>
                <a:schemeClr val="tx1">
                  <a:lumMod val="85000"/>
                  <a:lumOff val="15000"/>
                </a:schemeClr>
              </a:solidFill>
              <a:latin typeface="Univers" panose="020B0503020202020204" pitchFamily="34" charset="0"/>
            </a:endParaRPr>
          </a:p>
          <a:p>
            <a:pPr lvl="1"/>
            <a:r>
              <a:rPr lang="en-GB" sz="1600" b="1" noProof="0" dirty="0">
                <a:solidFill>
                  <a:schemeClr val="tx1">
                    <a:lumMod val="85000"/>
                    <a:lumOff val="15000"/>
                  </a:schemeClr>
                </a:solidFill>
                <a:latin typeface="Univers" panose="020B0503020202020204" pitchFamily="34" charset="0"/>
              </a:rPr>
              <a:t>		</a:t>
            </a:r>
            <a:r>
              <a:rPr lang="en-GB" noProof="0" dirty="0">
                <a:solidFill>
                  <a:schemeClr val="tx1">
                    <a:lumMod val="85000"/>
                    <a:lumOff val="15000"/>
                  </a:schemeClr>
                </a:solidFill>
                <a:latin typeface="Univers" panose="020B0503020202020204" pitchFamily="34" charset="0"/>
              </a:rPr>
              <a:t>Median patient age of 49 years (range: 22–80 years)</a:t>
            </a:r>
          </a:p>
          <a:p>
            <a:pPr lvl="1"/>
            <a:endParaRPr lang="en-GB" noProof="0" dirty="0">
              <a:solidFill>
                <a:schemeClr val="tx1">
                  <a:lumMod val="85000"/>
                  <a:lumOff val="15000"/>
                </a:schemeClr>
              </a:solidFill>
              <a:latin typeface="Univers" panose="020B0503020202020204" pitchFamily="34" charset="0"/>
            </a:endParaRPr>
          </a:p>
          <a:p>
            <a:pPr lvl="1"/>
            <a:r>
              <a:rPr lang="en-GB" noProof="0" dirty="0">
                <a:solidFill>
                  <a:schemeClr val="tx1">
                    <a:lumMod val="85000"/>
                    <a:lumOff val="15000"/>
                  </a:schemeClr>
                </a:solidFill>
                <a:latin typeface="Univers" panose="020B0503020202020204" pitchFamily="34" charset="0"/>
              </a:rPr>
              <a:t>	</a:t>
            </a:r>
          </a:p>
          <a:p>
            <a:pPr lvl="1"/>
            <a:r>
              <a:rPr lang="en-GB" noProof="0" dirty="0">
                <a:solidFill>
                  <a:schemeClr val="tx1">
                    <a:lumMod val="85000"/>
                    <a:lumOff val="15000"/>
                  </a:schemeClr>
                </a:solidFill>
                <a:latin typeface="Univers" panose="020B0503020202020204" pitchFamily="34" charset="0"/>
              </a:rPr>
              <a:t>		Primary tumour classification of 74% for T1/2 and 26% for T3/4</a:t>
            </a:r>
          </a:p>
          <a:p>
            <a:pPr lvl="1"/>
            <a:endParaRPr lang="en-GB" b="1" noProof="0" dirty="0">
              <a:solidFill>
                <a:schemeClr val="tx1">
                  <a:lumMod val="85000"/>
                  <a:lumOff val="15000"/>
                </a:schemeClr>
              </a:solidFill>
              <a:latin typeface="Univers" panose="020B0503020202020204" pitchFamily="34" charset="0"/>
            </a:endParaRPr>
          </a:p>
          <a:p>
            <a:pPr lvl="1"/>
            <a:endParaRPr lang="en-GB" b="1" noProof="0" dirty="0">
              <a:solidFill>
                <a:schemeClr val="tx1">
                  <a:lumMod val="85000"/>
                  <a:lumOff val="15000"/>
                </a:schemeClr>
              </a:solidFill>
              <a:latin typeface="Univers" panose="020B0503020202020204" pitchFamily="34" charset="0"/>
            </a:endParaRPr>
          </a:p>
          <a:p>
            <a:pPr lvl="1"/>
            <a:r>
              <a:rPr lang="en-GB" b="1" noProof="0" dirty="0">
                <a:solidFill>
                  <a:schemeClr val="tx1">
                    <a:lumMod val="85000"/>
                    <a:lumOff val="15000"/>
                  </a:schemeClr>
                </a:solidFill>
                <a:latin typeface="Univers" panose="020B0503020202020204" pitchFamily="34" charset="0"/>
              </a:rPr>
              <a:t>		</a:t>
            </a:r>
            <a:r>
              <a:rPr lang="en-GB" noProof="0" dirty="0">
                <a:solidFill>
                  <a:schemeClr val="tx1">
                    <a:lumMod val="85000"/>
                    <a:lumOff val="15000"/>
                  </a:schemeClr>
                </a:solidFill>
                <a:latin typeface="Univers" panose="020B0503020202020204" pitchFamily="34" charset="0"/>
              </a:rPr>
              <a:t>Nodal involvement was positive for 52% and negative for 48%</a:t>
            </a:r>
          </a:p>
          <a:p>
            <a:pPr lvl="1"/>
            <a:endParaRPr lang="en-GB" noProof="0" dirty="0">
              <a:solidFill>
                <a:schemeClr val="tx1">
                  <a:lumMod val="85000"/>
                  <a:lumOff val="15000"/>
                </a:schemeClr>
              </a:solidFill>
              <a:latin typeface="Univers" panose="020B0503020202020204" pitchFamily="34" charset="0"/>
            </a:endParaRPr>
          </a:p>
          <a:p>
            <a:pPr lvl="1"/>
            <a:endParaRPr lang="en-GB" b="1" noProof="0" dirty="0">
              <a:solidFill>
                <a:schemeClr val="tx1">
                  <a:lumMod val="85000"/>
                  <a:lumOff val="15000"/>
                </a:schemeClr>
              </a:solidFill>
              <a:latin typeface="Univers" panose="020B0503020202020204" pitchFamily="34" charset="0"/>
            </a:endParaRPr>
          </a:p>
          <a:p>
            <a:pPr lvl="1"/>
            <a:r>
              <a:rPr lang="en-GB" b="1" noProof="0" dirty="0">
                <a:solidFill>
                  <a:schemeClr val="tx1">
                    <a:lumMod val="85000"/>
                    <a:lumOff val="15000"/>
                  </a:schemeClr>
                </a:solidFill>
                <a:latin typeface="Univers" panose="020B0503020202020204" pitchFamily="34" charset="0"/>
              </a:rPr>
              <a:t>		</a:t>
            </a:r>
            <a:r>
              <a:rPr lang="en-GB" noProof="0" dirty="0">
                <a:solidFill>
                  <a:schemeClr val="tx1">
                    <a:lumMod val="85000"/>
                    <a:lumOff val="15000"/>
                  </a:schemeClr>
                </a:solidFill>
                <a:latin typeface="Univers" panose="020B0503020202020204" pitchFamily="34" charset="0"/>
              </a:rPr>
              <a:t>75% of patients with Stage II disease and 25% with Stage III disease</a:t>
            </a:r>
          </a:p>
        </p:txBody>
      </p:sp>
      <p:pic>
        <p:nvPicPr>
          <p:cNvPr id="44" name="Graphic 43">
            <a:extLst>
              <a:ext uri="{FF2B5EF4-FFF2-40B4-BE49-F238E27FC236}">
                <a16:creationId xmlns:a16="http://schemas.microsoft.com/office/drawing/2014/main" id="{5F563BC3-7910-4C95-9BC6-9DFD5EE459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73342" y="2129343"/>
            <a:ext cx="822157" cy="822157"/>
          </a:xfrm>
          <a:prstGeom prst="rect">
            <a:avLst/>
          </a:prstGeom>
        </p:spPr>
      </p:pic>
      <p:pic>
        <p:nvPicPr>
          <p:cNvPr id="45" name="Picture 44" descr="Icon&#10;&#10;Description automatically generated">
            <a:extLst>
              <a:ext uri="{FF2B5EF4-FFF2-40B4-BE49-F238E27FC236}">
                <a16:creationId xmlns:a16="http://schemas.microsoft.com/office/drawing/2014/main" id="{4F3A94CB-98F4-45D0-B27B-DBDCC3CCB2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1536" y="2970794"/>
            <a:ext cx="685768" cy="822157"/>
          </a:xfrm>
          <a:prstGeom prst="rect">
            <a:avLst/>
          </a:prstGeom>
        </p:spPr>
      </p:pic>
      <p:pic>
        <p:nvPicPr>
          <p:cNvPr id="46" name="Graphic 45">
            <a:extLst>
              <a:ext uri="{FF2B5EF4-FFF2-40B4-BE49-F238E27FC236}">
                <a16:creationId xmlns:a16="http://schemas.microsoft.com/office/drawing/2014/main" id="{600493C3-560A-4893-924C-03FB41DA78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41537" y="3831538"/>
            <a:ext cx="685767" cy="685767"/>
          </a:xfrm>
          <a:prstGeom prst="rect">
            <a:avLst/>
          </a:prstGeom>
        </p:spPr>
      </p:pic>
      <p:pic>
        <p:nvPicPr>
          <p:cNvPr id="47" name="Graphic 46">
            <a:extLst>
              <a:ext uri="{FF2B5EF4-FFF2-40B4-BE49-F238E27FC236}">
                <a16:creationId xmlns:a16="http://schemas.microsoft.com/office/drawing/2014/main" id="{A654EA0C-8B8E-44C0-9BDF-5F39596388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73342" y="4592070"/>
            <a:ext cx="822157" cy="822157"/>
          </a:xfrm>
          <a:prstGeom prst="rect">
            <a:avLst/>
          </a:prstGeom>
        </p:spPr>
      </p:pic>
      <p:sp>
        <p:nvSpPr>
          <p:cNvPr id="48" name="TextBox 47">
            <a:extLst>
              <a:ext uri="{FF2B5EF4-FFF2-40B4-BE49-F238E27FC236}">
                <a16:creationId xmlns:a16="http://schemas.microsoft.com/office/drawing/2014/main" id="{49110945-D667-4FC4-B48B-263EC9BFB667}"/>
              </a:ext>
            </a:extLst>
          </p:cNvPr>
          <p:cNvSpPr txBox="1"/>
          <p:nvPr/>
        </p:nvSpPr>
        <p:spPr>
          <a:xfrm>
            <a:off x="1132751" y="5745509"/>
            <a:ext cx="9926498" cy="307777"/>
          </a:xfrm>
          <a:prstGeom prst="rect">
            <a:avLst/>
          </a:prstGeom>
          <a:noFill/>
        </p:spPr>
        <p:txBody>
          <a:bodyPr wrap="square">
            <a:spAutoFit/>
          </a:bodyPr>
          <a:lstStyle/>
          <a:p>
            <a:pPr algn="ctr"/>
            <a:r>
              <a:rPr lang="en-GB" sz="1400" b="1" noProof="0" dirty="0">
                <a:latin typeface="Univers" panose="020B0503020202020204" pitchFamily="34" charset="0"/>
              </a:rPr>
              <a:t>Total population: 1174 patients (KEYTRUDA + chemotherapy [n=784] and placebo + chemotherapy [n=390]) </a:t>
            </a:r>
          </a:p>
        </p:txBody>
      </p:sp>
      <p:sp>
        <p:nvSpPr>
          <p:cNvPr id="13" name="Title 5">
            <a:extLst>
              <a:ext uri="{FF2B5EF4-FFF2-40B4-BE49-F238E27FC236}">
                <a16:creationId xmlns:a16="http://schemas.microsoft.com/office/drawing/2014/main" id="{CFC323D0-3D3F-4431-A059-F81B73D56BE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Key patient characteristics </a:t>
            </a:r>
          </a:p>
        </p:txBody>
      </p:sp>
      <p:sp>
        <p:nvSpPr>
          <p:cNvPr id="3" name="TextBox 2">
            <a:extLst>
              <a:ext uri="{FF2B5EF4-FFF2-40B4-BE49-F238E27FC236}">
                <a16:creationId xmlns:a16="http://schemas.microsoft.com/office/drawing/2014/main" id="{30C6C9C5-5DFF-2F59-B7C2-42CA3B7568D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9"/>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878428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5">
            <a:extLst>
              <a:ext uri="{FF2B5EF4-FFF2-40B4-BE49-F238E27FC236}">
                <a16:creationId xmlns:a16="http://schemas.microsoft.com/office/drawing/2014/main" id="{D79DE33C-F161-458C-B79C-98670339EDF2}"/>
              </a:ext>
            </a:extLst>
          </p:cNvPr>
          <p:cNvGraphicFramePr>
            <a:graphicFrameLocks noGrp="1"/>
          </p:cNvGraphicFramePr>
          <p:nvPr>
            <p:extLst>
              <p:ext uri="{D42A27DB-BD31-4B8C-83A1-F6EECF244321}">
                <p14:modId xmlns:p14="http://schemas.microsoft.com/office/powerpoint/2010/main" val="2038152341"/>
              </p:ext>
            </p:extLst>
          </p:nvPr>
        </p:nvGraphicFramePr>
        <p:xfrm>
          <a:off x="448221" y="1306833"/>
          <a:ext cx="5539534" cy="4776000"/>
        </p:xfrm>
        <a:graphic>
          <a:graphicData uri="http://schemas.openxmlformats.org/drawingml/2006/table">
            <a:tbl>
              <a:tblPr firstRow="1" bandRow="1">
                <a:tableStyleId>{3B4B98B0-60AC-42C2-AFA5-B58CD77FA1E5}</a:tableStyleId>
              </a:tblPr>
              <a:tblGrid>
                <a:gridCol w="2443086">
                  <a:extLst>
                    <a:ext uri="{9D8B030D-6E8A-4147-A177-3AD203B41FA5}">
                      <a16:colId xmlns:a16="http://schemas.microsoft.com/office/drawing/2014/main" val="2427301028"/>
                    </a:ext>
                  </a:extLst>
                </a:gridCol>
                <a:gridCol w="1545659">
                  <a:extLst>
                    <a:ext uri="{9D8B030D-6E8A-4147-A177-3AD203B41FA5}">
                      <a16:colId xmlns:a16="http://schemas.microsoft.com/office/drawing/2014/main" val="660390019"/>
                    </a:ext>
                  </a:extLst>
                </a:gridCol>
                <a:gridCol w="1550789">
                  <a:extLst>
                    <a:ext uri="{9D8B030D-6E8A-4147-A177-3AD203B41FA5}">
                      <a16:colId xmlns:a16="http://schemas.microsoft.com/office/drawing/2014/main" val="3427282000"/>
                    </a:ext>
                  </a:extLst>
                </a:gridCol>
              </a:tblGrid>
              <a:tr h="0">
                <a:tc>
                  <a:txBody>
                    <a:bodyPr/>
                    <a:lstStyle/>
                    <a:p>
                      <a:r>
                        <a:rPr lang="en-GB" sz="800" noProof="0" dirty="0">
                          <a:solidFill>
                            <a:schemeClr val="bg1"/>
                          </a:solidFill>
                          <a:latin typeface="Univers" panose="020B0503020202020204" pitchFamily="34" charset="0"/>
                        </a:rPr>
                        <a:t>Characteristic, n (%)</a:t>
                      </a:r>
                      <a:endParaRPr lang="en-GB" sz="800" b="1" i="0" noProof="0" dirty="0">
                        <a:solidFill>
                          <a:schemeClr val="bg1"/>
                        </a:solidFill>
                        <a:latin typeface="Univers" panose="020B0503020202020204" pitchFamily="34" charset="0"/>
                      </a:endParaRPr>
                    </a:p>
                  </a:txBody>
                  <a:tcPr marL="36000" marR="36000" marT="36000" marB="36000" anchor="ctr">
                    <a:solidFill>
                      <a:srgbClr val="00877B"/>
                    </a:solidFill>
                  </a:tcPr>
                </a:tc>
                <a:tc>
                  <a:txBody>
                    <a:bodyPr/>
                    <a:lstStyle/>
                    <a:p>
                      <a:pPr algn="ctr"/>
                      <a:r>
                        <a:rPr lang="en-GB" sz="800" noProof="0" dirty="0">
                          <a:solidFill>
                            <a:schemeClr val="bg1"/>
                          </a:solidFill>
                          <a:latin typeface="Univers" panose="020B0503020202020204" pitchFamily="34" charset="0"/>
                        </a:rPr>
                        <a:t>KEYTRUDA + chemotherapy (n=784)</a:t>
                      </a:r>
                      <a:endParaRPr lang="en-GB" sz="800" b="1" i="0" noProof="0" dirty="0">
                        <a:solidFill>
                          <a:schemeClr val="bg1"/>
                        </a:solidFill>
                        <a:latin typeface="Univers" panose="020B0503020202020204" pitchFamily="34" charset="0"/>
                      </a:endParaRPr>
                    </a:p>
                  </a:txBody>
                  <a:tcPr marL="36000" marR="36000" marT="36000" marB="36000" anchor="ctr">
                    <a:solidFill>
                      <a:srgbClr val="68BF45"/>
                    </a:solidFill>
                  </a:tcPr>
                </a:tc>
                <a:tc>
                  <a:txBody>
                    <a:bodyPr/>
                    <a:lstStyle/>
                    <a:p>
                      <a:pPr algn="ctr"/>
                      <a:r>
                        <a:rPr lang="en-GB" sz="800" noProof="0" dirty="0">
                          <a:solidFill>
                            <a:schemeClr val="bg1"/>
                          </a:solidFill>
                          <a:latin typeface="Univers" panose="020B0503020202020204" pitchFamily="34" charset="0"/>
                        </a:rPr>
                        <a:t>Placebo + chemotherapy (n=390)</a:t>
                      </a:r>
                      <a:endParaRPr lang="en-GB" sz="800" b="1" i="0" noProof="0" dirty="0">
                        <a:solidFill>
                          <a:schemeClr val="bg1"/>
                        </a:solidFill>
                        <a:latin typeface="Univers" panose="020B0503020202020204" pitchFamily="34" charset="0"/>
                      </a:endParaRPr>
                    </a:p>
                  </a:txBody>
                  <a:tcPr marL="36000" marR="36000" marT="36000" marB="36000" anchor="ctr">
                    <a:solidFill>
                      <a:srgbClr val="A6A6A6"/>
                    </a:solidFill>
                  </a:tcPr>
                </a:tc>
                <a:extLst>
                  <a:ext uri="{0D108BD9-81ED-4DB2-BD59-A6C34878D82A}">
                    <a16:rowId xmlns:a16="http://schemas.microsoft.com/office/drawing/2014/main" val="1671468373"/>
                  </a:ext>
                </a:extLst>
              </a:tr>
              <a:tr h="0">
                <a:tc>
                  <a:txBody>
                    <a:bodyPr/>
                    <a:lstStyle/>
                    <a:p>
                      <a:r>
                        <a:rPr lang="en-GB" sz="800" noProof="0" dirty="0">
                          <a:latin typeface="Univers" panose="020B0503020202020204" pitchFamily="34" charset="0"/>
                        </a:rPr>
                        <a:t>Median age (range), years </a:t>
                      </a:r>
                    </a:p>
                  </a:txBody>
                  <a:tcPr marL="36000" marR="36000" marT="36000" marB="36000" anchor="ctr"/>
                </a:tc>
                <a:tc>
                  <a:txBody>
                    <a:bodyPr/>
                    <a:lstStyle/>
                    <a:p>
                      <a:pPr algn="ctr"/>
                      <a:r>
                        <a:rPr lang="en-GB" sz="800" noProof="0" dirty="0">
                          <a:latin typeface="Univers" panose="020B0503020202020204" pitchFamily="34" charset="0"/>
                        </a:rPr>
                        <a:t>49 (22–80)</a:t>
                      </a:r>
                    </a:p>
                  </a:txBody>
                  <a:tcPr marL="36000" marR="36000" marT="36000" marB="36000" anchor="ctr"/>
                </a:tc>
                <a:tc>
                  <a:txBody>
                    <a:bodyPr/>
                    <a:lstStyle/>
                    <a:p>
                      <a:pPr algn="ctr"/>
                      <a:r>
                        <a:rPr lang="en-GB" sz="800" noProof="0" dirty="0">
                          <a:latin typeface="Univers" panose="020B0503020202020204" pitchFamily="34" charset="0"/>
                        </a:rPr>
                        <a:t>48 (24–79)</a:t>
                      </a:r>
                    </a:p>
                  </a:txBody>
                  <a:tcPr marL="36000" marR="36000" marT="36000" marB="36000" anchor="ctr"/>
                </a:tc>
                <a:extLst>
                  <a:ext uri="{0D108BD9-81ED-4DB2-BD59-A6C34878D82A}">
                    <a16:rowId xmlns:a16="http://schemas.microsoft.com/office/drawing/2014/main" val="1906827500"/>
                  </a:ext>
                </a:extLst>
              </a:tr>
              <a:tr h="0">
                <a:tc>
                  <a:txBody>
                    <a:bodyPr/>
                    <a:lstStyle/>
                    <a:p>
                      <a:pPr marL="0" indent="180975"/>
                      <a:r>
                        <a:rPr lang="en-GB" sz="800" kern="1200" noProof="0" dirty="0">
                          <a:solidFill>
                            <a:schemeClr val="tx1"/>
                          </a:solidFill>
                          <a:latin typeface="Univers" panose="020B0503020202020204" pitchFamily="34" charset="0"/>
                          <a:ea typeface="+mn-ea"/>
                          <a:cs typeface="+mn-cs"/>
                        </a:rPr>
                        <a:t>≤</a:t>
                      </a:r>
                      <a:r>
                        <a:rPr lang="en-GB" sz="800" noProof="0" dirty="0">
                          <a:latin typeface="Univers" panose="020B0503020202020204" pitchFamily="34" charset="0"/>
                        </a:rPr>
                        <a:t>65 years</a:t>
                      </a:r>
                    </a:p>
                  </a:txBody>
                  <a:tcPr marL="36000" marR="36000" marT="36000" marB="36000" anchor="ctr"/>
                </a:tc>
                <a:tc>
                  <a:txBody>
                    <a:bodyPr/>
                    <a:lstStyle/>
                    <a:p>
                      <a:pPr algn="ctr"/>
                      <a:r>
                        <a:rPr lang="en-GB" sz="800" noProof="0" dirty="0">
                          <a:latin typeface="Univers" panose="020B0503020202020204" pitchFamily="34" charset="0"/>
                        </a:rPr>
                        <a:t>701 (89.4)</a:t>
                      </a:r>
                    </a:p>
                  </a:txBody>
                  <a:tcPr marL="36000" marR="36000" marT="36000" marB="36000" anchor="ctr"/>
                </a:tc>
                <a:tc>
                  <a:txBody>
                    <a:bodyPr/>
                    <a:lstStyle/>
                    <a:p>
                      <a:pPr algn="ctr"/>
                      <a:r>
                        <a:rPr lang="en-GB" sz="800" noProof="0" dirty="0">
                          <a:latin typeface="Univers" panose="020B0503020202020204" pitchFamily="34" charset="0"/>
                        </a:rPr>
                        <a:t>342 (87.7)</a:t>
                      </a:r>
                    </a:p>
                  </a:txBody>
                  <a:tcPr marL="36000" marR="36000" marT="36000" marB="36000" anchor="ctr"/>
                </a:tc>
                <a:extLst>
                  <a:ext uri="{0D108BD9-81ED-4DB2-BD59-A6C34878D82A}">
                    <a16:rowId xmlns:a16="http://schemas.microsoft.com/office/drawing/2014/main" val="3097373922"/>
                  </a:ext>
                </a:extLst>
              </a:tr>
              <a:tr h="0">
                <a:tc>
                  <a:txBody>
                    <a:bodyPr/>
                    <a:lstStyle/>
                    <a:p>
                      <a:r>
                        <a:rPr lang="en-GB" sz="800" noProof="0" dirty="0">
                          <a:latin typeface="Univers" panose="020B0503020202020204" pitchFamily="34" charset="0"/>
                        </a:rPr>
                        <a:t>Menopausal status</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3479078"/>
                  </a:ext>
                </a:extLst>
              </a:tr>
              <a:tr h="0">
                <a:tc>
                  <a:txBody>
                    <a:bodyPr/>
                    <a:lstStyle/>
                    <a:p>
                      <a:pPr marL="180000"/>
                      <a:r>
                        <a:rPr lang="en-GB" sz="800" noProof="0" dirty="0">
                          <a:latin typeface="Univers" panose="020B0503020202020204" pitchFamily="34" charset="0"/>
                        </a:rPr>
                        <a:t>Premenopausal</a:t>
                      </a:r>
                    </a:p>
                  </a:txBody>
                  <a:tcPr marL="36000" marR="36000" marT="36000" marB="36000" anchor="ctr"/>
                </a:tc>
                <a:tc>
                  <a:txBody>
                    <a:bodyPr/>
                    <a:lstStyle/>
                    <a:p>
                      <a:pPr algn="ctr"/>
                      <a:r>
                        <a:rPr lang="en-GB" sz="800" noProof="0" dirty="0">
                          <a:latin typeface="Univers" panose="020B0503020202020204" pitchFamily="34" charset="0"/>
                        </a:rPr>
                        <a:t>438 (55.9)</a:t>
                      </a:r>
                    </a:p>
                  </a:txBody>
                  <a:tcPr marL="36000" marR="36000" marT="36000" marB="36000" anchor="ctr"/>
                </a:tc>
                <a:tc>
                  <a:txBody>
                    <a:bodyPr/>
                    <a:lstStyle/>
                    <a:p>
                      <a:pPr algn="ctr"/>
                      <a:r>
                        <a:rPr lang="en-GB" sz="800" noProof="0" dirty="0">
                          <a:latin typeface="Univers" panose="020B0503020202020204" pitchFamily="34" charset="0"/>
                        </a:rPr>
                        <a:t>221 (56.7)</a:t>
                      </a:r>
                    </a:p>
                  </a:txBody>
                  <a:tcPr marL="36000" marR="36000" marT="36000" marB="36000" anchor="ctr"/>
                </a:tc>
                <a:extLst>
                  <a:ext uri="{0D108BD9-81ED-4DB2-BD59-A6C34878D82A}">
                    <a16:rowId xmlns:a16="http://schemas.microsoft.com/office/drawing/2014/main" val="50653820"/>
                  </a:ext>
                </a:extLst>
              </a:tr>
              <a:tr h="0">
                <a:tc>
                  <a:txBody>
                    <a:bodyPr/>
                    <a:lstStyle/>
                    <a:p>
                      <a:pPr marL="180000"/>
                      <a:r>
                        <a:rPr lang="en-GB" sz="800" noProof="0" dirty="0">
                          <a:latin typeface="Univers" panose="020B0503020202020204" pitchFamily="34" charset="0"/>
                        </a:rPr>
                        <a:t>Postmenopausal</a:t>
                      </a:r>
                    </a:p>
                  </a:txBody>
                  <a:tcPr marL="36000" marR="36000" marT="36000" marB="36000" anchor="ctr"/>
                </a:tc>
                <a:tc>
                  <a:txBody>
                    <a:bodyPr/>
                    <a:lstStyle/>
                    <a:p>
                      <a:pPr algn="ctr"/>
                      <a:r>
                        <a:rPr lang="en-GB" sz="800" noProof="0" dirty="0">
                          <a:latin typeface="Univers" panose="020B0503020202020204" pitchFamily="34" charset="0"/>
                        </a:rPr>
                        <a:t>345 (44.0)</a:t>
                      </a:r>
                    </a:p>
                  </a:txBody>
                  <a:tcPr marL="36000" marR="36000" marT="36000" marB="36000" anchor="ctr"/>
                </a:tc>
                <a:tc>
                  <a:txBody>
                    <a:bodyPr/>
                    <a:lstStyle/>
                    <a:p>
                      <a:pPr algn="ctr"/>
                      <a:r>
                        <a:rPr lang="en-GB" sz="800" noProof="0" dirty="0">
                          <a:latin typeface="Univers" panose="020B0503020202020204" pitchFamily="34" charset="0"/>
                        </a:rPr>
                        <a:t>169 (43.3)</a:t>
                      </a:r>
                    </a:p>
                  </a:txBody>
                  <a:tcPr marL="36000" marR="36000" marT="36000" marB="36000" anchor="ctr"/>
                </a:tc>
                <a:extLst>
                  <a:ext uri="{0D108BD9-81ED-4DB2-BD59-A6C34878D82A}">
                    <a16:rowId xmlns:a16="http://schemas.microsoft.com/office/drawing/2014/main" val="3911873474"/>
                  </a:ext>
                </a:extLst>
              </a:tr>
              <a:tr h="0">
                <a:tc>
                  <a:txBody>
                    <a:bodyPr/>
                    <a:lstStyle/>
                    <a:p>
                      <a:r>
                        <a:rPr lang="en-GB" sz="800" noProof="0" dirty="0">
                          <a:latin typeface="Univers" panose="020B0503020202020204" pitchFamily="34" charset="0"/>
                        </a:rPr>
                        <a:t>PD-L1 status</a:t>
                      </a:r>
                      <a:r>
                        <a:rPr lang="en-GB" sz="800" baseline="30000" noProof="0" dirty="0">
                          <a:latin typeface="Univers" panose="020B0503020202020204" pitchFamily="34" charset="0"/>
                        </a:rPr>
                        <a:t>a</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452484418"/>
                  </a:ext>
                </a:extLst>
              </a:tr>
              <a:tr h="0">
                <a:tc>
                  <a:txBody>
                    <a:bodyPr/>
                    <a:lstStyle/>
                    <a:p>
                      <a:pPr marL="180000"/>
                      <a:r>
                        <a:rPr lang="en-GB" sz="800" noProof="0" dirty="0">
                          <a:latin typeface="Univers" panose="020B0503020202020204" pitchFamily="34" charset="0"/>
                        </a:rPr>
                        <a:t>Positive</a:t>
                      </a:r>
                    </a:p>
                  </a:txBody>
                  <a:tcPr marL="36000" marR="36000" marT="36000" marB="36000" anchor="ctr"/>
                </a:tc>
                <a:tc>
                  <a:txBody>
                    <a:bodyPr/>
                    <a:lstStyle/>
                    <a:p>
                      <a:pPr algn="ctr"/>
                      <a:r>
                        <a:rPr lang="en-GB" sz="800" noProof="0" dirty="0">
                          <a:latin typeface="Univers" panose="020B0503020202020204" pitchFamily="34" charset="0"/>
                        </a:rPr>
                        <a:t>656 (83.7)</a:t>
                      </a:r>
                    </a:p>
                  </a:txBody>
                  <a:tcPr marL="36000" marR="36000" marT="36000" marB="36000" anchor="ctr"/>
                </a:tc>
                <a:tc>
                  <a:txBody>
                    <a:bodyPr/>
                    <a:lstStyle/>
                    <a:p>
                      <a:pPr algn="ctr"/>
                      <a:r>
                        <a:rPr lang="en-GB" sz="800" noProof="0" dirty="0">
                          <a:latin typeface="Univers" panose="020B0503020202020204" pitchFamily="34" charset="0"/>
                        </a:rPr>
                        <a:t>317 (81.3)</a:t>
                      </a:r>
                      <a:r>
                        <a:rPr lang="en-GB" sz="800" baseline="30000" noProof="0" dirty="0">
                          <a:latin typeface="Univers" panose="020B0503020202020204" pitchFamily="34" charset="0"/>
                        </a:rPr>
                        <a:t>b</a:t>
                      </a:r>
                    </a:p>
                  </a:txBody>
                  <a:tcPr marL="36000" marR="36000" marT="36000" marB="36000" anchor="ctr"/>
                </a:tc>
                <a:extLst>
                  <a:ext uri="{0D108BD9-81ED-4DB2-BD59-A6C34878D82A}">
                    <a16:rowId xmlns:a16="http://schemas.microsoft.com/office/drawing/2014/main" val="2149485789"/>
                  </a:ext>
                </a:extLst>
              </a:tr>
              <a:tr h="0">
                <a:tc>
                  <a:txBody>
                    <a:bodyPr/>
                    <a:lstStyle/>
                    <a:p>
                      <a:pPr marL="180000"/>
                      <a:r>
                        <a:rPr lang="en-GB" sz="800" noProof="0" dirty="0">
                          <a:latin typeface="Univers" panose="020B0503020202020204" pitchFamily="34" charset="0"/>
                        </a:rPr>
                        <a:t>Negative</a:t>
                      </a:r>
                    </a:p>
                  </a:txBody>
                  <a:tcPr marL="36000" marR="36000" marT="36000" marB="36000" anchor="ctr"/>
                </a:tc>
                <a:tc>
                  <a:txBody>
                    <a:bodyPr/>
                    <a:lstStyle/>
                    <a:p>
                      <a:pPr algn="ctr"/>
                      <a:r>
                        <a:rPr lang="en-GB" sz="800" noProof="0" dirty="0">
                          <a:latin typeface="Univers" panose="020B0503020202020204" pitchFamily="34" charset="0"/>
                        </a:rPr>
                        <a:t>127 (16.2)</a:t>
                      </a:r>
                    </a:p>
                  </a:txBody>
                  <a:tcPr marL="36000" marR="36000" marT="36000" marB="36000" anchor="ctr"/>
                </a:tc>
                <a:tc>
                  <a:txBody>
                    <a:bodyPr/>
                    <a:lstStyle/>
                    <a:p>
                      <a:pPr algn="ctr"/>
                      <a:r>
                        <a:rPr lang="en-GB" sz="800" noProof="0" dirty="0">
                          <a:latin typeface="Univers" panose="020B0503020202020204" pitchFamily="34" charset="0"/>
                        </a:rPr>
                        <a:t>69 (17.7)</a:t>
                      </a:r>
                    </a:p>
                  </a:txBody>
                  <a:tcPr marL="36000" marR="36000" marT="36000" marB="36000" anchor="ctr"/>
                </a:tc>
                <a:extLst>
                  <a:ext uri="{0D108BD9-81ED-4DB2-BD59-A6C34878D82A}">
                    <a16:rowId xmlns:a16="http://schemas.microsoft.com/office/drawing/2014/main" val="2057512101"/>
                  </a:ext>
                </a:extLst>
              </a:tr>
              <a:tr h="0">
                <a:tc>
                  <a:txBody>
                    <a:bodyPr/>
                    <a:lstStyle/>
                    <a:p>
                      <a:r>
                        <a:rPr lang="en-GB" sz="800" noProof="0" dirty="0">
                          <a:latin typeface="Univers" panose="020B0503020202020204" pitchFamily="34" charset="0"/>
                        </a:rPr>
                        <a:t>ECOG PS</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2236020017"/>
                  </a:ext>
                </a:extLst>
              </a:tr>
              <a:tr h="0">
                <a:tc>
                  <a:txBody>
                    <a:bodyPr/>
                    <a:lstStyle/>
                    <a:p>
                      <a:pPr marL="0" indent="180975"/>
                      <a:r>
                        <a:rPr lang="en-GB" sz="800" noProof="0" dirty="0">
                          <a:latin typeface="Univers" panose="020B0503020202020204" pitchFamily="34" charset="0"/>
                        </a:rPr>
                        <a:t>0</a:t>
                      </a:r>
                    </a:p>
                  </a:txBody>
                  <a:tcPr marL="36000" marR="36000" marT="36000" marB="36000" anchor="ctr"/>
                </a:tc>
                <a:tc>
                  <a:txBody>
                    <a:bodyPr/>
                    <a:lstStyle/>
                    <a:p>
                      <a:pPr algn="ctr"/>
                      <a:r>
                        <a:rPr lang="en-GB" sz="800" noProof="0" dirty="0">
                          <a:latin typeface="Univers" panose="020B0503020202020204" pitchFamily="34" charset="0"/>
                        </a:rPr>
                        <a:t>678 (86.5)</a:t>
                      </a:r>
                    </a:p>
                  </a:txBody>
                  <a:tcPr marL="36000" marR="36000" marT="36000" marB="36000" anchor="ctr"/>
                </a:tc>
                <a:tc>
                  <a:txBody>
                    <a:bodyPr/>
                    <a:lstStyle/>
                    <a:p>
                      <a:pPr algn="ctr"/>
                      <a:r>
                        <a:rPr lang="en-GB" sz="800" noProof="0" dirty="0">
                          <a:latin typeface="Univers" panose="020B0503020202020204" pitchFamily="34" charset="0"/>
                        </a:rPr>
                        <a:t>341 (87.4)</a:t>
                      </a:r>
                    </a:p>
                  </a:txBody>
                  <a:tcPr marL="36000" marR="36000" marT="36000" marB="36000" anchor="ctr"/>
                </a:tc>
                <a:extLst>
                  <a:ext uri="{0D108BD9-81ED-4DB2-BD59-A6C34878D82A}">
                    <a16:rowId xmlns:a16="http://schemas.microsoft.com/office/drawing/2014/main" val="1251301498"/>
                  </a:ext>
                </a:extLst>
              </a:tr>
              <a:tr h="0">
                <a:tc>
                  <a:txBody>
                    <a:bodyPr/>
                    <a:lstStyle/>
                    <a:p>
                      <a:pPr marL="0" indent="180975"/>
                      <a:r>
                        <a:rPr lang="en-GB" sz="800" noProof="0" dirty="0">
                          <a:latin typeface="Univers" panose="020B0503020202020204" pitchFamily="34" charset="0"/>
                        </a:rPr>
                        <a:t>1</a:t>
                      </a:r>
                    </a:p>
                  </a:txBody>
                  <a:tcPr marL="36000" marR="36000" marT="36000" marB="36000" anchor="ctr"/>
                </a:tc>
                <a:tc>
                  <a:txBody>
                    <a:bodyPr/>
                    <a:lstStyle/>
                    <a:p>
                      <a:pPr algn="ctr"/>
                      <a:r>
                        <a:rPr lang="en-GB" sz="800" noProof="0" dirty="0">
                          <a:latin typeface="Univers" panose="020B0503020202020204" pitchFamily="34" charset="0"/>
                        </a:rPr>
                        <a:t>106 (13.5)</a:t>
                      </a:r>
                    </a:p>
                  </a:txBody>
                  <a:tcPr marL="36000" marR="36000" marT="36000" marB="36000" anchor="ctr"/>
                </a:tc>
                <a:tc>
                  <a:txBody>
                    <a:bodyPr/>
                    <a:lstStyle/>
                    <a:p>
                      <a:pPr algn="ctr"/>
                      <a:r>
                        <a:rPr lang="en-GB" sz="800" noProof="0" dirty="0">
                          <a:latin typeface="Univers" panose="020B0503020202020204" pitchFamily="34" charset="0"/>
                        </a:rPr>
                        <a:t>49 (12.6)</a:t>
                      </a:r>
                    </a:p>
                  </a:txBody>
                  <a:tcPr marL="36000" marR="36000" marT="36000" marB="36000" anchor="ctr"/>
                </a:tc>
                <a:extLst>
                  <a:ext uri="{0D108BD9-81ED-4DB2-BD59-A6C34878D82A}">
                    <a16:rowId xmlns:a16="http://schemas.microsoft.com/office/drawing/2014/main" val="195880239"/>
                  </a:ext>
                </a:extLst>
              </a:tr>
              <a:tr h="0">
                <a:tc>
                  <a:txBody>
                    <a:bodyPr/>
                    <a:lstStyle/>
                    <a:p>
                      <a:r>
                        <a:rPr lang="en-GB" sz="800" noProof="0" dirty="0">
                          <a:latin typeface="Univers" panose="020B0503020202020204" pitchFamily="34" charset="0"/>
                        </a:rPr>
                        <a:t>Lactase dehydrogenase level</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1071087961"/>
                  </a:ext>
                </a:extLst>
              </a:tr>
              <a:tr h="0">
                <a:tc>
                  <a:txBody>
                    <a:bodyPr/>
                    <a:lstStyle/>
                    <a:p>
                      <a:pPr marL="0" indent="180975"/>
                      <a:r>
                        <a:rPr lang="en-GB" sz="800" noProof="0" dirty="0">
                          <a:latin typeface="Univers" panose="020B0503020202020204" pitchFamily="34" charset="0"/>
                        </a:rPr>
                        <a:t>≤ULN</a:t>
                      </a:r>
                    </a:p>
                  </a:txBody>
                  <a:tcPr marL="36000" marR="36000" marT="36000" marB="36000" anchor="ctr"/>
                </a:tc>
                <a:tc>
                  <a:txBody>
                    <a:bodyPr/>
                    <a:lstStyle/>
                    <a:p>
                      <a:pPr algn="ctr"/>
                      <a:r>
                        <a:rPr lang="en-GB" sz="800" noProof="0" dirty="0">
                          <a:latin typeface="Univers" panose="020B0503020202020204" pitchFamily="34" charset="0"/>
                        </a:rPr>
                        <a:t>631 (80.5)</a:t>
                      </a:r>
                    </a:p>
                  </a:txBody>
                  <a:tcPr marL="36000" marR="36000" marT="36000" marB="36000" anchor="ctr"/>
                </a:tc>
                <a:tc>
                  <a:txBody>
                    <a:bodyPr/>
                    <a:lstStyle/>
                    <a:p>
                      <a:pPr algn="ctr"/>
                      <a:r>
                        <a:rPr lang="en-GB" sz="800" noProof="0" dirty="0">
                          <a:latin typeface="Univers" panose="020B0503020202020204" pitchFamily="34" charset="0"/>
                        </a:rPr>
                        <a:t>309 (79.2)</a:t>
                      </a:r>
                    </a:p>
                  </a:txBody>
                  <a:tcPr marL="36000" marR="36000" marT="36000" marB="36000" anchor="ctr"/>
                </a:tc>
                <a:extLst>
                  <a:ext uri="{0D108BD9-81ED-4DB2-BD59-A6C34878D82A}">
                    <a16:rowId xmlns:a16="http://schemas.microsoft.com/office/drawing/2014/main" val="2154467516"/>
                  </a:ext>
                </a:extLst>
              </a:tr>
              <a:tr h="0">
                <a:tc>
                  <a:txBody>
                    <a:bodyPr/>
                    <a:lstStyle/>
                    <a:p>
                      <a:pPr marL="0" indent="180975"/>
                      <a:r>
                        <a:rPr lang="en-GB" sz="800" noProof="0" dirty="0">
                          <a:latin typeface="Univers" panose="020B0503020202020204" pitchFamily="34" charset="0"/>
                        </a:rPr>
                        <a:t>&gt;ULN</a:t>
                      </a:r>
                    </a:p>
                  </a:txBody>
                  <a:tcPr marL="36000" marR="36000" marT="36000" marB="36000" anchor="ctr"/>
                </a:tc>
                <a:tc>
                  <a:txBody>
                    <a:bodyPr/>
                    <a:lstStyle/>
                    <a:p>
                      <a:pPr algn="ctr"/>
                      <a:r>
                        <a:rPr lang="en-GB" sz="800" noProof="0" dirty="0">
                          <a:latin typeface="Univers" panose="020B0503020202020204" pitchFamily="34" charset="0"/>
                        </a:rPr>
                        <a:t>149 (19.0)</a:t>
                      </a:r>
                    </a:p>
                  </a:txBody>
                  <a:tcPr marL="36000" marR="36000" marT="36000" marB="36000" anchor="ctr"/>
                </a:tc>
                <a:tc>
                  <a:txBody>
                    <a:bodyPr/>
                    <a:lstStyle/>
                    <a:p>
                      <a:pPr algn="ctr"/>
                      <a:r>
                        <a:rPr lang="en-GB" sz="800" noProof="0" dirty="0">
                          <a:latin typeface="Univers" panose="020B0503020202020204" pitchFamily="34" charset="0"/>
                        </a:rPr>
                        <a:t>80 (20.5)</a:t>
                      </a:r>
                    </a:p>
                  </a:txBody>
                  <a:tcPr marL="36000" marR="36000" marT="36000" marB="36000" anchor="ctr"/>
                </a:tc>
                <a:extLst>
                  <a:ext uri="{0D108BD9-81ED-4DB2-BD59-A6C34878D82A}">
                    <a16:rowId xmlns:a16="http://schemas.microsoft.com/office/drawing/2014/main" val="592287396"/>
                  </a:ext>
                </a:extLst>
              </a:tr>
              <a:tr h="0">
                <a:tc>
                  <a:txBody>
                    <a:bodyPr/>
                    <a:lstStyle/>
                    <a:p>
                      <a:r>
                        <a:rPr lang="en-GB" sz="800" noProof="0" dirty="0">
                          <a:latin typeface="Univers" panose="020B0503020202020204" pitchFamily="34" charset="0"/>
                        </a:rPr>
                        <a:t>Administration of carboplatin</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3542746172"/>
                  </a:ext>
                </a:extLst>
              </a:tr>
              <a:tr h="0">
                <a:tc>
                  <a:txBody>
                    <a:bodyPr/>
                    <a:lstStyle/>
                    <a:p>
                      <a:pPr marL="0" indent="180975"/>
                      <a:r>
                        <a:rPr lang="en-GB" sz="800" noProof="0" dirty="0">
                          <a:latin typeface="Univers" panose="020B0503020202020204" pitchFamily="34" charset="0"/>
                        </a:rPr>
                        <a:t>QW</a:t>
                      </a:r>
                    </a:p>
                  </a:txBody>
                  <a:tcPr marL="36000" marR="36000" marT="36000" marB="36000" anchor="ctr"/>
                </a:tc>
                <a:tc>
                  <a:txBody>
                    <a:bodyPr/>
                    <a:lstStyle/>
                    <a:p>
                      <a:pPr algn="ctr"/>
                      <a:r>
                        <a:rPr lang="en-GB" sz="800" noProof="0" dirty="0">
                          <a:latin typeface="Univers" panose="020B0503020202020204" pitchFamily="34" charset="0"/>
                        </a:rPr>
                        <a:t>449 (57.3)</a:t>
                      </a:r>
                    </a:p>
                  </a:txBody>
                  <a:tcPr marL="36000" marR="36000" marT="36000" marB="36000" anchor="ctr"/>
                </a:tc>
                <a:tc>
                  <a:txBody>
                    <a:bodyPr/>
                    <a:lstStyle/>
                    <a:p>
                      <a:pPr algn="ctr"/>
                      <a:r>
                        <a:rPr lang="en-GB" sz="800" noProof="0" dirty="0">
                          <a:latin typeface="Univers" panose="020B0503020202020204" pitchFamily="34" charset="0"/>
                        </a:rPr>
                        <a:t>223 (57.2)</a:t>
                      </a:r>
                    </a:p>
                  </a:txBody>
                  <a:tcPr marL="36000" marR="36000" marT="36000" marB="36000" anchor="ctr"/>
                </a:tc>
                <a:extLst>
                  <a:ext uri="{0D108BD9-81ED-4DB2-BD59-A6C34878D82A}">
                    <a16:rowId xmlns:a16="http://schemas.microsoft.com/office/drawing/2014/main" val="2671530637"/>
                  </a:ext>
                </a:extLst>
              </a:tr>
              <a:tr h="0">
                <a:tc>
                  <a:txBody>
                    <a:bodyPr/>
                    <a:lstStyle/>
                    <a:p>
                      <a:pPr marL="180000"/>
                      <a:r>
                        <a:rPr lang="en-GB" sz="800" noProof="0" dirty="0">
                          <a:latin typeface="Univers" panose="020B0503020202020204" pitchFamily="34" charset="0"/>
                        </a:rPr>
                        <a:t>Q3W</a:t>
                      </a:r>
                    </a:p>
                  </a:txBody>
                  <a:tcPr marL="36000" marR="36000" marT="36000" marB="36000" anchor="ctr"/>
                </a:tc>
                <a:tc>
                  <a:txBody>
                    <a:bodyPr/>
                    <a:lstStyle/>
                    <a:p>
                      <a:pPr algn="ctr"/>
                      <a:r>
                        <a:rPr lang="en-GB" sz="800" noProof="0" dirty="0">
                          <a:latin typeface="Univers" panose="020B0503020202020204" pitchFamily="34" charset="0"/>
                        </a:rPr>
                        <a:t>335 (42.7)</a:t>
                      </a:r>
                    </a:p>
                  </a:txBody>
                  <a:tcPr marL="36000" marR="36000" marT="36000" marB="36000" anchor="ctr"/>
                </a:tc>
                <a:tc>
                  <a:txBody>
                    <a:bodyPr/>
                    <a:lstStyle/>
                    <a:p>
                      <a:pPr algn="ctr"/>
                      <a:r>
                        <a:rPr lang="en-GB" sz="800" noProof="0" dirty="0">
                          <a:latin typeface="Univers" panose="020B0503020202020204" pitchFamily="34" charset="0"/>
                        </a:rPr>
                        <a:t>167 (42.8)</a:t>
                      </a:r>
                    </a:p>
                  </a:txBody>
                  <a:tcPr marL="36000" marR="36000" marT="36000" marB="36000" anchor="ctr"/>
                </a:tc>
                <a:extLst>
                  <a:ext uri="{0D108BD9-81ED-4DB2-BD59-A6C34878D82A}">
                    <a16:rowId xmlns:a16="http://schemas.microsoft.com/office/drawing/2014/main" val="2910663638"/>
                  </a:ext>
                </a:extLst>
              </a:tr>
              <a:tr h="0">
                <a:tc>
                  <a:txBody>
                    <a:bodyPr/>
                    <a:lstStyle/>
                    <a:p>
                      <a:r>
                        <a:rPr lang="en-GB" sz="800" noProof="0" dirty="0">
                          <a:latin typeface="Univers" panose="020B0503020202020204" pitchFamily="34" charset="0"/>
                        </a:rPr>
                        <a:t>Primary tumour classification</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1824604406"/>
                  </a:ext>
                </a:extLst>
              </a:tr>
              <a:tr h="0">
                <a:tc>
                  <a:txBody>
                    <a:bodyPr/>
                    <a:lstStyle/>
                    <a:p>
                      <a:pPr marL="0" indent="180975"/>
                      <a:r>
                        <a:rPr lang="en-GB" sz="800" noProof="0" dirty="0">
                          <a:latin typeface="Univers" panose="020B0503020202020204" pitchFamily="34" charset="0"/>
                        </a:rPr>
                        <a:t>T1/T2</a:t>
                      </a:r>
                    </a:p>
                  </a:txBody>
                  <a:tcPr marL="36000" marR="36000" marT="36000" marB="36000" anchor="ctr"/>
                </a:tc>
                <a:tc>
                  <a:txBody>
                    <a:bodyPr/>
                    <a:lstStyle/>
                    <a:p>
                      <a:pPr algn="ctr"/>
                      <a:r>
                        <a:rPr lang="en-GB" sz="800" noProof="0" dirty="0">
                          <a:latin typeface="Univers" panose="020B0503020202020204" pitchFamily="34" charset="0"/>
                        </a:rPr>
                        <a:t>580 (74.0)</a:t>
                      </a:r>
                    </a:p>
                  </a:txBody>
                  <a:tcPr marL="36000" marR="36000" marT="36000" marB="36000" anchor="ctr"/>
                </a:tc>
                <a:tc>
                  <a:txBody>
                    <a:bodyPr/>
                    <a:lstStyle/>
                    <a:p>
                      <a:pPr algn="ctr"/>
                      <a:r>
                        <a:rPr lang="en-GB" sz="800" noProof="0" dirty="0">
                          <a:latin typeface="Univers" panose="020B0503020202020204" pitchFamily="34" charset="0"/>
                        </a:rPr>
                        <a:t>290 (74.4)</a:t>
                      </a:r>
                    </a:p>
                  </a:txBody>
                  <a:tcPr marL="36000" marR="36000" marT="36000" marB="36000" anchor="ctr"/>
                </a:tc>
                <a:extLst>
                  <a:ext uri="{0D108BD9-81ED-4DB2-BD59-A6C34878D82A}">
                    <a16:rowId xmlns:a16="http://schemas.microsoft.com/office/drawing/2014/main" val="567091020"/>
                  </a:ext>
                </a:extLst>
              </a:tr>
              <a:tr h="0">
                <a:tc>
                  <a:txBody>
                    <a:bodyPr/>
                    <a:lstStyle/>
                    <a:p>
                      <a:pPr marL="180000"/>
                      <a:r>
                        <a:rPr lang="en-GB" sz="800" noProof="0" dirty="0">
                          <a:latin typeface="Univers" panose="020B0503020202020204" pitchFamily="34" charset="0"/>
                        </a:rPr>
                        <a:t>T3/T4</a:t>
                      </a:r>
                    </a:p>
                  </a:txBody>
                  <a:tcPr marL="36000" marR="36000" marT="36000" marB="36000" anchor="ctr"/>
                </a:tc>
                <a:tc>
                  <a:txBody>
                    <a:bodyPr/>
                    <a:lstStyle/>
                    <a:p>
                      <a:pPr algn="ctr"/>
                      <a:r>
                        <a:rPr lang="en-GB" sz="800" noProof="0" dirty="0">
                          <a:latin typeface="Univers" panose="020B0503020202020204" pitchFamily="34" charset="0"/>
                        </a:rPr>
                        <a:t>204 (26.0)</a:t>
                      </a:r>
                    </a:p>
                  </a:txBody>
                  <a:tcPr marL="36000" marR="36000" marT="36000" marB="36000" anchor="ctr"/>
                </a:tc>
                <a:tc>
                  <a:txBody>
                    <a:bodyPr/>
                    <a:lstStyle/>
                    <a:p>
                      <a:pPr algn="ctr"/>
                      <a:r>
                        <a:rPr lang="en-GB" sz="800" noProof="0" dirty="0">
                          <a:latin typeface="Univers" panose="020B0503020202020204" pitchFamily="34" charset="0"/>
                        </a:rPr>
                        <a:t>100 (25.6)</a:t>
                      </a:r>
                    </a:p>
                  </a:txBody>
                  <a:tcPr marL="36000" marR="36000" marT="36000" marB="36000" anchor="ctr"/>
                </a:tc>
                <a:extLst>
                  <a:ext uri="{0D108BD9-81ED-4DB2-BD59-A6C34878D82A}">
                    <a16:rowId xmlns:a16="http://schemas.microsoft.com/office/drawing/2014/main" val="2528043174"/>
                  </a:ext>
                </a:extLst>
              </a:tr>
              <a:tr h="0">
                <a:tc>
                  <a:txBody>
                    <a:bodyPr/>
                    <a:lstStyle/>
                    <a:p>
                      <a:r>
                        <a:rPr lang="en-GB" sz="800" noProof="0" dirty="0">
                          <a:latin typeface="Univers" panose="020B0503020202020204" pitchFamily="34" charset="0"/>
                        </a:rPr>
                        <a:t>Nodal involvement</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449647301"/>
                  </a:ext>
                </a:extLst>
              </a:tr>
              <a:tr h="0">
                <a:tc>
                  <a:txBody>
                    <a:bodyPr/>
                    <a:lstStyle/>
                    <a:p>
                      <a:pPr marL="0" indent="180975"/>
                      <a:r>
                        <a:rPr lang="en-GB" sz="800" noProof="0" dirty="0">
                          <a:latin typeface="Univers" panose="020B0503020202020204" pitchFamily="34" charset="0"/>
                        </a:rPr>
                        <a:t>Positive</a:t>
                      </a:r>
                    </a:p>
                  </a:txBody>
                  <a:tcPr marL="36000" marR="36000" marT="36000" marB="36000" anchor="ctr"/>
                </a:tc>
                <a:tc>
                  <a:txBody>
                    <a:bodyPr/>
                    <a:lstStyle/>
                    <a:p>
                      <a:pPr algn="ctr"/>
                      <a:r>
                        <a:rPr lang="en-GB" sz="800" noProof="0" dirty="0">
                          <a:latin typeface="Univers" panose="020B0503020202020204" pitchFamily="34" charset="0"/>
                        </a:rPr>
                        <a:t>405 (51.7)</a:t>
                      </a:r>
                    </a:p>
                  </a:txBody>
                  <a:tcPr marL="36000" marR="36000" marT="36000" marB="36000" anchor="ctr"/>
                </a:tc>
                <a:tc>
                  <a:txBody>
                    <a:bodyPr/>
                    <a:lstStyle/>
                    <a:p>
                      <a:pPr algn="ctr"/>
                      <a:r>
                        <a:rPr lang="en-GB" sz="800" noProof="0" dirty="0">
                          <a:latin typeface="Univers" panose="020B0503020202020204" pitchFamily="34" charset="0"/>
                        </a:rPr>
                        <a:t>200 (51.3)</a:t>
                      </a:r>
                    </a:p>
                  </a:txBody>
                  <a:tcPr marL="36000" marR="36000" marT="36000" marB="36000" anchor="ctr"/>
                </a:tc>
                <a:extLst>
                  <a:ext uri="{0D108BD9-81ED-4DB2-BD59-A6C34878D82A}">
                    <a16:rowId xmlns:a16="http://schemas.microsoft.com/office/drawing/2014/main" val="3732023546"/>
                  </a:ext>
                </a:extLst>
              </a:tr>
              <a:tr h="0">
                <a:tc>
                  <a:txBody>
                    <a:bodyPr/>
                    <a:lstStyle/>
                    <a:p>
                      <a:pPr marL="180000"/>
                      <a:r>
                        <a:rPr lang="en-GB" sz="800" noProof="0" dirty="0">
                          <a:latin typeface="Univers" panose="020B0503020202020204" pitchFamily="34" charset="0"/>
                        </a:rPr>
                        <a:t>Negative</a:t>
                      </a:r>
                    </a:p>
                  </a:txBody>
                  <a:tcPr marL="36000" marR="36000" marT="36000" marB="36000" anchor="ctr"/>
                </a:tc>
                <a:tc>
                  <a:txBody>
                    <a:bodyPr/>
                    <a:lstStyle/>
                    <a:p>
                      <a:pPr algn="ctr"/>
                      <a:r>
                        <a:rPr lang="en-GB" sz="800" noProof="0" dirty="0">
                          <a:latin typeface="Univers" panose="020B0503020202020204" pitchFamily="34" charset="0"/>
                        </a:rPr>
                        <a:t>379 (48.3)</a:t>
                      </a:r>
                    </a:p>
                  </a:txBody>
                  <a:tcPr marL="36000" marR="36000" marT="36000" marB="36000" anchor="ctr"/>
                </a:tc>
                <a:tc>
                  <a:txBody>
                    <a:bodyPr/>
                    <a:lstStyle/>
                    <a:p>
                      <a:pPr algn="ctr"/>
                      <a:r>
                        <a:rPr lang="en-GB" sz="800" noProof="0" dirty="0">
                          <a:latin typeface="Univers" panose="020B0503020202020204" pitchFamily="34" charset="0"/>
                        </a:rPr>
                        <a:t>190 (48.7)</a:t>
                      </a:r>
                    </a:p>
                  </a:txBody>
                  <a:tcPr marL="36000" marR="36000" marT="36000" marB="36000" anchor="ctr"/>
                </a:tc>
                <a:extLst>
                  <a:ext uri="{0D108BD9-81ED-4DB2-BD59-A6C34878D82A}">
                    <a16:rowId xmlns:a16="http://schemas.microsoft.com/office/drawing/2014/main" val="271072373"/>
                  </a:ext>
                </a:extLst>
              </a:tr>
            </a:tbl>
          </a:graphicData>
        </a:graphic>
      </p:graphicFrame>
      <p:graphicFrame>
        <p:nvGraphicFramePr>
          <p:cNvPr id="34" name="Table 5">
            <a:extLst>
              <a:ext uri="{FF2B5EF4-FFF2-40B4-BE49-F238E27FC236}">
                <a16:creationId xmlns:a16="http://schemas.microsoft.com/office/drawing/2014/main" id="{6A1832BF-E704-45EA-9D51-740A1B17BC8E}"/>
              </a:ext>
            </a:extLst>
          </p:cNvPr>
          <p:cNvGraphicFramePr>
            <a:graphicFrameLocks noGrp="1"/>
          </p:cNvGraphicFramePr>
          <p:nvPr>
            <p:extLst>
              <p:ext uri="{D42A27DB-BD31-4B8C-83A1-F6EECF244321}">
                <p14:modId xmlns:p14="http://schemas.microsoft.com/office/powerpoint/2010/main" val="99331031"/>
              </p:ext>
            </p:extLst>
          </p:nvPr>
        </p:nvGraphicFramePr>
        <p:xfrm>
          <a:off x="6172420" y="1300259"/>
          <a:ext cx="5539534" cy="1479360"/>
        </p:xfrm>
        <a:graphic>
          <a:graphicData uri="http://schemas.openxmlformats.org/drawingml/2006/table">
            <a:tbl>
              <a:tblPr firstRow="1" bandRow="1">
                <a:tableStyleId>{3B4B98B0-60AC-42C2-AFA5-B58CD77FA1E5}</a:tableStyleId>
              </a:tblPr>
              <a:tblGrid>
                <a:gridCol w="2344736">
                  <a:extLst>
                    <a:ext uri="{9D8B030D-6E8A-4147-A177-3AD203B41FA5}">
                      <a16:colId xmlns:a16="http://schemas.microsoft.com/office/drawing/2014/main" val="2427301028"/>
                    </a:ext>
                  </a:extLst>
                </a:gridCol>
                <a:gridCol w="1652213">
                  <a:extLst>
                    <a:ext uri="{9D8B030D-6E8A-4147-A177-3AD203B41FA5}">
                      <a16:colId xmlns:a16="http://schemas.microsoft.com/office/drawing/2014/main" val="660390019"/>
                    </a:ext>
                  </a:extLst>
                </a:gridCol>
                <a:gridCol w="1542585">
                  <a:extLst>
                    <a:ext uri="{9D8B030D-6E8A-4147-A177-3AD203B41FA5}">
                      <a16:colId xmlns:a16="http://schemas.microsoft.com/office/drawing/2014/main" val="3427282000"/>
                    </a:ext>
                  </a:extLst>
                </a:gridCol>
              </a:tblGrid>
              <a:tr h="0">
                <a:tc>
                  <a:txBody>
                    <a:bodyPr/>
                    <a:lstStyle/>
                    <a:p>
                      <a:r>
                        <a:rPr lang="en-GB" sz="800" noProof="0" dirty="0">
                          <a:solidFill>
                            <a:schemeClr val="bg1"/>
                          </a:solidFill>
                          <a:latin typeface="Univers" panose="020B0503020202020204" pitchFamily="34" charset="0"/>
                        </a:rPr>
                        <a:t>Characteristic, n (%)</a:t>
                      </a:r>
                      <a:endParaRPr lang="en-GB" sz="800" b="1" i="0" noProof="0" dirty="0">
                        <a:solidFill>
                          <a:schemeClr val="bg1"/>
                        </a:solidFill>
                        <a:latin typeface="Univers" panose="020B0503020202020204" pitchFamily="34" charset="0"/>
                      </a:endParaRPr>
                    </a:p>
                  </a:txBody>
                  <a:tcPr marL="36000" marR="36000" marT="36000" marB="36000" anchor="ctr">
                    <a:solidFill>
                      <a:srgbClr val="00877B"/>
                    </a:solidFill>
                  </a:tcPr>
                </a:tc>
                <a:tc>
                  <a:txBody>
                    <a:bodyPr/>
                    <a:lstStyle/>
                    <a:p>
                      <a:pPr algn="ctr"/>
                      <a:r>
                        <a:rPr lang="en-GB" sz="800" noProof="0" dirty="0">
                          <a:solidFill>
                            <a:schemeClr val="bg1"/>
                          </a:solidFill>
                          <a:latin typeface="Univers" panose="020B0503020202020204" pitchFamily="34" charset="0"/>
                        </a:rPr>
                        <a:t>KEYTRUDA + chemotherapy (n=784)</a:t>
                      </a:r>
                      <a:endParaRPr lang="en-GB" sz="800" b="1" i="0" noProof="0" dirty="0">
                        <a:solidFill>
                          <a:schemeClr val="bg1"/>
                        </a:solidFill>
                        <a:latin typeface="Univers" panose="020B0503020202020204" pitchFamily="34" charset="0"/>
                      </a:endParaRPr>
                    </a:p>
                  </a:txBody>
                  <a:tcPr marL="36000" marR="36000" marT="36000" marB="36000" anchor="ctr">
                    <a:solidFill>
                      <a:srgbClr val="68BF45"/>
                    </a:solidFill>
                  </a:tcPr>
                </a:tc>
                <a:tc>
                  <a:txBody>
                    <a:bodyPr/>
                    <a:lstStyle/>
                    <a:p>
                      <a:pPr algn="ctr"/>
                      <a:r>
                        <a:rPr lang="en-GB" sz="800" noProof="0" dirty="0">
                          <a:solidFill>
                            <a:schemeClr val="bg1"/>
                          </a:solidFill>
                          <a:latin typeface="Univers" panose="020B0503020202020204" pitchFamily="34" charset="0"/>
                        </a:rPr>
                        <a:t>Placebo + chemotherapy (n=390)</a:t>
                      </a:r>
                      <a:endParaRPr lang="en-GB" sz="800" b="1" i="0" noProof="0" dirty="0">
                        <a:solidFill>
                          <a:schemeClr val="bg1"/>
                        </a:solidFill>
                        <a:latin typeface="Univers" panose="020B0503020202020204" pitchFamily="34" charset="0"/>
                      </a:endParaRPr>
                    </a:p>
                  </a:txBody>
                  <a:tcPr marL="36000" marR="36000" marT="36000" marB="36000" anchor="ctr">
                    <a:solidFill>
                      <a:srgbClr val="A6A6A6"/>
                    </a:solidFill>
                  </a:tcPr>
                </a:tc>
                <a:extLst>
                  <a:ext uri="{0D108BD9-81ED-4DB2-BD59-A6C34878D82A}">
                    <a16:rowId xmlns:a16="http://schemas.microsoft.com/office/drawing/2014/main" val="1671468373"/>
                  </a:ext>
                </a:extLst>
              </a:tr>
              <a:tr h="0">
                <a:tc>
                  <a:txBody>
                    <a:bodyPr/>
                    <a:lstStyle/>
                    <a:p>
                      <a:r>
                        <a:rPr lang="en-GB" sz="800" noProof="0" dirty="0">
                          <a:latin typeface="Univers" panose="020B0503020202020204" pitchFamily="34" charset="0"/>
                        </a:rPr>
                        <a:t>Overall disease stage</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50653820"/>
                  </a:ext>
                </a:extLst>
              </a:tr>
              <a:tr h="0">
                <a:tc>
                  <a:txBody>
                    <a:bodyPr/>
                    <a:lstStyle/>
                    <a:p>
                      <a:pPr marL="0" indent="180975"/>
                      <a:r>
                        <a:rPr lang="en-GB" sz="800" noProof="0" dirty="0">
                          <a:latin typeface="Univers" panose="020B0503020202020204" pitchFamily="34" charset="0"/>
                        </a:rPr>
                        <a:t>Stage II</a:t>
                      </a:r>
                    </a:p>
                  </a:txBody>
                  <a:tcPr marL="36000" marR="36000" marT="36000" marB="36000" anchor="ctr"/>
                </a:tc>
                <a:tc>
                  <a:txBody>
                    <a:bodyPr/>
                    <a:lstStyle/>
                    <a:p>
                      <a:pPr algn="ctr"/>
                      <a:r>
                        <a:rPr lang="en-GB" sz="800" noProof="0" dirty="0">
                          <a:latin typeface="Univers" panose="020B0503020202020204" pitchFamily="34" charset="0"/>
                        </a:rPr>
                        <a:t>590 (75.3)</a:t>
                      </a:r>
                    </a:p>
                  </a:txBody>
                  <a:tcPr marL="36000" marR="36000" marT="36000" marB="36000" anchor="ctr"/>
                </a:tc>
                <a:tc>
                  <a:txBody>
                    <a:bodyPr/>
                    <a:lstStyle/>
                    <a:p>
                      <a:pPr algn="ctr"/>
                      <a:r>
                        <a:rPr lang="en-GB" sz="800" noProof="0" dirty="0">
                          <a:latin typeface="Univers" panose="020B0503020202020204" pitchFamily="34" charset="0"/>
                        </a:rPr>
                        <a:t>291 (74.6)</a:t>
                      </a:r>
                    </a:p>
                  </a:txBody>
                  <a:tcPr marL="36000" marR="36000" marT="36000" marB="36000" anchor="ctr"/>
                </a:tc>
                <a:extLst>
                  <a:ext uri="{0D108BD9-81ED-4DB2-BD59-A6C34878D82A}">
                    <a16:rowId xmlns:a16="http://schemas.microsoft.com/office/drawing/2014/main" val="3911873474"/>
                  </a:ext>
                </a:extLst>
              </a:tr>
              <a:tr h="0">
                <a:tc>
                  <a:txBody>
                    <a:bodyPr/>
                    <a:lstStyle/>
                    <a:p>
                      <a:pPr marL="180000"/>
                      <a:r>
                        <a:rPr lang="en-GB" sz="800" noProof="0" dirty="0">
                          <a:latin typeface="Univers" panose="020B0503020202020204" pitchFamily="34" charset="0"/>
                        </a:rPr>
                        <a:t>Stage III</a:t>
                      </a:r>
                    </a:p>
                  </a:txBody>
                  <a:tcPr marL="36000" marR="36000" marT="36000" marB="36000" anchor="ctr"/>
                </a:tc>
                <a:tc>
                  <a:txBody>
                    <a:bodyPr/>
                    <a:lstStyle/>
                    <a:p>
                      <a:pPr algn="ctr"/>
                      <a:r>
                        <a:rPr lang="en-GB" sz="800" noProof="0" dirty="0">
                          <a:latin typeface="Univers" panose="020B0503020202020204" pitchFamily="34" charset="0"/>
                        </a:rPr>
                        <a:t>194 (24.7)</a:t>
                      </a:r>
                    </a:p>
                  </a:txBody>
                  <a:tcPr marL="36000" marR="36000" marT="36000" marB="36000" anchor="ctr"/>
                </a:tc>
                <a:tc>
                  <a:txBody>
                    <a:bodyPr/>
                    <a:lstStyle/>
                    <a:p>
                      <a:pPr algn="ctr"/>
                      <a:r>
                        <a:rPr lang="en-GB" sz="800" noProof="0" dirty="0">
                          <a:latin typeface="Univers" panose="020B0503020202020204" pitchFamily="34" charset="0"/>
                        </a:rPr>
                        <a:t>98 (25.1)</a:t>
                      </a:r>
                    </a:p>
                  </a:txBody>
                  <a:tcPr marL="36000" marR="36000" marT="36000" marB="36000" anchor="ctr"/>
                </a:tc>
                <a:extLst>
                  <a:ext uri="{0D108BD9-81ED-4DB2-BD59-A6C34878D82A}">
                    <a16:rowId xmlns:a16="http://schemas.microsoft.com/office/drawing/2014/main" val="452484418"/>
                  </a:ext>
                </a:extLst>
              </a:tr>
              <a:tr h="0">
                <a:tc>
                  <a:txBody>
                    <a:bodyPr/>
                    <a:lstStyle/>
                    <a:p>
                      <a:r>
                        <a:rPr lang="en-GB" sz="800" noProof="0" dirty="0">
                          <a:latin typeface="Univers" panose="020B0503020202020204" pitchFamily="34" charset="0"/>
                        </a:rPr>
                        <a:t>HER2 status score</a:t>
                      </a: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tc>
                  <a:txBody>
                    <a:bodyPr/>
                    <a:lstStyle/>
                    <a:p>
                      <a:pPr algn="ctr"/>
                      <a:endParaRPr lang="en-GB" sz="80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2149485789"/>
                  </a:ext>
                </a:extLst>
              </a:tr>
              <a:tr h="0">
                <a:tc>
                  <a:txBody>
                    <a:bodyPr/>
                    <a:lstStyle/>
                    <a:p>
                      <a:pPr marL="0" indent="180975"/>
                      <a:r>
                        <a:rPr lang="en-GB" sz="800" noProof="0" dirty="0">
                          <a:latin typeface="Univers" panose="020B0503020202020204" pitchFamily="34" charset="0"/>
                        </a:rPr>
                        <a:t>0–1</a:t>
                      </a:r>
                    </a:p>
                  </a:txBody>
                  <a:tcPr marL="36000" marR="36000" marT="36000" marB="36000" anchor="ctr"/>
                </a:tc>
                <a:tc>
                  <a:txBody>
                    <a:bodyPr/>
                    <a:lstStyle/>
                    <a:p>
                      <a:pPr algn="ctr"/>
                      <a:r>
                        <a:rPr lang="en-GB" sz="800" noProof="0" dirty="0">
                          <a:latin typeface="Univers" panose="020B0503020202020204" pitchFamily="34" charset="0"/>
                        </a:rPr>
                        <a:t>595 (75.9)</a:t>
                      </a:r>
                    </a:p>
                  </a:txBody>
                  <a:tcPr marL="36000" marR="36000" marT="36000" marB="36000" anchor="ctr"/>
                </a:tc>
                <a:tc>
                  <a:txBody>
                    <a:bodyPr/>
                    <a:lstStyle/>
                    <a:p>
                      <a:pPr algn="ctr"/>
                      <a:r>
                        <a:rPr lang="en-GB" sz="800" noProof="0" dirty="0">
                          <a:latin typeface="Univers" panose="020B0503020202020204" pitchFamily="34" charset="0"/>
                        </a:rPr>
                        <a:t>286 (73.3)</a:t>
                      </a:r>
                    </a:p>
                  </a:txBody>
                  <a:tcPr marL="36000" marR="36000" marT="36000" marB="36000" anchor="ctr"/>
                </a:tc>
                <a:extLst>
                  <a:ext uri="{0D108BD9-81ED-4DB2-BD59-A6C34878D82A}">
                    <a16:rowId xmlns:a16="http://schemas.microsoft.com/office/drawing/2014/main" val="2057512101"/>
                  </a:ext>
                </a:extLst>
              </a:tr>
              <a:tr h="0">
                <a:tc>
                  <a:txBody>
                    <a:bodyPr/>
                    <a:lstStyle/>
                    <a:p>
                      <a:pPr marL="180000"/>
                      <a:r>
                        <a:rPr lang="en-GB" sz="800" noProof="0" dirty="0">
                          <a:latin typeface="Univers" panose="020B0503020202020204" pitchFamily="34" charset="0"/>
                        </a:rPr>
                        <a:t>≥2</a:t>
                      </a:r>
                    </a:p>
                  </a:txBody>
                  <a:tcPr marL="36000" marR="36000" marT="36000" marB="36000" anchor="ctr"/>
                </a:tc>
                <a:tc>
                  <a:txBody>
                    <a:bodyPr/>
                    <a:lstStyle/>
                    <a:p>
                      <a:pPr algn="ctr"/>
                      <a:r>
                        <a:rPr lang="en-GB" sz="800" noProof="0" dirty="0">
                          <a:latin typeface="Univers" panose="020B0503020202020204" pitchFamily="34" charset="0"/>
                        </a:rPr>
                        <a:t>188 (24.0)</a:t>
                      </a:r>
                    </a:p>
                  </a:txBody>
                  <a:tcPr marL="36000" marR="36000" marT="36000" marB="36000" anchor="ctr"/>
                </a:tc>
                <a:tc>
                  <a:txBody>
                    <a:bodyPr/>
                    <a:lstStyle/>
                    <a:p>
                      <a:pPr algn="ctr"/>
                      <a:r>
                        <a:rPr lang="en-GB" sz="800" noProof="0" dirty="0">
                          <a:latin typeface="Univers" panose="020B0503020202020204" pitchFamily="34" charset="0"/>
                        </a:rPr>
                        <a:t>104 (26.7)</a:t>
                      </a:r>
                    </a:p>
                  </a:txBody>
                  <a:tcPr marL="36000" marR="36000" marT="36000" marB="36000" anchor="ctr"/>
                </a:tc>
                <a:extLst>
                  <a:ext uri="{0D108BD9-81ED-4DB2-BD59-A6C34878D82A}">
                    <a16:rowId xmlns:a16="http://schemas.microsoft.com/office/drawing/2014/main" val="2236020017"/>
                  </a:ext>
                </a:extLst>
              </a:tr>
            </a:tbl>
          </a:graphicData>
        </a:graphic>
      </p:graphicFrame>
      <p:grpSp>
        <p:nvGrpSpPr>
          <p:cNvPr id="7" name="Group 6">
            <a:extLst>
              <a:ext uri="{FF2B5EF4-FFF2-40B4-BE49-F238E27FC236}">
                <a16:creationId xmlns:a16="http://schemas.microsoft.com/office/drawing/2014/main" id="{BD820F26-A96D-46D6-BDBC-90EF2E1E0ED1}"/>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3FC24254-CBF3-4271-ADF7-7951940E9718}"/>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AC169D18-7783-4BB8-84F8-00751F7BDF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itle 5">
            <a:extLst>
              <a:ext uri="{FF2B5EF4-FFF2-40B4-BE49-F238E27FC236}">
                <a16:creationId xmlns:a16="http://schemas.microsoft.com/office/drawing/2014/main" id="{5D866B91-17B8-4CC5-86FF-184DBF944F20}"/>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Patient baseline characteristics</a:t>
            </a:r>
            <a:r>
              <a:rPr lang="en-GB" sz="2800" baseline="30000" noProof="0" dirty="0">
                <a:solidFill>
                  <a:schemeClr val="bg1"/>
                </a:solidFill>
                <a:latin typeface="Univers" panose="020B0503020202020204" pitchFamily="34" charset="0"/>
              </a:rPr>
              <a:t>1,2</a:t>
            </a:r>
          </a:p>
        </p:txBody>
      </p:sp>
      <p:sp>
        <p:nvSpPr>
          <p:cNvPr id="11" name="Text Placeholder 7">
            <a:extLst>
              <a:ext uri="{FF2B5EF4-FFF2-40B4-BE49-F238E27FC236}">
                <a16:creationId xmlns:a16="http://schemas.microsoft.com/office/drawing/2014/main" id="{184EDA0A-95F0-4375-893C-922319697161}"/>
              </a:ext>
            </a:extLst>
          </p:cNvPr>
          <p:cNvSpPr txBox="1">
            <a:spLocks/>
          </p:cNvSpPr>
          <p:nvPr/>
        </p:nvSpPr>
        <p:spPr>
          <a:xfrm>
            <a:off x="78883" y="6011985"/>
            <a:ext cx="9255617"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PD-L1 assessed at a central laboratory using the PD-L1 IHC 22C3 pharmDx assay and measured using the CPS (number of PD-L1-positive tumour cells, lymphocytes and macrophages divided by the total number of viable tumour cells ×100);</a:t>
            </a:r>
            <a:r>
              <a:rPr lang="en-GB" sz="800" b="1" baseline="30000" noProof="0" dirty="0">
                <a:latin typeface="Univers" panose="020B0503020202020204" pitchFamily="34" charset="0"/>
              </a:rPr>
              <a:t>1</a:t>
            </a:r>
            <a:r>
              <a:rPr lang="en-GB" sz="800" b="1" noProof="0" dirty="0">
                <a:latin typeface="Univers" panose="020B0503020202020204" pitchFamily="34" charset="0"/>
              </a:rPr>
              <a:t> </a:t>
            </a:r>
            <a:r>
              <a:rPr lang="en-GB" sz="800" b="1" baseline="30000" noProof="0" dirty="0">
                <a:latin typeface="Univers" panose="020B0503020202020204" pitchFamily="34" charset="0"/>
              </a:rPr>
              <a:t>b</a:t>
            </a:r>
            <a:r>
              <a:rPr lang="en-GB" sz="800" b="1" noProof="0" dirty="0">
                <a:latin typeface="Univers" panose="020B0503020202020204" pitchFamily="34" charset="0"/>
              </a:rPr>
              <a:t>Final analysis reports 316 patients (81.0%) as PD-L1 positive (CPS </a:t>
            </a:r>
            <a:r>
              <a:rPr lang="en-GB" sz="800" b="1" noProof="0" dirty="0">
                <a:latin typeface="GSK Precision Light" pitchFamily="50" charset="0"/>
              </a:rPr>
              <a:t>≥</a:t>
            </a:r>
            <a:r>
              <a:rPr lang="en-GB" sz="800" b="1" noProof="0" dirty="0">
                <a:latin typeface="Univers" panose="020B0503020202020204" pitchFamily="34" charset="0"/>
              </a:rPr>
              <a:t>1) in the placebo + chemotherapy arm.</a:t>
            </a:r>
            <a:r>
              <a:rPr lang="en-GB" sz="800" b="1" baseline="30000" noProof="0" dirty="0">
                <a:latin typeface="Univers" panose="020B0503020202020204" pitchFamily="34" charset="0"/>
              </a:rPr>
              <a:t>2</a:t>
            </a:r>
            <a:br>
              <a:rPr lang="en-GB" sz="800" noProof="0" dirty="0">
                <a:latin typeface="Univers" panose="020B0503020202020204" pitchFamily="34" charset="0"/>
              </a:rPr>
            </a:br>
            <a:r>
              <a:rPr lang="en-GB" sz="800" noProof="0" dirty="0">
                <a:latin typeface="Univers" panose="020B0503020202020204" pitchFamily="34" charset="0"/>
              </a:rPr>
              <a:t>CPS, combined positive score; ECOG PS, Eastern Cooperative Oncology Group performance status; HER2, human epidermal growth factor receptor 2; IHC, immunohistochemistry; </a:t>
            </a:r>
            <a:br>
              <a:rPr lang="en-GB" sz="800" noProof="0" dirty="0">
                <a:latin typeface="Univers" panose="020B0503020202020204" pitchFamily="34" charset="0"/>
              </a:rPr>
            </a:br>
            <a:r>
              <a:rPr lang="en-GB" sz="800" noProof="0" dirty="0">
                <a:latin typeface="Univers" panose="020B0503020202020204" pitchFamily="34" charset="0"/>
              </a:rPr>
              <a:t>PD-L1, programmed death ligand-1; Q3W, every 3 weeks; QW, once a week; ULN, upper limit of normal range.</a:t>
            </a:r>
          </a:p>
          <a:p>
            <a:pPr marL="0" indent="0">
              <a:lnSpc>
                <a:spcPct val="80000"/>
              </a:lnSpc>
              <a:spcBef>
                <a:spcPts val="0"/>
              </a:spcBef>
              <a:buNone/>
            </a:pPr>
            <a:r>
              <a:rPr lang="en-GB" sz="800" noProof="0" dirty="0">
                <a:latin typeface="Univers" panose="020B0503020202020204" pitchFamily="34" charset="0"/>
              </a:rPr>
              <a:t>1. Schmid P et al. </a:t>
            </a:r>
            <a:r>
              <a:rPr lang="en-GB" sz="800" i="1" noProof="0" dirty="0">
                <a:latin typeface="Univers" panose="020B0503020202020204" pitchFamily="34" charset="0"/>
              </a:rPr>
              <a:t>N Engl J Med</a:t>
            </a:r>
            <a:r>
              <a:rPr lang="en-GB" sz="800" noProof="0" dirty="0">
                <a:latin typeface="Univers" panose="020B0503020202020204" pitchFamily="34" charset="0"/>
              </a:rPr>
              <a:t> 2020;382:810–821 (plus supplementary appendix); 2. Schmid P et al. Presented at the American Society of Clinical Oncology (ASCO) Annual Meeting 2026, </a:t>
            </a:r>
            <a:br>
              <a:rPr lang="en-GB" sz="800" noProof="0" dirty="0">
                <a:latin typeface="Univers" panose="020B0503020202020204" pitchFamily="34" charset="0"/>
              </a:rPr>
            </a:br>
            <a:r>
              <a:rPr lang="en-GB" sz="800" noProof="0" dirty="0">
                <a:latin typeface="Univers" panose="020B0503020202020204" pitchFamily="34" charset="0"/>
              </a:rPr>
              <a:t>29 May–2 June, Chicago, IL USA.</a:t>
            </a:r>
          </a:p>
        </p:txBody>
      </p:sp>
      <p:sp>
        <p:nvSpPr>
          <p:cNvPr id="3" name="TextBox 2">
            <a:extLst>
              <a:ext uri="{FF2B5EF4-FFF2-40B4-BE49-F238E27FC236}">
                <a16:creationId xmlns:a16="http://schemas.microsoft.com/office/drawing/2014/main" id="{2C7399C4-ED8A-4A41-5C57-DC0E27115ABD}"/>
              </a:ext>
            </a:extLst>
          </p:cNvPr>
          <p:cNvSpPr txBox="1"/>
          <p:nvPr/>
        </p:nvSpPr>
        <p:spPr>
          <a:xfrm>
            <a:off x="7890405" y="5794831"/>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4" name="TextBox 3">
            <a:extLst>
              <a:ext uri="{FF2B5EF4-FFF2-40B4-BE49-F238E27FC236}">
                <a16:creationId xmlns:a16="http://schemas.microsoft.com/office/drawing/2014/main" id="{3F15A5C9-B077-1191-923F-A42DBC0927B4}"/>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58716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8F143-92FB-FF26-E114-8ACAACEA908E}"/>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AC9A5F5B-ECB0-5CC1-E08C-459230D85CB7}"/>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E02C8678-844D-9240-3F66-479552CC3CD7}"/>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55753381-99C5-FE31-D570-9C19B0A9D5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4" name="Group 13">
            <a:extLst>
              <a:ext uri="{FF2B5EF4-FFF2-40B4-BE49-F238E27FC236}">
                <a16:creationId xmlns:a16="http://schemas.microsoft.com/office/drawing/2014/main" id="{AF349A84-77A6-F044-5910-F738F6BAAD60}"/>
              </a:ext>
            </a:extLst>
          </p:cNvPr>
          <p:cNvGrpSpPr/>
          <p:nvPr/>
        </p:nvGrpSpPr>
        <p:grpSpPr>
          <a:xfrm>
            <a:off x="849302" y="1620257"/>
            <a:ext cx="5369200" cy="395440"/>
            <a:chOff x="4574424" y="1707487"/>
            <a:chExt cx="5369200" cy="395440"/>
          </a:xfrm>
        </p:grpSpPr>
        <p:pic>
          <p:nvPicPr>
            <p:cNvPr id="18" name="Graphic 17">
              <a:extLst>
                <a:ext uri="{FF2B5EF4-FFF2-40B4-BE49-F238E27FC236}">
                  <a16:creationId xmlns:a16="http://schemas.microsoft.com/office/drawing/2014/main" id="{A71C11FE-450A-D193-5CF5-E8DC871E7C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4424" y="1707487"/>
              <a:ext cx="395440" cy="395440"/>
            </a:xfrm>
            <a:prstGeom prst="rect">
              <a:avLst/>
            </a:prstGeom>
          </p:spPr>
        </p:pic>
        <p:sp>
          <p:nvSpPr>
            <p:cNvPr id="19" name="TextBox 18">
              <a:extLst>
                <a:ext uri="{FF2B5EF4-FFF2-40B4-BE49-F238E27FC236}">
                  <a16:creationId xmlns:a16="http://schemas.microsoft.com/office/drawing/2014/main" id="{6DC7B313-53AD-30DF-AF42-0D36E24953F7}"/>
                </a:ext>
              </a:extLst>
            </p:cNvPr>
            <p:cNvSpPr txBox="1"/>
            <p:nvPr/>
          </p:nvSpPr>
          <p:spPr>
            <a:xfrm>
              <a:off x="4951552" y="177543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grpSp>
      <p:sp>
        <p:nvSpPr>
          <p:cNvPr id="20" name="Text Placeholder 7">
            <a:extLst>
              <a:ext uri="{FF2B5EF4-FFF2-40B4-BE49-F238E27FC236}">
                <a16:creationId xmlns:a16="http://schemas.microsoft.com/office/drawing/2014/main" id="{E5B4ECF8-56A2-F1A7-5667-59E81D2FCDC7}"/>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solidFill>
                  <a:schemeClr val="bg1"/>
                </a:solidFill>
                <a:latin typeface="Univers" panose="020B0503020202020204" pitchFamily="34" charset="0"/>
              </a:rPr>
              <a:t>DPFS, distant progression-free survival; DRFS, distant recurrence-free survival; EFS, event-free survival; ITT, intention-to-treat; OS, overall survival; pCR, pathologic complete response.</a:t>
            </a:r>
          </a:p>
        </p:txBody>
      </p:sp>
      <p:sp>
        <p:nvSpPr>
          <p:cNvPr id="9" name="Title 1">
            <a:extLst>
              <a:ext uri="{FF2B5EF4-FFF2-40B4-BE49-F238E27FC236}">
                <a16:creationId xmlns:a16="http://schemas.microsoft.com/office/drawing/2014/main" id="{FC2871CF-81F9-59B3-1B40-3265E1D0FD32}"/>
              </a:ext>
            </a:extLst>
          </p:cNvPr>
          <p:cNvSpPr txBox="1">
            <a:spLocks/>
          </p:cNvSpPr>
          <p:nvPr/>
        </p:nvSpPr>
        <p:spPr>
          <a:xfrm>
            <a:off x="838200" y="223809"/>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KEYNOTE-522: Results – Efficacy</a:t>
            </a:r>
          </a:p>
        </p:txBody>
      </p:sp>
      <p:sp>
        <p:nvSpPr>
          <p:cNvPr id="5" name="TextBox 4">
            <a:extLst>
              <a:ext uri="{FF2B5EF4-FFF2-40B4-BE49-F238E27FC236}">
                <a16:creationId xmlns:a16="http://schemas.microsoft.com/office/drawing/2014/main" id="{A539F75F-D536-7786-CCAB-740FE50FAF91}"/>
              </a:ext>
            </a:extLst>
          </p:cNvPr>
          <p:cNvSpPr txBox="1"/>
          <p:nvPr/>
        </p:nvSpPr>
        <p:spPr>
          <a:xfrm>
            <a:off x="7593786" y="2050810"/>
            <a:ext cx="3700416"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OS</a:t>
            </a:r>
          </a:p>
        </p:txBody>
      </p:sp>
      <p:sp>
        <p:nvSpPr>
          <p:cNvPr id="7" name="Rectangle: Single Corner Snipped 6">
            <a:hlinkClick r:id="rId6" action="ppaction://hlinksldjump"/>
            <a:extLst>
              <a:ext uri="{FF2B5EF4-FFF2-40B4-BE49-F238E27FC236}">
                <a16:creationId xmlns:a16="http://schemas.microsoft.com/office/drawing/2014/main" id="{549A0B5B-46B1-9265-86D6-733A3C43E810}"/>
              </a:ext>
            </a:extLst>
          </p:cNvPr>
          <p:cNvSpPr/>
          <p:nvPr/>
        </p:nvSpPr>
        <p:spPr>
          <a:xfrm>
            <a:off x="7581514" y="2425057"/>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OS in the ITT population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t>
            </a:r>
            <a:r>
              <a:rPr lang="en-GB" sz="1100" b="1" dirty="0">
                <a:solidFill>
                  <a:schemeClr val="tx1"/>
                </a:solidFill>
                <a:latin typeface="Univers" panose="020B0503020202020204" pitchFamily="34" charset="0"/>
              </a:rPr>
              <a:t>75-month follow-up</a:t>
            </a:r>
            <a:r>
              <a:rPr lang="en-GB" sz="1100" b="1" noProof="0" dirty="0">
                <a:solidFill>
                  <a:schemeClr val="tx1"/>
                </a:solidFill>
                <a:latin typeface="Univers" panose="020B0503020202020204" pitchFamily="34" charset="0"/>
              </a:rPr>
              <a:t>)</a:t>
            </a:r>
          </a:p>
        </p:txBody>
      </p:sp>
      <p:sp>
        <p:nvSpPr>
          <p:cNvPr id="8" name="Rectangle: Single Corner Snipped 7">
            <a:hlinkClick r:id="rId7" action="ppaction://hlinksldjump"/>
            <a:extLst>
              <a:ext uri="{FF2B5EF4-FFF2-40B4-BE49-F238E27FC236}">
                <a16:creationId xmlns:a16="http://schemas.microsoft.com/office/drawing/2014/main" id="{20E2392E-31DC-7C62-9350-37E43FA88A2F}"/>
              </a:ext>
            </a:extLst>
          </p:cNvPr>
          <p:cNvSpPr/>
          <p:nvPr/>
        </p:nvSpPr>
        <p:spPr>
          <a:xfrm>
            <a:off x="7581514" y="3092932"/>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OS in key subgroups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t>
            </a:r>
            <a:r>
              <a:rPr lang="en-GB" sz="1100" b="1" dirty="0">
                <a:solidFill>
                  <a:schemeClr val="tx1"/>
                </a:solidFill>
                <a:latin typeface="Univers" panose="020B0503020202020204" pitchFamily="34" charset="0"/>
              </a:rPr>
              <a:t>75-month follow-up</a:t>
            </a:r>
            <a:r>
              <a:rPr lang="en-GB" sz="1100" b="1" noProof="0" dirty="0">
                <a:solidFill>
                  <a:schemeClr val="tx1"/>
                </a:solidFill>
                <a:latin typeface="Univers" panose="020B0503020202020204" pitchFamily="34" charset="0"/>
              </a:rPr>
              <a:t>)</a:t>
            </a:r>
          </a:p>
        </p:txBody>
      </p:sp>
      <p:sp>
        <p:nvSpPr>
          <p:cNvPr id="13" name="Rectangle: Single Corner Snipped 12">
            <a:hlinkClick r:id="rId8" action="ppaction://hlinksldjump"/>
            <a:extLst>
              <a:ext uri="{FF2B5EF4-FFF2-40B4-BE49-F238E27FC236}">
                <a16:creationId xmlns:a16="http://schemas.microsoft.com/office/drawing/2014/main" id="{7C4EC2EB-50F4-D10D-6BBE-7BD320491A25}"/>
              </a:ext>
            </a:extLst>
          </p:cNvPr>
          <p:cNvSpPr/>
          <p:nvPr/>
        </p:nvSpPr>
        <p:spPr>
          <a:xfrm>
            <a:off x="7581514" y="3760807"/>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OS by pCR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t>
            </a:r>
            <a:r>
              <a:rPr lang="en-GB" sz="1100" b="1" dirty="0">
                <a:solidFill>
                  <a:schemeClr val="tx1"/>
                </a:solidFill>
                <a:latin typeface="Univers" panose="020B0503020202020204" pitchFamily="34" charset="0"/>
              </a:rPr>
              <a:t>75-month follow-up</a:t>
            </a:r>
            <a:r>
              <a:rPr lang="en-GB" sz="1100" b="1" noProof="0" dirty="0">
                <a:solidFill>
                  <a:schemeClr val="tx1"/>
                </a:solidFill>
                <a:latin typeface="Univers" panose="020B0503020202020204" pitchFamily="34" charset="0"/>
              </a:rPr>
              <a:t>)</a:t>
            </a:r>
          </a:p>
        </p:txBody>
      </p:sp>
      <p:sp>
        <p:nvSpPr>
          <p:cNvPr id="53" name="Rectangle: Single Corner Snipped 52">
            <a:hlinkClick r:id="rId9" action="ppaction://hlinksldjump"/>
            <a:extLst>
              <a:ext uri="{FF2B5EF4-FFF2-40B4-BE49-F238E27FC236}">
                <a16:creationId xmlns:a16="http://schemas.microsoft.com/office/drawing/2014/main" id="{3E1C961B-BC03-FE9C-F72F-AA20D3850A7E}"/>
              </a:ext>
            </a:extLst>
          </p:cNvPr>
          <p:cNvSpPr/>
          <p:nvPr/>
        </p:nvSpPr>
        <p:spPr>
          <a:xfrm>
            <a:off x="1098502" y="2425057"/>
            <a:ext cx="1714631"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pCR in the</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ITT population (primary analysis)</a:t>
            </a:r>
          </a:p>
        </p:txBody>
      </p:sp>
      <p:sp>
        <p:nvSpPr>
          <p:cNvPr id="2" name="TextBox 1">
            <a:extLst>
              <a:ext uri="{FF2B5EF4-FFF2-40B4-BE49-F238E27FC236}">
                <a16:creationId xmlns:a16="http://schemas.microsoft.com/office/drawing/2014/main" id="{5641032F-8DAC-6759-76BC-7D490A10FC0D}"/>
              </a:ext>
            </a:extLst>
          </p:cNvPr>
          <p:cNvSpPr txBox="1"/>
          <p:nvPr/>
        </p:nvSpPr>
        <p:spPr>
          <a:xfrm>
            <a:off x="1066617" y="2043516"/>
            <a:ext cx="1778400"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pCR</a:t>
            </a:r>
          </a:p>
        </p:txBody>
      </p:sp>
      <p:sp>
        <p:nvSpPr>
          <p:cNvPr id="36" name="Rectangle: Single Corner Snipped 35">
            <a:hlinkClick r:id="rId10" action="ppaction://hlinksldjump"/>
            <a:extLst>
              <a:ext uri="{FF2B5EF4-FFF2-40B4-BE49-F238E27FC236}">
                <a16:creationId xmlns:a16="http://schemas.microsoft.com/office/drawing/2014/main" id="{50EFCDCF-24FC-A47E-72F8-9A4E22DF10AA}"/>
              </a:ext>
            </a:extLst>
          </p:cNvPr>
          <p:cNvSpPr/>
          <p:nvPr/>
        </p:nvSpPr>
        <p:spPr>
          <a:xfrm>
            <a:off x="1098502" y="3081265"/>
            <a:ext cx="1714631"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pCR in the</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ITT population</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15" name="TextBox 14">
            <a:extLst>
              <a:ext uri="{FF2B5EF4-FFF2-40B4-BE49-F238E27FC236}">
                <a16:creationId xmlns:a16="http://schemas.microsoft.com/office/drawing/2014/main" id="{CAE5E0AD-1D4F-4C55-A848-EE457E36B403}"/>
              </a:ext>
            </a:extLst>
          </p:cNvPr>
          <p:cNvSpPr txBox="1"/>
          <p:nvPr/>
        </p:nvSpPr>
        <p:spPr>
          <a:xfrm>
            <a:off x="3378049" y="2043516"/>
            <a:ext cx="3691764"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EFS </a:t>
            </a:r>
            <a:r>
              <a:rPr lang="en-GB" sz="1400" b="1" i="1" noProof="0" dirty="0">
                <a:solidFill>
                  <a:schemeClr val="bg1"/>
                </a:solidFill>
                <a:latin typeface="Univers" panose="020B0503020202020204" pitchFamily="34" charset="0"/>
                <a:cs typeface="Arial" panose="020B0604020202020204" pitchFamily="34" charset="0"/>
              </a:rPr>
              <a:t>(continued)</a:t>
            </a:r>
            <a:endParaRPr lang="en-GB" sz="1400" b="1" noProof="0" dirty="0">
              <a:solidFill>
                <a:schemeClr val="bg1"/>
              </a:solidFill>
              <a:latin typeface="Univers" panose="020B0503020202020204" pitchFamily="34" charset="0"/>
              <a:cs typeface="Arial" panose="020B0604020202020204" pitchFamily="34" charset="0"/>
            </a:endParaRPr>
          </a:p>
        </p:txBody>
      </p:sp>
      <p:sp>
        <p:nvSpPr>
          <p:cNvPr id="3" name="Rectangle: Single Corner Snipped 2">
            <a:hlinkClick r:id="rId11" action="ppaction://hlinksldjump"/>
            <a:extLst>
              <a:ext uri="{FF2B5EF4-FFF2-40B4-BE49-F238E27FC236}">
                <a16:creationId xmlns:a16="http://schemas.microsoft.com/office/drawing/2014/main" id="{BF6E2530-ED44-733E-C06D-7BE0CE46A6DE}"/>
              </a:ext>
            </a:extLst>
          </p:cNvPr>
          <p:cNvSpPr/>
          <p:nvPr/>
        </p:nvSpPr>
        <p:spPr>
          <a:xfrm>
            <a:off x="1095275" y="476315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in key subgroups (primary analysis)</a:t>
            </a:r>
          </a:p>
        </p:txBody>
      </p:sp>
      <p:sp>
        <p:nvSpPr>
          <p:cNvPr id="16" name="Rectangle: Single Corner Snipped 15">
            <a:hlinkClick r:id="rId12" action="ppaction://hlinksldjump"/>
            <a:extLst>
              <a:ext uri="{FF2B5EF4-FFF2-40B4-BE49-F238E27FC236}">
                <a16:creationId xmlns:a16="http://schemas.microsoft.com/office/drawing/2014/main" id="{7591318A-4337-0DD9-7834-AE911C673DA4}"/>
              </a:ext>
            </a:extLst>
          </p:cNvPr>
          <p:cNvSpPr/>
          <p:nvPr/>
        </p:nvSpPr>
        <p:spPr>
          <a:xfrm>
            <a:off x="1095275" y="4127449"/>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in the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ITT population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(primary analysis)</a:t>
            </a:r>
          </a:p>
        </p:txBody>
      </p:sp>
      <p:sp>
        <p:nvSpPr>
          <p:cNvPr id="17" name="Rectangle: Single Corner Snipped 16">
            <a:hlinkClick r:id="rId13" action="ppaction://hlinksldjump"/>
            <a:extLst>
              <a:ext uri="{FF2B5EF4-FFF2-40B4-BE49-F238E27FC236}">
                <a16:creationId xmlns:a16="http://schemas.microsoft.com/office/drawing/2014/main" id="{0ED6182E-F274-C52A-4643-D6B5A9457E29}"/>
              </a:ext>
            </a:extLst>
          </p:cNvPr>
          <p:cNvSpPr/>
          <p:nvPr/>
        </p:nvSpPr>
        <p:spPr>
          <a:xfrm>
            <a:off x="5234022" y="4387385"/>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EFS in the</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ITT population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21" name="Rectangle: Single Corner Snipped 20">
            <a:hlinkClick r:id="rId14" action="ppaction://hlinksldjump"/>
            <a:extLst>
              <a:ext uri="{FF2B5EF4-FFF2-40B4-BE49-F238E27FC236}">
                <a16:creationId xmlns:a16="http://schemas.microsoft.com/office/drawing/2014/main" id="{2A3644ED-67F0-6A22-2587-092FD8FE8351}"/>
              </a:ext>
            </a:extLst>
          </p:cNvPr>
          <p:cNvSpPr/>
          <p:nvPr/>
        </p:nvSpPr>
        <p:spPr>
          <a:xfrm>
            <a:off x="1095275" y="5398857"/>
            <a:ext cx="1779213" cy="502968"/>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pCR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(36 months)</a:t>
            </a:r>
          </a:p>
        </p:txBody>
      </p:sp>
      <p:sp>
        <p:nvSpPr>
          <p:cNvPr id="23" name="Rectangle: Single Corner Snipped 22">
            <a:hlinkClick r:id="rId15" action="ppaction://hlinksldjump"/>
            <a:extLst>
              <a:ext uri="{FF2B5EF4-FFF2-40B4-BE49-F238E27FC236}">
                <a16:creationId xmlns:a16="http://schemas.microsoft.com/office/drawing/2014/main" id="{CA93E02A-9E0C-E9AC-B017-23631704890A}"/>
              </a:ext>
            </a:extLst>
          </p:cNvPr>
          <p:cNvSpPr/>
          <p:nvPr/>
        </p:nvSpPr>
        <p:spPr>
          <a:xfrm>
            <a:off x="5234022" y="5041486"/>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EFS in key subgroups</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24" name="Rectangle: Single Corner Snipped 23">
            <a:hlinkClick r:id="rId16" action="ppaction://hlinksldjump"/>
            <a:extLst>
              <a:ext uri="{FF2B5EF4-FFF2-40B4-BE49-F238E27FC236}">
                <a16:creationId xmlns:a16="http://schemas.microsoft.com/office/drawing/2014/main" id="{D2D678C4-8528-9149-8464-527B8EFF3290}"/>
              </a:ext>
            </a:extLst>
          </p:cNvPr>
          <p:cNvSpPr/>
          <p:nvPr/>
        </p:nvSpPr>
        <p:spPr>
          <a:xfrm>
            <a:off x="3298901" y="3717147"/>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nodal status (60 months)</a:t>
            </a:r>
          </a:p>
        </p:txBody>
      </p:sp>
      <p:sp>
        <p:nvSpPr>
          <p:cNvPr id="25" name="Rectangle: Single Corner Snipped 24">
            <a:hlinkClick r:id="rId17" action="ppaction://hlinksldjump"/>
            <a:extLst>
              <a:ext uri="{FF2B5EF4-FFF2-40B4-BE49-F238E27FC236}">
                <a16:creationId xmlns:a16="http://schemas.microsoft.com/office/drawing/2014/main" id="{5D8931A0-ACB4-3DF7-6A66-D76EA34047DF}"/>
              </a:ext>
            </a:extLst>
          </p:cNvPr>
          <p:cNvSpPr/>
          <p:nvPr/>
        </p:nvSpPr>
        <p:spPr>
          <a:xfrm>
            <a:off x="3298901" y="3063855"/>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disease stage (60 months)</a:t>
            </a:r>
          </a:p>
        </p:txBody>
      </p:sp>
      <p:sp>
        <p:nvSpPr>
          <p:cNvPr id="26" name="Rectangle: Single Corner Snipped 25">
            <a:hlinkClick r:id="rId18" action="ppaction://hlinksldjump"/>
            <a:extLst>
              <a:ext uri="{FF2B5EF4-FFF2-40B4-BE49-F238E27FC236}">
                <a16:creationId xmlns:a16="http://schemas.microsoft.com/office/drawing/2014/main" id="{BA04AF65-3CED-74DB-B328-E80774A28417}"/>
              </a:ext>
            </a:extLst>
          </p:cNvPr>
          <p:cNvSpPr/>
          <p:nvPr/>
        </p:nvSpPr>
        <p:spPr>
          <a:xfrm>
            <a:off x="3298901" y="5023731"/>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nodal status with and without pCR (60 months)</a:t>
            </a:r>
          </a:p>
        </p:txBody>
      </p:sp>
      <p:sp>
        <p:nvSpPr>
          <p:cNvPr id="27" name="Rectangle: Single Corner Snipped 26">
            <a:hlinkClick r:id="rId19" action="ppaction://hlinksldjump"/>
            <a:extLst>
              <a:ext uri="{FF2B5EF4-FFF2-40B4-BE49-F238E27FC236}">
                <a16:creationId xmlns:a16="http://schemas.microsoft.com/office/drawing/2014/main" id="{7E6C5A93-DB1D-7BFD-08B1-82AE8C15B2C5}"/>
              </a:ext>
            </a:extLst>
          </p:cNvPr>
          <p:cNvSpPr/>
          <p:nvPr/>
        </p:nvSpPr>
        <p:spPr>
          <a:xfrm>
            <a:off x="3298901" y="567702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in patients with baseline T2N0 disease (60 months)</a:t>
            </a:r>
          </a:p>
        </p:txBody>
      </p:sp>
      <p:sp>
        <p:nvSpPr>
          <p:cNvPr id="28" name="Rectangle: Single Corner Snipped 27">
            <a:hlinkClick r:id="rId20" action="ppaction://hlinksldjump"/>
            <a:extLst>
              <a:ext uri="{FF2B5EF4-FFF2-40B4-BE49-F238E27FC236}">
                <a16:creationId xmlns:a16="http://schemas.microsoft.com/office/drawing/2014/main" id="{D3BD49AE-56B7-FA78-E275-A36350F344AD}"/>
              </a:ext>
            </a:extLst>
          </p:cNvPr>
          <p:cNvSpPr/>
          <p:nvPr/>
        </p:nvSpPr>
        <p:spPr>
          <a:xfrm>
            <a:off x="5234022" y="2425082"/>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Distant recurrence as first EFS event </a:t>
            </a:r>
          </a:p>
          <a:p>
            <a:pPr marL="0" lvl="1" algn="ctr" defTabSz="685800">
              <a:defRPr/>
            </a:pPr>
            <a:r>
              <a:rPr lang="en-GB" sz="1100" b="1" noProof="0" dirty="0">
                <a:solidFill>
                  <a:schemeClr val="tx1"/>
                </a:solidFill>
                <a:latin typeface="Univers" panose="020B0503020202020204" pitchFamily="34" charset="0"/>
              </a:rPr>
              <a:t>(60 months)</a:t>
            </a:r>
          </a:p>
        </p:txBody>
      </p:sp>
      <p:sp>
        <p:nvSpPr>
          <p:cNvPr id="29" name="Rectangle: Single Corner Snipped 28">
            <a:hlinkClick r:id="rId21" action="ppaction://hlinksldjump"/>
            <a:extLst>
              <a:ext uri="{FF2B5EF4-FFF2-40B4-BE49-F238E27FC236}">
                <a16:creationId xmlns:a16="http://schemas.microsoft.com/office/drawing/2014/main" id="{A5DB8BB9-9ADE-80E2-20E4-7442FDD5118F}"/>
              </a:ext>
            </a:extLst>
          </p:cNvPr>
          <p:cNvSpPr/>
          <p:nvPr/>
        </p:nvSpPr>
        <p:spPr>
          <a:xfrm>
            <a:off x="5234022" y="307918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Distant recurrence as first EFS event by pCR </a:t>
            </a:r>
          </a:p>
          <a:p>
            <a:pPr marL="0" lvl="1" algn="ctr" defTabSz="685800">
              <a:defRPr/>
            </a:pPr>
            <a:r>
              <a:rPr lang="en-GB" sz="1100" b="1" noProof="0" dirty="0">
                <a:solidFill>
                  <a:schemeClr val="tx1"/>
                </a:solidFill>
                <a:latin typeface="Univers" panose="020B0503020202020204" pitchFamily="34" charset="0"/>
              </a:rPr>
              <a:t>(60 months)</a:t>
            </a:r>
          </a:p>
        </p:txBody>
      </p:sp>
      <p:sp>
        <p:nvSpPr>
          <p:cNvPr id="37" name="Rectangle: Single Corner Snipped 36">
            <a:hlinkClick r:id="rId22" action="ppaction://hlinksldjump"/>
            <a:extLst>
              <a:ext uri="{FF2B5EF4-FFF2-40B4-BE49-F238E27FC236}">
                <a16:creationId xmlns:a16="http://schemas.microsoft.com/office/drawing/2014/main" id="{3C920C62-467C-E60A-9A01-2A9E2CCC67F3}"/>
              </a:ext>
            </a:extLst>
          </p:cNvPr>
          <p:cNvSpPr/>
          <p:nvPr/>
        </p:nvSpPr>
        <p:spPr>
          <a:xfrm>
            <a:off x="3298901" y="4370439"/>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disease stage with and without pCR (60 months)</a:t>
            </a:r>
          </a:p>
        </p:txBody>
      </p:sp>
      <p:sp>
        <p:nvSpPr>
          <p:cNvPr id="22" name="TextBox 21">
            <a:extLst>
              <a:ext uri="{FF2B5EF4-FFF2-40B4-BE49-F238E27FC236}">
                <a16:creationId xmlns:a16="http://schemas.microsoft.com/office/drawing/2014/main" id="{848FF37C-313D-2D02-6CDE-0FA298480A0B}"/>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23">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
        <p:nvSpPr>
          <p:cNvPr id="4" name="Rectangle: Single Corner Snipped 3">
            <a:hlinkClick r:id="rId24" action="ppaction://hlinksldjump"/>
            <a:extLst>
              <a:ext uri="{FF2B5EF4-FFF2-40B4-BE49-F238E27FC236}">
                <a16:creationId xmlns:a16="http://schemas.microsoft.com/office/drawing/2014/main" id="{CC282A8B-28C1-4256-BC70-2990AF681ACC}"/>
              </a:ext>
            </a:extLst>
          </p:cNvPr>
          <p:cNvSpPr/>
          <p:nvPr/>
        </p:nvSpPr>
        <p:spPr>
          <a:xfrm>
            <a:off x="7581514" y="4428681"/>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OS in patients with baseline T2N0 disease (</a:t>
            </a:r>
            <a:r>
              <a:rPr lang="en-GB" sz="1100" b="1" dirty="0">
                <a:solidFill>
                  <a:schemeClr val="tx1"/>
                </a:solidFill>
                <a:latin typeface="Univers" panose="020B0503020202020204" pitchFamily="34" charset="0"/>
              </a:rPr>
              <a:t>75-month follow-up</a:t>
            </a:r>
            <a:r>
              <a:rPr lang="en-GB" sz="1100" b="1" noProof="0" dirty="0">
                <a:solidFill>
                  <a:schemeClr val="tx1"/>
                </a:solidFill>
                <a:latin typeface="Univers" panose="020B0503020202020204" pitchFamily="34" charset="0"/>
              </a:rPr>
              <a:t>)</a:t>
            </a:r>
          </a:p>
        </p:txBody>
      </p:sp>
      <p:sp>
        <p:nvSpPr>
          <p:cNvPr id="31" name="Rectangle: Single Corner Snipped 30">
            <a:hlinkClick r:id="rId25" action="ppaction://hlinksldjump"/>
            <a:extLst>
              <a:ext uri="{FF2B5EF4-FFF2-40B4-BE49-F238E27FC236}">
                <a16:creationId xmlns:a16="http://schemas.microsoft.com/office/drawing/2014/main" id="{5FF42B14-1C74-8F32-09C3-250BDC80AD78}"/>
              </a:ext>
            </a:extLst>
          </p:cNvPr>
          <p:cNvSpPr/>
          <p:nvPr/>
        </p:nvSpPr>
        <p:spPr>
          <a:xfrm>
            <a:off x="9535615" y="2429552"/>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OS in the ITT population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33" name="Rectangle: Single Corner Snipped 32">
            <a:hlinkClick r:id="rId26" action="ppaction://hlinksldjump"/>
            <a:extLst>
              <a:ext uri="{FF2B5EF4-FFF2-40B4-BE49-F238E27FC236}">
                <a16:creationId xmlns:a16="http://schemas.microsoft.com/office/drawing/2014/main" id="{C0BB7BAF-9BAF-8284-B541-4F400DAB2198}"/>
              </a:ext>
            </a:extLst>
          </p:cNvPr>
          <p:cNvSpPr/>
          <p:nvPr/>
        </p:nvSpPr>
        <p:spPr>
          <a:xfrm>
            <a:off x="9535615" y="308611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OS in key subgroups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35" name="Rectangle: Single Corner Snipped 34">
            <a:hlinkClick r:id="rId27" action="ppaction://hlinksldjump"/>
            <a:extLst>
              <a:ext uri="{FF2B5EF4-FFF2-40B4-BE49-F238E27FC236}">
                <a16:creationId xmlns:a16="http://schemas.microsoft.com/office/drawing/2014/main" id="{8BC69CB2-D7FA-205D-2F23-C932433613C5}"/>
              </a:ext>
            </a:extLst>
          </p:cNvPr>
          <p:cNvSpPr/>
          <p:nvPr/>
        </p:nvSpPr>
        <p:spPr>
          <a:xfrm>
            <a:off x="9535615" y="3742674"/>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OS by pCR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sp>
        <p:nvSpPr>
          <p:cNvPr id="32" name="Rectangle: Single Corner Snipped 31">
            <a:hlinkClick r:id="rId28" action="ppaction://hlinksldjump"/>
            <a:extLst>
              <a:ext uri="{FF2B5EF4-FFF2-40B4-BE49-F238E27FC236}">
                <a16:creationId xmlns:a16="http://schemas.microsoft.com/office/drawing/2014/main" id="{BE24D6E4-FFB3-FC82-98DF-5F1204DAB3F9}"/>
              </a:ext>
            </a:extLst>
          </p:cNvPr>
          <p:cNvSpPr/>
          <p:nvPr/>
        </p:nvSpPr>
        <p:spPr>
          <a:xfrm>
            <a:off x="1095275" y="5961529"/>
            <a:ext cx="1779213" cy="546847"/>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dirty="0">
                <a:solidFill>
                  <a:schemeClr val="tx1"/>
                </a:solidFill>
                <a:latin typeface="Univers" panose="020B0503020202020204" pitchFamily="34" charset="0"/>
              </a:rPr>
              <a:t>EFS in key subgroups</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(60 months)</a:t>
            </a:r>
          </a:p>
        </p:txBody>
      </p:sp>
      <p:sp>
        <p:nvSpPr>
          <p:cNvPr id="38" name="Rectangle: Single Corner Snipped 37">
            <a:hlinkClick r:id="rId29" action="ppaction://hlinksldjump"/>
            <a:extLst>
              <a:ext uri="{FF2B5EF4-FFF2-40B4-BE49-F238E27FC236}">
                <a16:creationId xmlns:a16="http://schemas.microsoft.com/office/drawing/2014/main" id="{1423C625-4A52-F531-15A3-55D33D20CDBF}"/>
              </a:ext>
            </a:extLst>
          </p:cNvPr>
          <p:cNvSpPr/>
          <p:nvPr/>
        </p:nvSpPr>
        <p:spPr>
          <a:xfrm>
            <a:off x="5234022" y="3733284"/>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dirty="0">
                <a:solidFill>
                  <a:schemeClr val="tx1"/>
                </a:solidFill>
                <a:latin typeface="Univers" panose="020B0503020202020204" pitchFamily="34" charset="0"/>
              </a:rPr>
              <a:t>EFS in the</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ITT population </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(75-month follow-up)</a:t>
            </a:r>
          </a:p>
        </p:txBody>
      </p:sp>
      <p:sp>
        <p:nvSpPr>
          <p:cNvPr id="42" name="Rectangle: Single Corner Snipped 41">
            <a:hlinkClick r:id="rId30" action="ppaction://hlinksldjump"/>
            <a:extLst>
              <a:ext uri="{FF2B5EF4-FFF2-40B4-BE49-F238E27FC236}">
                <a16:creationId xmlns:a16="http://schemas.microsoft.com/office/drawing/2014/main" id="{A42EFFA4-8AC3-4216-DC30-F3FF982E0E06}"/>
              </a:ext>
            </a:extLst>
          </p:cNvPr>
          <p:cNvSpPr/>
          <p:nvPr/>
        </p:nvSpPr>
        <p:spPr>
          <a:xfrm>
            <a:off x="5234022" y="5695585"/>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EFS by pCR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grpSp>
        <p:nvGrpSpPr>
          <p:cNvPr id="47" name="Group 46">
            <a:extLst>
              <a:ext uri="{FF2B5EF4-FFF2-40B4-BE49-F238E27FC236}">
                <a16:creationId xmlns:a16="http://schemas.microsoft.com/office/drawing/2014/main" id="{7D1EB901-6DEF-CBAA-5115-3FA9DE8B3698}"/>
              </a:ext>
            </a:extLst>
          </p:cNvPr>
          <p:cNvGrpSpPr/>
          <p:nvPr/>
        </p:nvGrpSpPr>
        <p:grpSpPr>
          <a:xfrm>
            <a:off x="7594775" y="5330800"/>
            <a:ext cx="3701229" cy="953613"/>
            <a:chOff x="7594775" y="5474236"/>
            <a:chExt cx="3701229" cy="953613"/>
          </a:xfrm>
        </p:grpSpPr>
        <p:grpSp>
          <p:nvGrpSpPr>
            <p:cNvPr id="41" name="Group 40">
              <a:extLst>
                <a:ext uri="{FF2B5EF4-FFF2-40B4-BE49-F238E27FC236}">
                  <a16:creationId xmlns:a16="http://schemas.microsoft.com/office/drawing/2014/main" id="{04E4286B-999F-EB56-7EBC-3C1DDD2FE355}"/>
                </a:ext>
              </a:extLst>
            </p:cNvPr>
            <p:cNvGrpSpPr/>
            <p:nvPr/>
          </p:nvGrpSpPr>
          <p:grpSpPr>
            <a:xfrm>
              <a:off x="7594775" y="5474236"/>
              <a:ext cx="3700822" cy="953613"/>
              <a:chOff x="10098180" y="2190880"/>
              <a:chExt cx="3700822" cy="953613"/>
            </a:xfrm>
          </p:grpSpPr>
          <p:sp>
            <p:nvSpPr>
              <p:cNvPr id="64" name="Rectangle: Single Corner Snipped 63">
                <a:hlinkClick r:id="rId31" action="ppaction://hlinksldjump"/>
                <a:extLst>
                  <a:ext uri="{FF2B5EF4-FFF2-40B4-BE49-F238E27FC236}">
                    <a16:creationId xmlns:a16="http://schemas.microsoft.com/office/drawing/2014/main" id="{BE6EE870-8A9B-D5AE-2840-654DC1944271}"/>
                  </a:ext>
                </a:extLst>
              </p:cNvPr>
              <p:cNvSpPr/>
              <p:nvPr/>
            </p:nvSpPr>
            <p:spPr>
              <a:xfrm>
                <a:off x="10098180" y="256849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DPFS or DRFS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(36 and </a:t>
                </a:r>
                <a:r>
                  <a:rPr lang="en-GB" sz="1100" b="1" dirty="0">
                    <a:solidFill>
                      <a:schemeClr val="tx1"/>
                    </a:solidFill>
                    <a:latin typeface="Univers" panose="020B0503020202020204" pitchFamily="34" charset="0"/>
                  </a:rPr>
                  <a:t>60 </a:t>
                </a:r>
                <a:r>
                  <a:rPr lang="en-GB" sz="1100" b="1" noProof="0" dirty="0">
                    <a:solidFill>
                      <a:schemeClr val="tx1"/>
                    </a:solidFill>
                    <a:latin typeface="Univers" panose="020B0503020202020204" pitchFamily="34" charset="0"/>
                  </a:rPr>
                  <a:t>months)</a:t>
                </a:r>
              </a:p>
            </p:txBody>
          </p:sp>
          <p:sp>
            <p:nvSpPr>
              <p:cNvPr id="6" name="TextBox 5">
                <a:extLst>
                  <a:ext uri="{FF2B5EF4-FFF2-40B4-BE49-F238E27FC236}">
                    <a16:creationId xmlns:a16="http://schemas.microsoft.com/office/drawing/2014/main" id="{6BDD285D-FA91-3C9E-DC32-49A2603FF9AA}"/>
                  </a:ext>
                </a:extLst>
              </p:cNvPr>
              <p:cNvSpPr txBox="1"/>
              <p:nvPr/>
            </p:nvSpPr>
            <p:spPr>
              <a:xfrm>
                <a:off x="10098586" y="2190880"/>
                <a:ext cx="3700416"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DPFS and DRFS</a:t>
                </a:r>
              </a:p>
            </p:txBody>
          </p:sp>
        </p:grpSp>
        <p:sp>
          <p:nvSpPr>
            <p:cNvPr id="44" name="Rectangle: Single Corner Snipped 43">
              <a:hlinkClick r:id="rId32" action="ppaction://hlinksldjump"/>
              <a:extLst>
                <a:ext uri="{FF2B5EF4-FFF2-40B4-BE49-F238E27FC236}">
                  <a16:creationId xmlns:a16="http://schemas.microsoft.com/office/drawing/2014/main" id="{D7752F51-ADD5-AE17-CE6C-75F0004A9440}"/>
                </a:ext>
              </a:extLst>
            </p:cNvPr>
            <p:cNvSpPr/>
            <p:nvPr/>
          </p:nvSpPr>
          <p:spPr>
            <a:xfrm>
              <a:off x="9516791" y="5851849"/>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rIns="0" bIns="108000" rtlCol="0" anchor="ctr"/>
            <a:lstStyle/>
            <a:p>
              <a:pPr marL="0" lvl="1" algn="ctr" defTabSz="685800">
                <a:defRPr/>
              </a:pPr>
              <a:r>
                <a:rPr lang="en-GB" sz="1100" b="1" noProof="0" dirty="0">
                  <a:solidFill>
                    <a:schemeClr val="tx1"/>
                  </a:solidFill>
                  <a:latin typeface="Univers" panose="020B0503020202020204" pitchFamily="34" charset="0"/>
                </a:rPr>
                <a:t>DPFS or DRFS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p:txBody>
        </p:sp>
      </p:grpSp>
      <p:sp>
        <p:nvSpPr>
          <p:cNvPr id="46" name="TextBox 45">
            <a:extLst>
              <a:ext uri="{FF2B5EF4-FFF2-40B4-BE49-F238E27FC236}">
                <a16:creationId xmlns:a16="http://schemas.microsoft.com/office/drawing/2014/main" id="{CAF04EC5-DAB7-82F9-6A93-41D81181490D}"/>
              </a:ext>
            </a:extLst>
          </p:cNvPr>
          <p:cNvSpPr txBox="1"/>
          <p:nvPr/>
        </p:nvSpPr>
        <p:spPr>
          <a:xfrm>
            <a:off x="1107467" y="3748493"/>
            <a:ext cx="1714631"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EFS</a:t>
            </a:r>
          </a:p>
        </p:txBody>
      </p:sp>
      <p:sp>
        <p:nvSpPr>
          <p:cNvPr id="34" name="Rectangle: Single Corner Snipped 33">
            <a:hlinkClick r:id="rId33" action="ppaction://hlinksldjump"/>
            <a:extLst>
              <a:ext uri="{FF2B5EF4-FFF2-40B4-BE49-F238E27FC236}">
                <a16:creationId xmlns:a16="http://schemas.microsoft.com/office/drawing/2014/main" id="{5B8ADBDE-F5A6-C996-69CE-CC8D6AFDFCC7}"/>
              </a:ext>
            </a:extLst>
          </p:cNvPr>
          <p:cNvSpPr/>
          <p:nvPr/>
        </p:nvSpPr>
        <p:spPr>
          <a:xfrm>
            <a:off x="3298901" y="2410563"/>
            <a:ext cx="1779213" cy="576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pCR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t>
            </a:r>
            <a:r>
              <a:rPr lang="en-GB" sz="1100" b="1" dirty="0">
                <a:solidFill>
                  <a:schemeClr val="tx1"/>
                </a:solidFill>
                <a:latin typeface="Univers" panose="020B0503020202020204" pitchFamily="34" charset="0"/>
              </a:rPr>
              <a:t>60 </a:t>
            </a:r>
            <a:r>
              <a:rPr lang="en-GB" sz="1100" b="1" noProof="0" dirty="0">
                <a:solidFill>
                  <a:schemeClr val="tx1"/>
                </a:solidFill>
                <a:latin typeface="Univers" panose="020B0503020202020204" pitchFamily="34" charset="0"/>
              </a:rPr>
              <a:t>months)</a:t>
            </a:r>
          </a:p>
        </p:txBody>
      </p:sp>
    </p:spTree>
    <p:extLst>
      <p:ext uri="{BB962C8B-B14F-4D97-AF65-F5344CB8AC3E}">
        <p14:creationId xmlns:p14="http://schemas.microsoft.com/office/powerpoint/2010/main" val="4109178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1D147512-ECAC-4527-BCCA-955454ECB33B}"/>
              </a:ext>
            </a:extLst>
          </p:cNvPr>
          <p:cNvGrpSpPr/>
          <p:nvPr/>
        </p:nvGrpSpPr>
        <p:grpSpPr>
          <a:xfrm>
            <a:off x="11314871" y="6087887"/>
            <a:ext cx="656605" cy="656603"/>
            <a:chOff x="8680178" y="917741"/>
            <a:chExt cx="352645" cy="350678"/>
          </a:xfrm>
        </p:grpSpPr>
        <p:sp>
          <p:nvSpPr>
            <p:cNvPr id="22" name="Oval 21">
              <a:extLst>
                <a:ext uri="{FF2B5EF4-FFF2-40B4-BE49-F238E27FC236}">
                  <a16:creationId xmlns:a16="http://schemas.microsoft.com/office/drawing/2014/main" id="{5E518D6F-8C22-4F83-A8CD-69991359EC54}"/>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3" name="Graphic 22" descr="Home">
              <a:hlinkClick r:id="rId3" action="ppaction://hlinksldjump"/>
              <a:extLst>
                <a:ext uri="{FF2B5EF4-FFF2-40B4-BE49-F238E27FC236}">
                  <a16:creationId xmlns:a16="http://schemas.microsoft.com/office/drawing/2014/main" id="{66A71067-0948-46A1-A8FB-A1524A81B4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6" name="TextBox 35">
            <a:extLst>
              <a:ext uri="{FF2B5EF4-FFF2-40B4-BE49-F238E27FC236}">
                <a16:creationId xmlns:a16="http://schemas.microsoft.com/office/drawing/2014/main" id="{065EB914-7ADD-4B4E-80A0-324E6F66FF64}"/>
              </a:ext>
            </a:extLst>
          </p:cNvPr>
          <p:cNvSpPr txBox="1"/>
          <p:nvPr/>
        </p:nvSpPr>
        <p:spPr>
          <a:xfrm>
            <a:off x="7614058" y="1701157"/>
            <a:ext cx="4029075" cy="249299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Statistically significant improvement was observed in pCR rates with KEYTRUDA + chemotherapy (neoadjuvant treatment) vs placebo + chemotherapy (neoadjuvant treatment) in the primary analysis of </a:t>
            </a:r>
            <a:br>
              <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KEYNOTE-522 (p&lt;0.001)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64.8% of patients (95% CI</a:t>
            </a:r>
            <a:r>
              <a:rPr lang="en-GB" sz="1200" noProof="0" dirty="0">
                <a:solidFill>
                  <a:srgbClr val="000000"/>
                </a:solidFill>
                <a:latin typeface="Univers" panose="020B0503020202020204" pitchFamily="34" charset="0"/>
              </a:rPr>
              <a:t>,</a:t>
            </a:r>
            <a:r>
              <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59.9–69.5) achieved pCR in the KEYTRUDA + chemotherapy (neoadjuvant treatment) group vs 51.2% of patients (95% CI, 44.1–58.3) in the placebo + chemotherapy (neoadjuvant treatment) group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
        <p:nvSpPr>
          <p:cNvPr id="15" name="Title 5">
            <a:extLst>
              <a:ext uri="{FF2B5EF4-FFF2-40B4-BE49-F238E27FC236}">
                <a16:creationId xmlns:a16="http://schemas.microsoft.com/office/drawing/2014/main" id="{D9703DBC-4B4F-4BBB-ABE7-555AFFC76C4A}"/>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rPr>
              <a:t>KEYNOTE-522: pCR in the ITT population </a:t>
            </a:r>
            <a:r>
              <a:rPr lang="en-GB" sz="2800" noProof="0" dirty="0">
                <a:solidFill>
                  <a:schemeClr val="bg1"/>
                </a:solidFill>
                <a:latin typeface="Univers" panose="020B0503020202020204" pitchFamily="34" charset="0"/>
              </a:rPr>
              <a:t>at primary analysis</a:t>
            </a:r>
            <a:endParaRPr kumimoji="0" lang="en-GB" sz="2800" b="0" i="0" u="none" strike="noStrike" kern="1200" cap="none" spc="0" normalizeH="0" baseline="30000" noProof="0" dirty="0">
              <a:ln>
                <a:noFill/>
              </a:ln>
              <a:solidFill>
                <a:srgbClr val="FFFFFF"/>
              </a:solidFill>
              <a:effectLst/>
              <a:uLnTx/>
              <a:uFillTx/>
              <a:latin typeface="Univers" panose="020B0503020202020204" pitchFamily="34" charset="0"/>
            </a:endParaRPr>
          </a:p>
        </p:txBody>
      </p:sp>
      <p:sp>
        <p:nvSpPr>
          <p:cNvPr id="16" name="Text Placeholder 7">
            <a:extLst>
              <a:ext uri="{FF2B5EF4-FFF2-40B4-BE49-F238E27FC236}">
                <a16:creationId xmlns:a16="http://schemas.microsoft.com/office/drawing/2014/main" id="{AC69FB2B-C11E-4C20-989B-EEBF1A257D27}"/>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t>Data cutoff: 24 September 2018. KEYTRUDA + chemotherapy (n=401); placebo + chemotherapy (n=201).</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b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t>The analysis is based on the Miettinen and Nurminen method stratified according to nodal status (+ vs </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cs typeface="Arial" panose="020B0604020202020204" pitchFamily="34" charset="0"/>
              </a:rPr>
              <a:t>−</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t>), tumour size (T1 [diameter &gt;1–2 cm] to T2 [diameter &gt;2–5 cm] or T3 [diameter &gt;5 cm]</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b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t>to T4 [locally advanced disease]), and frequency of carboplatin administration (QW or Q3W). For the other subgroups, the analysis is based on the unstratified Miettinen and Nurminen method.</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t>CI, confidence interval; ITT, intention-to</a:t>
            </a:r>
            <a:r>
              <a:rPr lang="en-GB" sz="800" noProof="0" dirty="0">
                <a:solidFill>
                  <a:srgbClr val="000000"/>
                </a:solidFill>
                <a:latin typeface="Univers" panose="020B0503020202020204" pitchFamily="34" charset="0"/>
              </a:rPr>
              <a:t>-</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t>treat; pCR, pathologic complete response; Q3W, every 3 weeks; QW, once a week.</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t>Schmid P et al. </a:t>
            </a:r>
            <a:r>
              <a:rPr kumimoji="0" lang="en-GB" sz="800" b="0" i="1" u="none" strike="noStrike" kern="1200" cap="none" spc="0" normalizeH="0" baseline="0" noProof="0" dirty="0">
                <a:ln>
                  <a:noFill/>
                </a:ln>
                <a:solidFill>
                  <a:srgbClr val="000000"/>
                </a:solidFill>
                <a:effectLst/>
                <a:uLnTx/>
                <a:uFillTx/>
                <a:latin typeface="Univers" panose="020B0503020202020204" pitchFamily="34" charset="0"/>
              </a:rPr>
              <a:t>N Engl J Med</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t> 2020;382:810–821.</a:t>
            </a:r>
          </a:p>
        </p:txBody>
      </p:sp>
      <p:graphicFrame>
        <p:nvGraphicFramePr>
          <p:cNvPr id="3" name="Chart 2">
            <a:extLst>
              <a:ext uri="{FF2B5EF4-FFF2-40B4-BE49-F238E27FC236}">
                <a16:creationId xmlns:a16="http://schemas.microsoft.com/office/drawing/2014/main" id="{73C069E8-1412-CE90-5896-A2E05516A095}"/>
              </a:ext>
            </a:extLst>
          </p:cNvPr>
          <p:cNvGraphicFramePr/>
          <p:nvPr>
            <p:extLst>
              <p:ext uri="{D42A27DB-BD31-4B8C-83A1-F6EECF244321}">
                <p14:modId xmlns:p14="http://schemas.microsoft.com/office/powerpoint/2010/main" val="376400645"/>
              </p:ext>
            </p:extLst>
          </p:nvPr>
        </p:nvGraphicFramePr>
        <p:xfrm>
          <a:off x="2318979" y="1498809"/>
          <a:ext cx="4418497" cy="4272864"/>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02A6DD60-951E-D0F4-EDEF-18C50F5D7A57}"/>
              </a:ext>
            </a:extLst>
          </p:cNvPr>
          <p:cNvSpPr txBox="1"/>
          <p:nvPr/>
        </p:nvSpPr>
        <p:spPr>
          <a:xfrm rot="16200000">
            <a:off x="1506257" y="3182645"/>
            <a:ext cx="1348446"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lumMod val="75000"/>
                    <a:lumOff val="25000"/>
                  </a:srgbClr>
                </a:solidFill>
                <a:effectLst/>
                <a:uLnTx/>
                <a:uFillTx/>
                <a:latin typeface="Univers" panose="020B0503020202020204" pitchFamily="34" charset="0"/>
                <a:ea typeface="+mn-ea"/>
                <a:cs typeface="+mn-cs"/>
              </a:rPr>
              <a:t>pCR, % (95% CI)</a:t>
            </a:r>
          </a:p>
        </p:txBody>
      </p:sp>
      <p:sp>
        <p:nvSpPr>
          <p:cNvPr id="5" name="TextBox 4">
            <a:extLst>
              <a:ext uri="{FF2B5EF4-FFF2-40B4-BE49-F238E27FC236}">
                <a16:creationId xmlns:a16="http://schemas.microsoft.com/office/drawing/2014/main" id="{B36BC8B4-34D8-D155-0872-354F8CD94514}"/>
              </a:ext>
            </a:extLst>
          </p:cNvPr>
          <p:cNvSpPr txBox="1"/>
          <p:nvPr/>
        </p:nvSpPr>
        <p:spPr>
          <a:xfrm>
            <a:off x="4229970" y="4959355"/>
            <a:ext cx="1164101"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lumMod val="75000"/>
                    <a:lumOff val="25000"/>
                  </a:srgbClr>
                </a:solidFill>
                <a:effectLst/>
                <a:uLnTx/>
                <a:uFillTx/>
                <a:latin typeface="Univers" panose="020B0503020202020204" pitchFamily="34" charset="0"/>
                <a:ea typeface="+mn-ea"/>
                <a:cs typeface="+mn-cs"/>
              </a:rPr>
              <a:t>ypT0/Tis ypN0</a:t>
            </a:r>
          </a:p>
        </p:txBody>
      </p:sp>
      <p:sp>
        <p:nvSpPr>
          <p:cNvPr id="6" name="TextBox 5">
            <a:extLst>
              <a:ext uri="{FF2B5EF4-FFF2-40B4-BE49-F238E27FC236}">
                <a16:creationId xmlns:a16="http://schemas.microsoft.com/office/drawing/2014/main" id="{F947D47F-A632-E83B-86DA-3B89640A7633}"/>
              </a:ext>
            </a:extLst>
          </p:cNvPr>
          <p:cNvSpPr txBox="1"/>
          <p:nvPr/>
        </p:nvSpPr>
        <p:spPr>
          <a:xfrm>
            <a:off x="3613048" y="2387796"/>
            <a:ext cx="583814"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lumMod val="75000"/>
                    <a:lumOff val="25000"/>
                  </a:srgbClr>
                </a:solidFill>
                <a:effectLst/>
                <a:uLnTx/>
                <a:uFillTx/>
                <a:latin typeface="Univers" panose="020B0503020202020204" pitchFamily="34" charset="0"/>
                <a:ea typeface="+mn-ea"/>
                <a:cs typeface="+mn-cs"/>
              </a:rPr>
              <a:t>64.8%</a:t>
            </a:r>
          </a:p>
        </p:txBody>
      </p:sp>
      <p:sp>
        <p:nvSpPr>
          <p:cNvPr id="7" name="TextBox 6">
            <a:extLst>
              <a:ext uri="{FF2B5EF4-FFF2-40B4-BE49-F238E27FC236}">
                <a16:creationId xmlns:a16="http://schemas.microsoft.com/office/drawing/2014/main" id="{4F5D45C3-96EF-8858-1EFD-5AF89A150F67}"/>
              </a:ext>
            </a:extLst>
          </p:cNvPr>
          <p:cNvSpPr txBox="1"/>
          <p:nvPr/>
        </p:nvSpPr>
        <p:spPr>
          <a:xfrm>
            <a:off x="5319596" y="2772925"/>
            <a:ext cx="583814"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0000">
                    <a:lumMod val="75000"/>
                    <a:lumOff val="25000"/>
                  </a:srgbClr>
                </a:solidFill>
                <a:effectLst/>
                <a:uLnTx/>
                <a:uFillTx/>
                <a:latin typeface="Univers" panose="020B0503020202020204" pitchFamily="34" charset="0"/>
                <a:ea typeface="+mn-ea"/>
                <a:cs typeface="+mn-cs"/>
              </a:rPr>
              <a:t>51.2%</a:t>
            </a:r>
          </a:p>
        </p:txBody>
      </p:sp>
      <p:sp>
        <p:nvSpPr>
          <p:cNvPr id="8" name="TextBox 7">
            <a:extLst>
              <a:ext uri="{FF2B5EF4-FFF2-40B4-BE49-F238E27FC236}">
                <a16:creationId xmlns:a16="http://schemas.microsoft.com/office/drawing/2014/main" id="{AD34A6D5-D630-C9D7-2B69-FD0AD30CF8F5}"/>
              </a:ext>
            </a:extLst>
          </p:cNvPr>
          <p:cNvSpPr txBox="1"/>
          <p:nvPr/>
        </p:nvSpPr>
        <p:spPr>
          <a:xfrm>
            <a:off x="4990899" y="5796769"/>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Adapted from Schmid P et al. </a:t>
            </a:r>
            <a:r>
              <a:rPr kumimoji="0" lang="en-GB" sz="800" b="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2020</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t>
            </a:r>
          </a:p>
        </p:txBody>
      </p:sp>
      <p:sp>
        <p:nvSpPr>
          <p:cNvPr id="2" name="TextBox 1">
            <a:extLst>
              <a:ext uri="{FF2B5EF4-FFF2-40B4-BE49-F238E27FC236}">
                <a16:creationId xmlns:a16="http://schemas.microsoft.com/office/drawing/2014/main" id="{7D622933-08E7-1E61-2FB9-76B275BD6AE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3917127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1D147512-ECAC-4527-BCCA-955454ECB33B}"/>
              </a:ext>
            </a:extLst>
          </p:cNvPr>
          <p:cNvGrpSpPr/>
          <p:nvPr/>
        </p:nvGrpSpPr>
        <p:grpSpPr>
          <a:xfrm>
            <a:off x="11314871" y="6087887"/>
            <a:ext cx="656605" cy="656603"/>
            <a:chOff x="8680178" y="917741"/>
            <a:chExt cx="352645" cy="350678"/>
          </a:xfrm>
        </p:grpSpPr>
        <p:sp>
          <p:nvSpPr>
            <p:cNvPr id="22" name="Oval 21">
              <a:extLst>
                <a:ext uri="{FF2B5EF4-FFF2-40B4-BE49-F238E27FC236}">
                  <a16:creationId xmlns:a16="http://schemas.microsoft.com/office/drawing/2014/main" id="{5E518D6F-8C22-4F83-A8CD-69991359EC54}"/>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23" name="Graphic 22" descr="Home">
              <a:hlinkClick r:id="rId3" action="ppaction://hlinksldjump"/>
              <a:extLst>
                <a:ext uri="{FF2B5EF4-FFF2-40B4-BE49-F238E27FC236}">
                  <a16:creationId xmlns:a16="http://schemas.microsoft.com/office/drawing/2014/main" id="{66A71067-0948-46A1-A8FB-A1524A81B4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6" name="TextBox 35">
            <a:extLst>
              <a:ext uri="{FF2B5EF4-FFF2-40B4-BE49-F238E27FC236}">
                <a16:creationId xmlns:a16="http://schemas.microsoft.com/office/drawing/2014/main" id="{065EB914-7ADD-4B4E-80A0-324E6F66FF64}"/>
              </a:ext>
            </a:extLst>
          </p:cNvPr>
          <p:cNvSpPr txBox="1"/>
          <p:nvPr/>
        </p:nvSpPr>
        <p:spPr>
          <a:xfrm>
            <a:off x="7614058" y="1701157"/>
            <a:ext cx="4029075" cy="2308324"/>
          </a:xfrm>
          <a:prstGeom prst="rect">
            <a:avLst/>
          </a:prstGeom>
          <a:noFill/>
        </p:spPr>
        <p:txBody>
          <a:bodyPr wrap="square" rtlCol="0">
            <a:spAutoFit/>
          </a:bodyPr>
          <a:lstStyle/>
          <a:p>
            <a:pPr marL="285750" indent="-285750">
              <a:buFont typeface="Arial" panose="020B0604020202020204" pitchFamily="34" charset="0"/>
              <a:buChar char="•"/>
            </a:pPr>
            <a:r>
              <a:rPr lang="en-GB" sz="1200" noProof="0" dirty="0">
                <a:latin typeface="Univers" panose="020B0503020202020204" pitchFamily="34" charset="0"/>
              </a:rPr>
              <a:t>Statistically significant improvement in pCR was observed with KEYTRUDA + chemotherapy (neoadjuvant treatment) vs placebo + chemotherapy (neoadjuvant treatment) in the final analysis of KEYNOTE-522 (p=0.00221)</a:t>
            </a:r>
          </a:p>
          <a:p>
            <a:endParaRPr lang="en-GB" sz="1200" noProof="0" dirty="0">
              <a:latin typeface="Univers" panose="020B0503020202020204" pitchFamily="34" charset="0"/>
            </a:endParaRPr>
          </a:p>
          <a:p>
            <a:pPr marL="285750" indent="-285750">
              <a:buFont typeface="Arial" panose="020B0604020202020204" pitchFamily="34" charset="0"/>
              <a:buChar char="•"/>
            </a:pPr>
            <a:r>
              <a:rPr lang="en-GB" sz="1200" noProof="0" dirty="0">
                <a:latin typeface="Univers" panose="020B0503020202020204" pitchFamily="34" charset="0"/>
              </a:rPr>
              <a:t>64.0% of patients (95% CI, 60.2–67.6) achieved pCR in the KEYTRUDA + chemotherapy (neoadjuvant treatment) group vs 54.7% of patients (95% CI, 49.1–60.1) in the placebo + chemotherapy (neoadjuvant treatment) group</a:t>
            </a:r>
          </a:p>
          <a:p>
            <a:pPr marL="285750" indent="-285750">
              <a:buFont typeface="Arial" panose="020B0604020202020204" pitchFamily="34" charset="0"/>
              <a:buChar char="•"/>
            </a:pPr>
            <a:endParaRPr lang="en-GB" sz="1200" noProof="0" dirty="0">
              <a:latin typeface="Univers" panose="020B0503020202020204" pitchFamily="34" charset="0"/>
            </a:endParaRPr>
          </a:p>
        </p:txBody>
      </p:sp>
      <p:sp>
        <p:nvSpPr>
          <p:cNvPr id="15" name="Title 5">
            <a:extLst>
              <a:ext uri="{FF2B5EF4-FFF2-40B4-BE49-F238E27FC236}">
                <a16:creationId xmlns:a16="http://schemas.microsoft.com/office/drawing/2014/main" id="{D9703DBC-4B4F-4BBB-ABE7-555AFFC76C4A}"/>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pCR in the ITT population at final analysis</a:t>
            </a:r>
            <a:endParaRPr lang="en-GB" sz="2800" baseline="30000" noProof="0" dirty="0">
              <a:solidFill>
                <a:schemeClr val="bg1"/>
              </a:solidFill>
              <a:latin typeface="Univers" panose="020B0503020202020204" pitchFamily="34" charset="0"/>
            </a:endParaRPr>
          </a:p>
        </p:txBody>
      </p:sp>
      <p:sp>
        <p:nvSpPr>
          <p:cNvPr id="16" name="Text Placeholder 7">
            <a:extLst>
              <a:ext uri="{FF2B5EF4-FFF2-40B4-BE49-F238E27FC236}">
                <a16:creationId xmlns:a16="http://schemas.microsoft.com/office/drawing/2014/main" id="{AC69FB2B-C11E-4C20-989B-EEBF1A257D27}"/>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2021. KEYTRUDA + chemotherapy (n=669); placebo + chemotherapy (n=333).</a:t>
            </a:r>
            <a:br>
              <a:rPr lang="en-GB" sz="800" b="1" noProof="0" dirty="0">
                <a:latin typeface="Univers" panose="020B0503020202020204" pitchFamily="34" charset="0"/>
              </a:rPr>
            </a:br>
            <a:r>
              <a:rPr lang="en-GB" sz="800" b="1" noProof="0" dirty="0">
                <a:latin typeface="Univers" panose="020B0503020202020204" pitchFamily="34" charset="0"/>
              </a:rPr>
              <a:t>The analysis is based on the Miettinen and Nurminen method stratified according to nodal status (+ vs −), tumour size (T1 [diameter &gt;1–2 cm] to T2 [diameter &gt;2–5 cm] or T3 [diameter &gt;5 cm]</a:t>
            </a:r>
            <a:br>
              <a:rPr lang="en-GB" sz="800" b="1" noProof="0" dirty="0">
                <a:latin typeface="Univers" panose="020B0503020202020204" pitchFamily="34" charset="0"/>
              </a:rPr>
            </a:br>
            <a:r>
              <a:rPr lang="en-GB" sz="800" b="1" noProof="0" dirty="0">
                <a:latin typeface="Univers" panose="020B0503020202020204" pitchFamily="34" charset="0"/>
              </a:rPr>
              <a:t>to T4 [locally advanced disease]), and frequency of carboplatin administration (QW or Q3W). For the other subgroups, the analysis is based on the unstratified Miettinen and Nurminen method.</a:t>
            </a:r>
            <a:br>
              <a:rPr lang="en-GB" sz="800" b="1" noProof="0" dirty="0">
                <a:latin typeface="Univers" panose="020B0503020202020204" pitchFamily="34" charset="0"/>
              </a:rPr>
            </a:br>
            <a:r>
              <a:rPr lang="en-GB" sz="800" noProof="0" dirty="0">
                <a:latin typeface="Univers" panose="020B0503020202020204" pitchFamily="34" charset="0"/>
              </a:rPr>
              <a:t>CI, confidence interval; ITT, intention-to-treat; pCR, pathologic complete response;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Q3W, every 3 weeks; QW, once a week; SmPC, Summary of Product Characteristics.</a:t>
            </a:r>
            <a:br>
              <a:rPr lang="en-GB" sz="800" noProof="0" dirty="0">
                <a:latin typeface="Univers" panose="020B0503020202020204" pitchFamily="34" charset="0"/>
              </a:rPr>
            </a:br>
            <a:r>
              <a:rPr lang="en-GB" sz="800" noProof="0" dirty="0">
                <a:latin typeface="Univers" panose="020B0503020202020204" pitchFamily="34" charset="0"/>
              </a:rPr>
              <a:t>KEYTRUDA (pembrolizumab) Summary of Product Characteristics. Available at: </a:t>
            </a:r>
            <a:r>
              <a:rPr lang="en-GB" sz="800" noProof="0" dirty="0">
                <a:latin typeface="Univers" panose="020B0503020202020204" pitchFamily="34" charset="0"/>
                <a:hlinkClick r:id="rId5"/>
              </a:rPr>
              <a:t>https://www.medicines.org.uk/emc/product/2498/smpc</a:t>
            </a:r>
            <a:r>
              <a:rPr lang="en-GB" sz="800" noProof="0" dirty="0">
                <a:latin typeface="Univers" panose="020B0503020202020204" pitchFamily="34" charset="0"/>
              </a:rPr>
              <a:t>. Accessed August 2025.</a:t>
            </a:r>
          </a:p>
        </p:txBody>
      </p:sp>
      <p:graphicFrame>
        <p:nvGraphicFramePr>
          <p:cNvPr id="3" name="Chart 2">
            <a:extLst>
              <a:ext uri="{FF2B5EF4-FFF2-40B4-BE49-F238E27FC236}">
                <a16:creationId xmlns:a16="http://schemas.microsoft.com/office/drawing/2014/main" id="{73C069E8-1412-CE90-5896-A2E05516A095}"/>
              </a:ext>
            </a:extLst>
          </p:cNvPr>
          <p:cNvGraphicFramePr/>
          <p:nvPr>
            <p:extLst>
              <p:ext uri="{D42A27DB-BD31-4B8C-83A1-F6EECF244321}">
                <p14:modId xmlns:p14="http://schemas.microsoft.com/office/powerpoint/2010/main" val="2402191683"/>
              </p:ext>
            </p:extLst>
          </p:nvPr>
        </p:nvGraphicFramePr>
        <p:xfrm>
          <a:off x="2318979" y="1498810"/>
          <a:ext cx="4418497" cy="4272864"/>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Box 3">
            <a:extLst>
              <a:ext uri="{FF2B5EF4-FFF2-40B4-BE49-F238E27FC236}">
                <a16:creationId xmlns:a16="http://schemas.microsoft.com/office/drawing/2014/main" id="{02A6DD60-951E-D0F4-EDEF-18C50F5D7A57}"/>
              </a:ext>
            </a:extLst>
          </p:cNvPr>
          <p:cNvSpPr txBox="1"/>
          <p:nvPr/>
        </p:nvSpPr>
        <p:spPr>
          <a:xfrm rot="16200000">
            <a:off x="1506257" y="3182645"/>
            <a:ext cx="1348446" cy="276999"/>
          </a:xfrm>
          <a:prstGeom prst="rect">
            <a:avLst/>
          </a:prstGeom>
          <a:noFill/>
        </p:spPr>
        <p:txBody>
          <a:bodyPr wrap="none" rtlCol="0">
            <a:spAutoFit/>
          </a:bodyPr>
          <a:lstStyle/>
          <a:p>
            <a:pPr algn="ctr"/>
            <a:r>
              <a:rPr lang="en-GB" sz="1200" b="1" noProof="0" dirty="0">
                <a:solidFill>
                  <a:schemeClr val="tx1">
                    <a:lumMod val="75000"/>
                    <a:lumOff val="25000"/>
                  </a:schemeClr>
                </a:solidFill>
                <a:latin typeface="Univers" panose="020B0503020202020204" pitchFamily="34" charset="0"/>
              </a:rPr>
              <a:t>pCR, % (95% CI)</a:t>
            </a:r>
          </a:p>
        </p:txBody>
      </p:sp>
      <p:sp>
        <p:nvSpPr>
          <p:cNvPr id="5" name="TextBox 4">
            <a:extLst>
              <a:ext uri="{FF2B5EF4-FFF2-40B4-BE49-F238E27FC236}">
                <a16:creationId xmlns:a16="http://schemas.microsoft.com/office/drawing/2014/main" id="{B36BC8B4-34D8-D155-0872-354F8CD94514}"/>
              </a:ext>
            </a:extLst>
          </p:cNvPr>
          <p:cNvSpPr txBox="1"/>
          <p:nvPr/>
        </p:nvSpPr>
        <p:spPr>
          <a:xfrm>
            <a:off x="4229970" y="4959355"/>
            <a:ext cx="1164102" cy="261610"/>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ypT0/Tis ypN0</a:t>
            </a:r>
          </a:p>
        </p:txBody>
      </p:sp>
      <p:sp>
        <p:nvSpPr>
          <p:cNvPr id="6" name="TextBox 5">
            <a:extLst>
              <a:ext uri="{FF2B5EF4-FFF2-40B4-BE49-F238E27FC236}">
                <a16:creationId xmlns:a16="http://schemas.microsoft.com/office/drawing/2014/main" id="{F947D47F-A632-E83B-86DA-3B89640A7633}"/>
              </a:ext>
            </a:extLst>
          </p:cNvPr>
          <p:cNvSpPr txBox="1"/>
          <p:nvPr/>
        </p:nvSpPr>
        <p:spPr>
          <a:xfrm>
            <a:off x="3547159" y="2357472"/>
            <a:ext cx="583814" cy="261610"/>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64.0%</a:t>
            </a:r>
          </a:p>
        </p:txBody>
      </p:sp>
      <p:sp>
        <p:nvSpPr>
          <p:cNvPr id="7" name="TextBox 6">
            <a:extLst>
              <a:ext uri="{FF2B5EF4-FFF2-40B4-BE49-F238E27FC236}">
                <a16:creationId xmlns:a16="http://schemas.microsoft.com/office/drawing/2014/main" id="{4F5D45C3-96EF-8858-1EFD-5AF89A150F67}"/>
              </a:ext>
            </a:extLst>
          </p:cNvPr>
          <p:cNvSpPr txBox="1"/>
          <p:nvPr/>
        </p:nvSpPr>
        <p:spPr>
          <a:xfrm>
            <a:off x="5261190" y="2632181"/>
            <a:ext cx="583814" cy="261610"/>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54.7%</a:t>
            </a:r>
          </a:p>
        </p:txBody>
      </p:sp>
      <p:sp>
        <p:nvSpPr>
          <p:cNvPr id="8" name="TextBox 7">
            <a:extLst>
              <a:ext uri="{FF2B5EF4-FFF2-40B4-BE49-F238E27FC236}">
                <a16:creationId xmlns:a16="http://schemas.microsoft.com/office/drawing/2014/main" id="{AD34A6D5-D630-C9D7-2B69-FD0AD30CF8F5}"/>
              </a:ext>
            </a:extLst>
          </p:cNvPr>
          <p:cNvSpPr txBox="1"/>
          <p:nvPr/>
        </p:nvSpPr>
        <p:spPr>
          <a:xfrm>
            <a:off x="4990899" y="5796769"/>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KEYTRUDA SmPC.</a:t>
            </a:r>
          </a:p>
        </p:txBody>
      </p:sp>
      <p:sp>
        <p:nvSpPr>
          <p:cNvPr id="2" name="TextBox 1">
            <a:extLst>
              <a:ext uri="{FF2B5EF4-FFF2-40B4-BE49-F238E27FC236}">
                <a16:creationId xmlns:a16="http://schemas.microsoft.com/office/drawing/2014/main" id="{16DC7CED-0272-7D90-CA03-1CD1034581CB}"/>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7"/>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3797342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26B676C-F49C-4A0C-9BB1-C438E9BA4A5B}"/>
              </a:ext>
            </a:extLst>
          </p:cNvPr>
          <p:cNvSpPr txBox="1"/>
          <p:nvPr/>
        </p:nvSpPr>
        <p:spPr>
          <a:xfrm>
            <a:off x="8255588" y="1756921"/>
            <a:ext cx="3783440" cy="3046988"/>
          </a:xfrm>
          <a:prstGeom prst="rect">
            <a:avLst/>
          </a:prstGeom>
          <a:noFill/>
        </p:spPr>
        <p:txBody>
          <a:bodyPr wrap="square" rtlCol="0">
            <a:spAutoFit/>
          </a:bodyPr>
          <a:lstStyle/>
          <a:p>
            <a:pPr marL="285750" indent="-285750">
              <a:buFont typeface="Arial" panose="020B0604020202020204" pitchFamily="34" charset="0"/>
              <a:buChar char="•"/>
            </a:pPr>
            <a:r>
              <a:rPr lang="en-GB" sz="1200" noProof="0" dirty="0">
                <a:solidFill>
                  <a:schemeClr val="tx1">
                    <a:lumMod val="85000"/>
                    <a:lumOff val="15000"/>
                  </a:schemeClr>
                </a:solidFill>
                <a:latin typeface="Univers" panose="020B0503020202020204" pitchFamily="34" charset="0"/>
              </a:rPr>
              <a:t>KEYTRUDA + chemotherapy in the neoadjuvant setting, followed by KEYTRUDA monotherapy as adjuvant treatment, resulted in a statistically significant improvement in EFS vs neoadjuvant placebo + chemotherapy followed by adjuvant placebo</a:t>
            </a:r>
          </a:p>
          <a:p>
            <a:pPr marL="285750" indent="-285750">
              <a:buFont typeface="Arial" panose="020B0604020202020204" pitchFamily="34" charset="0"/>
              <a:buChar char="•"/>
            </a:pPr>
            <a:endParaRPr lang="en-GB" sz="1200" noProof="0" dirty="0">
              <a:solidFill>
                <a:schemeClr val="tx1">
                  <a:lumMod val="85000"/>
                  <a:lumOff val="15000"/>
                </a:schemeClr>
              </a:solidFill>
              <a:latin typeface="Univers" panose="020B0503020202020204" pitchFamily="34" charset="0"/>
            </a:endParaRPr>
          </a:p>
          <a:p>
            <a:pPr marL="285750" indent="-285750">
              <a:buFont typeface="Arial" panose="020B0604020202020204" pitchFamily="34" charset="0"/>
              <a:buChar char="•"/>
            </a:pPr>
            <a:r>
              <a:rPr lang="en-GB" sz="1200" noProof="0" dirty="0">
                <a:solidFill>
                  <a:schemeClr val="tx1">
                    <a:lumMod val="85000"/>
                    <a:lumOff val="15000"/>
                  </a:schemeClr>
                </a:solidFill>
                <a:latin typeface="Univers" panose="020B0503020202020204" pitchFamily="34" charset="0"/>
              </a:rPr>
              <a:t>The 36-month estimated EFS was:</a:t>
            </a:r>
          </a:p>
          <a:p>
            <a:pPr marL="742950" lvl="1" indent="-285750">
              <a:buFont typeface="Arial" panose="020B0604020202020204" pitchFamily="34" charset="0"/>
              <a:buChar char="•"/>
            </a:pPr>
            <a:r>
              <a:rPr lang="en-GB" sz="1200" noProof="0" dirty="0">
                <a:solidFill>
                  <a:schemeClr val="tx1">
                    <a:lumMod val="85000"/>
                    <a:lumOff val="15000"/>
                  </a:schemeClr>
                </a:solidFill>
                <a:latin typeface="Univers" panose="020B0503020202020204" pitchFamily="34" charset="0"/>
              </a:rPr>
              <a:t>84.5% in the neoadjuvant KEYTRUDA + chemotherapy followed by adjuvant KEYTRUDA group (95% CI, 81.7–86.9) </a:t>
            </a:r>
          </a:p>
          <a:p>
            <a:pPr marL="742950" lvl="1" indent="-285750">
              <a:buFont typeface="Arial" panose="020B0604020202020204" pitchFamily="34" charset="0"/>
              <a:buChar char="•"/>
            </a:pPr>
            <a:r>
              <a:rPr lang="en-GB" sz="1200" noProof="0" dirty="0">
                <a:solidFill>
                  <a:schemeClr val="tx1">
                    <a:lumMod val="85000"/>
                    <a:lumOff val="15000"/>
                  </a:schemeClr>
                </a:solidFill>
                <a:latin typeface="Univers" panose="020B0503020202020204" pitchFamily="34" charset="0"/>
              </a:rPr>
              <a:t>76.8% in the neoadjuvant placebo + chemotherapy followed by adjuvant placebo group (95% CI, 72.2–80.7)</a:t>
            </a:r>
          </a:p>
          <a:p>
            <a:pPr marL="285750" indent="-285750">
              <a:buFont typeface="Arial" panose="020B0604020202020204" pitchFamily="34" charset="0"/>
              <a:buChar char="•"/>
            </a:pPr>
            <a:endParaRPr lang="en-GB" sz="1200" noProof="0" dirty="0">
              <a:solidFill>
                <a:schemeClr val="tx1">
                  <a:lumMod val="85000"/>
                  <a:lumOff val="15000"/>
                </a:schemeClr>
              </a:solidFill>
              <a:latin typeface="Univers" panose="020B0503020202020204" pitchFamily="34" charset="0"/>
            </a:endParaRPr>
          </a:p>
          <a:p>
            <a:pPr marL="285750" indent="-285750">
              <a:buFont typeface="Arial" panose="020B0604020202020204" pitchFamily="34" charset="0"/>
              <a:buChar char="•"/>
            </a:pPr>
            <a:r>
              <a:rPr lang="en-GB" sz="1200" noProof="0" dirty="0">
                <a:solidFill>
                  <a:schemeClr val="tx1">
                    <a:lumMod val="85000"/>
                    <a:lumOff val="15000"/>
                  </a:schemeClr>
                </a:solidFill>
                <a:latin typeface="Univers" panose="020B0503020202020204" pitchFamily="34" charset="0"/>
              </a:rPr>
              <a:t>Median EFS was not reached for either group</a:t>
            </a:r>
          </a:p>
        </p:txBody>
      </p:sp>
      <p:sp>
        <p:nvSpPr>
          <p:cNvPr id="10" name="TextBox 9">
            <a:hlinkClick r:id="rId3" action="ppaction://hlinksldjump"/>
            <a:extLst>
              <a:ext uri="{FF2B5EF4-FFF2-40B4-BE49-F238E27FC236}">
                <a16:creationId xmlns:a16="http://schemas.microsoft.com/office/drawing/2014/main" id="{49CEF7B0-CCC5-4A83-8F8A-25C285F1405F}"/>
              </a:ext>
            </a:extLst>
          </p:cNvPr>
          <p:cNvSpPr txBox="1"/>
          <p:nvPr/>
        </p:nvSpPr>
        <p:spPr>
          <a:xfrm>
            <a:off x="8183479" y="5456706"/>
            <a:ext cx="3812005" cy="461665"/>
          </a:xfrm>
          <a:prstGeom prst="rect">
            <a:avLst/>
          </a:prstGeom>
          <a:noFill/>
        </p:spPr>
        <p:txBody>
          <a:bodyPr wrap="square" rtlCol="0">
            <a:spAutoFit/>
          </a:bodyPr>
          <a:lstStyle/>
          <a:p>
            <a:pPr algn="ctr"/>
            <a:r>
              <a:rPr lang="en-GB" sz="1200" b="1" noProof="0" dirty="0">
                <a:solidFill>
                  <a:schemeClr val="tx1">
                    <a:lumMod val="85000"/>
                    <a:lumOff val="15000"/>
                  </a:schemeClr>
                </a:solidFill>
                <a:latin typeface="Univers" panose="020B0503020202020204" pitchFamily="34" charset="0"/>
                <a:hlinkClick r:id="rId3" action="ppaction://hlinksldjump"/>
              </a:rPr>
              <a:t>Click here</a:t>
            </a:r>
            <a:r>
              <a:rPr lang="en-GB" sz="1200" b="1" noProof="0" dirty="0">
                <a:solidFill>
                  <a:schemeClr val="tx1">
                    <a:lumMod val="85000"/>
                    <a:lumOff val="15000"/>
                  </a:schemeClr>
                </a:solidFill>
                <a:latin typeface="Univers" panose="020B0503020202020204" pitchFamily="34" charset="0"/>
              </a:rPr>
              <a:t> to view the forest plot for </a:t>
            </a:r>
            <a:br>
              <a:rPr lang="en-GB" sz="1200" b="1" noProof="0" dirty="0">
                <a:solidFill>
                  <a:schemeClr val="tx1">
                    <a:lumMod val="85000"/>
                    <a:lumOff val="15000"/>
                  </a:schemeClr>
                </a:solidFill>
                <a:latin typeface="Univers" panose="020B0503020202020204" pitchFamily="34" charset="0"/>
              </a:rPr>
            </a:br>
            <a:r>
              <a:rPr lang="en-GB" sz="1200" b="1" noProof="0" dirty="0">
                <a:solidFill>
                  <a:schemeClr val="tx1">
                    <a:lumMod val="85000"/>
                    <a:lumOff val="15000"/>
                  </a:schemeClr>
                </a:solidFill>
                <a:latin typeface="Univers" panose="020B0503020202020204" pitchFamily="34" charset="0"/>
              </a:rPr>
              <a:t>EFS in key subgroups</a:t>
            </a:r>
          </a:p>
        </p:txBody>
      </p:sp>
      <p:grpSp>
        <p:nvGrpSpPr>
          <p:cNvPr id="11" name="Group 10">
            <a:extLst>
              <a:ext uri="{FF2B5EF4-FFF2-40B4-BE49-F238E27FC236}">
                <a16:creationId xmlns:a16="http://schemas.microsoft.com/office/drawing/2014/main" id="{67099927-BDD5-4568-9172-1D07CBB5EB45}"/>
              </a:ext>
            </a:extLst>
          </p:cNvPr>
          <p:cNvGrpSpPr/>
          <p:nvPr/>
        </p:nvGrpSpPr>
        <p:grpSpPr>
          <a:xfrm>
            <a:off x="11314871" y="6087887"/>
            <a:ext cx="656605" cy="656603"/>
            <a:chOff x="8680178" y="917741"/>
            <a:chExt cx="352645" cy="350678"/>
          </a:xfrm>
        </p:grpSpPr>
        <p:sp>
          <p:nvSpPr>
            <p:cNvPr id="12" name="Oval 11">
              <a:extLst>
                <a:ext uri="{FF2B5EF4-FFF2-40B4-BE49-F238E27FC236}">
                  <a16:creationId xmlns:a16="http://schemas.microsoft.com/office/drawing/2014/main" id="{5599910A-741C-4CDD-A056-B57CC30F93B2}"/>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3" name="Graphic 12" descr="Home">
              <a:hlinkClick r:id="rId4" action="ppaction://hlinksldjump"/>
              <a:extLst>
                <a:ext uri="{FF2B5EF4-FFF2-40B4-BE49-F238E27FC236}">
                  <a16:creationId xmlns:a16="http://schemas.microsoft.com/office/drawing/2014/main" id="{D18BFC7E-3817-45B2-825F-79B0F991E0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1147" y="943594"/>
              <a:ext cx="270664" cy="270664"/>
            </a:xfrm>
            <a:prstGeom prst="rect">
              <a:avLst/>
            </a:prstGeom>
          </p:spPr>
        </p:pic>
      </p:grpSp>
      <p:sp>
        <p:nvSpPr>
          <p:cNvPr id="15" name="Title 5">
            <a:extLst>
              <a:ext uri="{FF2B5EF4-FFF2-40B4-BE49-F238E27FC236}">
                <a16:creationId xmlns:a16="http://schemas.microsoft.com/office/drawing/2014/main" id="{E700C1C3-9CF6-4C83-8FEB-9C205540E2A2}"/>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EFS in the ITT population at primary analysis</a:t>
            </a:r>
          </a:p>
        </p:txBody>
      </p:sp>
      <p:sp>
        <p:nvSpPr>
          <p:cNvPr id="14" name="Text Placeholder 7">
            <a:extLst>
              <a:ext uri="{FF2B5EF4-FFF2-40B4-BE49-F238E27FC236}">
                <a16:creationId xmlns:a16="http://schemas.microsoft.com/office/drawing/2014/main" id="{65F3248F-CDA0-4BF6-A3D4-BFB627F68AFC}"/>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2021.</a:t>
            </a:r>
            <a:br>
              <a:rPr lang="en-GB" sz="800" b="1" noProof="0" dirty="0">
                <a:latin typeface="Univers" panose="020B0503020202020204" pitchFamily="34" charset="0"/>
              </a:rPr>
            </a:br>
            <a:r>
              <a:rPr lang="en-GB" sz="800" b="1" noProof="0" dirty="0">
                <a:latin typeface="Univers" panose="020B0503020202020204" pitchFamily="34" charset="0"/>
              </a:rPr>
              <a:t>Tick marks indicate data censored at the last time the patient was known to be alive and without an event (disease progression that precludes definitive surgery; local or distant recurrence or a second primary tumour; or death from any cause). The HR and CI were analysed with the use of a Cox regression model with treatment as a covariate stratified according to the randomisation stratification factors of nodal status (+ or −), tumour size (T1/T2 or T3/T4) and frequency of carboplatin administration (QW or Q3W).</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 ITT, intention-to-treat; Q3W, every 3 weeks; QW, once a week.</a:t>
            </a:r>
          </a:p>
          <a:p>
            <a:pPr marL="0" indent="0">
              <a:spcBef>
                <a:spcPts val="0"/>
              </a:spcBef>
              <a:buNone/>
            </a:pP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a:t>
            </a:r>
          </a:p>
        </p:txBody>
      </p:sp>
      <p:sp>
        <p:nvSpPr>
          <p:cNvPr id="3" name="TextBox 2">
            <a:extLst>
              <a:ext uri="{FF2B5EF4-FFF2-40B4-BE49-F238E27FC236}">
                <a16:creationId xmlns:a16="http://schemas.microsoft.com/office/drawing/2014/main" id="{F1C1D587-D9DA-FCEA-7493-46F1EB90EFE6}"/>
              </a:ext>
            </a:extLst>
          </p:cNvPr>
          <p:cNvSpPr txBox="1"/>
          <p:nvPr/>
        </p:nvSpPr>
        <p:spPr>
          <a:xfrm>
            <a:off x="4273692" y="564410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2022.</a:t>
            </a:r>
          </a:p>
        </p:txBody>
      </p:sp>
      <p:grpSp>
        <p:nvGrpSpPr>
          <p:cNvPr id="7" name="Group 6">
            <a:extLst>
              <a:ext uri="{FF2B5EF4-FFF2-40B4-BE49-F238E27FC236}">
                <a16:creationId xmlns:a16="http://schemas.microsoft.com/office/drawing/2014/main" id="{E21ED0A1-FE3D-7A91-02FF-7C6D3EBFF4C7}"/>
              </a:ext>
            </a:extLst>
          </p:cNvPr>
          <p:cNvGrpSpPr/>
          <p:nvPr/>
        </p:nvGrpSpPr>
        <p:grpSpPr>
          <a:xfrm>
            <a:off x="129329" y="1718306"/>
            <a:ext cx="8334912" cy="3932975"/>
            <a:chOff x="281733" y="1718306"/>
            <a:chExt cx="8334912" cy="3932975"/>
          </a:xfrm>
        </p:grpSpPr>
        <p:pic>
          <p:nvPicPr>
            <p:cNvPr id="23" name="Picture 22" descr="Text&#10;&#10;Description automatically generated">
              <a:extLst>
                <a:ext uri="{FF2B5EF4-FFF2-40B4-BE49-F238E27FC236}">
                  <a16:creationId xmlns:a16="http://schemas.microsoft.com/office/drawing/2014/main" id="{635419F3-AD60-71A2-8D5B-81C772AFC152}"/>
                </a:ext>
              </a:extLst>
            </p:cNvPr>
            <p:cNvPicPr>
              <a:picLocks noChangeAspect="1"/>
            </p:cNvPicPr>
            <p:nvPr/>
          </p:nvPicPr>
          <p:blipFill rotWithShape="1">
            <a:blip r:embed="rId6">
              <a:extLst>
                <a:ext uri="{28A0092B-C50C-407E-A947-70E740481C1C}">
                  <a14:useLocalDpi xmlns:a14="http://schemas.microsoft.com/office/drawing/2010/main" val="0"/>
                </a:ext>
              </a:extLst>
            </a:blip>
            <a:srcRect l="8806" t="15627" r="12145" b="16987"/>
            <a:stretch/>
          </p:blipFill>
          <p:spPr>
            <a:xfrm>
              <a:off x="281735" y="1718306"/>
              <a:ext cx="8334910" cy="3927201"/>
            </a:xfrm>
            <a:prstGeom prst="rect">
              <a:avLst/>
            </a:prstGeom>
          </p:spPr>
        </p:pic>
        <p:grpSp>
          <p:nvGrpSpPr>
            <p:cNvPr id="6" name="Group 5">
              <a:extLst>
                <a:ext uri="{FF2B5EF4-FFF2-40B4-BE49-F238E27FC236}">
                  <a16:creationId xmlns:a16="http://schemas.microsoft.com/office/drawing/2014/main" id="{4939FD9C-EE34-B7DB-8A78-8F0B884E56B7}"/>
                </a:ext>
              </a:extLst>
            </p:cNvPr>
            <p:cNvGrpSpPr/>
            <p:nvPr/>
          </p:nvGrpSpPr>
          <p:grpSpPr>
            <a:xfrm>
              <a:off x="281733" y="2381483"/>
              <a:ext cx="7465316" cy="3269798"/>
              <a:chOff x="281733" y="2381483"/>
              <a:chExt cx="7465316" cy="3269798"/>
            </a:xfrm>
          </p:grpSpPr>
          <p:grpSp>
            <p:nvGrpSpPr>
              <p:cNvPr id="24" name="Group 23">
                <a:extLst>
                  <a:ext uri="{FF2B5EF4-FFF2-40B4-BE49-F238E27FC236}">
                    <a16:creationId xmlns:a16="http://schemas.microsoft.com/office/drawing/2014/main" id="{1F55AD23-B68F-A1C5-6709-F24825E4439A}"/>
                  </a:ext>
                </a:extLst>
              </p:cNvPr>
              <p:cNvGrpSpPr/>
              <p:nvPr/>
            </p:nvGrpSpPr>
            <p:grpSpPr>
              <a:xfrm>
                <a:off x="5944811" y="2381483"/>
                <a:ext cx="1802238" cy="2329465"/>
                <a:chOff x="6017550" y="2286000"/>
                <a:chExt cx="1883701" cy="2478024"/>
              </a:xfrm>
            </p:grpSpPr>
            <p:sp>
              <p:nvSpPr>
                <p:cNvPr id="25" name="Rectangle 24">
                  <a:extLst>
                    <a:ext uri="{FF2B5EF4-FFF2-40B4-BE49-F238E27FC236}">
                      <a16:creationId xmlns:a16="http://schemas.microsoft.com/office/drawing/2014/main" id="{E637FD0E-7C55-ACD2-F49F-E88CA4C67E44}"/>
                    </a:ext>
                  </a:extLst>
                </p:cNvPr>
                <p:cNvSpPr/>
                <p:nvPr/>
              </p:nvSpPr>
              <p:spPr>
                <a:xfrm>
                  <a:off x="6017550" y="2697757"/>
                  <a:ext cx="1480530" cy="339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6" name="Picture 25" descr="Text&#10;&#10;Description automatically generated">
                  <a:extLst>
                    <a:ext uri="{FF2B5EF4-FFF2-40B4-BE49-F238E27FC236}">
                      <a16:creationId xmlns:a16="http://schemas.microsoft.com/office/drawing/2014/main" id="{14015920-055B-7656-B7FD-F22AFFD16286}"/>
                    </a:ext>
                  </a:extLst>
                </p:cNvPr>
                <p:cNvPicPr>
                  <a:picLocks noChangeAspect="1"/>
                </p:cNvPicPr>
                <p:nvPr/>
              </p:nvPicPr>
              <p:blipFill rotWithShape="1">
                <a:blip r:embed="rId7">
                  <a:extLst>
                    <a:ext uri="{28A0092B-C50C-407E-A947-70E740481C1C}">
                      <a14:useLocalDpi xmlns:a14="http://schemas.microsoft.com/office/drawing/2010/main" val="0"/>
                    </a:ext>
                  </a:extLst>
                </a:blip>
                <a:srcRect l="63096" t="33206" r="23592" b="61374"/>
                <a:stretch/>
              </p:blipFill>
              <p:spPr>
                <a:xfrm>
                  <a:off x="6420721" y="2683483"/>
                  <a:ext cx="1480530" cy="339168"/>
                </a:xfrm>
                <a:prstGeom prst="rect">
                  <a:avLst/>
                </a:prstGeom>
              </p:spPr>
            </p:pic>
            <p:cxnSp>
              <p:nvCxnSpPr>
                <p:cNvPr id="27" name="Straight Connector 26">
                  <a:extLst>
                    <a:ext uri="{FF2B5EF4-FFF2-40B4-BE49-F238E27FC236}">
                      <a16:creationId xmlns:a16="http://schemas.microsoft.com/office/drawing/2014/main" id="{E179826D-3C95-47F9-8102-A3F7B7A0EDBB}"/>
                    </a:ext>
                  </a:extLst>
                </p:cNvPr>
                <p:cNvCxnSpPr>
                  <a:cxnSpLocks/>
                </p:cNvCxnSpPr>
                <p:nvPr/>
              </p:nvCxnSpPr>
              <p:spPr>
                <a:xfrm flipV="1">
                  <a:off x="6185312" y="2286000"/>
                  <a:ext cx="0" cy="2478024"/>
                </a:xfrm>
                <a:prstGeom prst="line">
                  <a:avLst/>
                </a:prstGeom>
                <a:ln>
                  <a:solidFill>
                    <a:srgbClr val="B0B0B0"/>
                  </a:solidFill>
                  <a:prstDash val="lgDash"/>
                </a:ln>
              </p:spPr>
              <p:style>
                <a:lnRef idx="1">
                  <a:schemeClr val="accent4"/>
                </a:lnRef>
                <a:fillRef idx="0">
                  <a:schemeClr val="accent4"/>
                </a:fillRef>
                <a:effectRef idx="0">
                  <a:schemeClr val="accent4"/>
                </a:effectRef>
                <a:fontRef idx="minor">
                  <a:schemeClr val="tx1"/>
                </a:fontRef>
              </p:style>
            </p:cxnSp>
          </p:grpSp>
          <p:sp>
            <p:nvSpPr>
              <p:cNvPr id="22" name="Rectangle 21">
                <a:extLst>
                  <a:ext uri="{FF2B5EF4-FFF2-40B4-BE49-F238E27FC236}">
                    <a16:creationId xmlns:a16="http://schemas.microsoft.com/office/drawing/2014/main" id="{05BD2626-3D38-CFD4-E9BC-8E8F2C92F711}"/>
                  </a:ext>
                </a:extLst>
              </p:cNvPr>
              <p:cNvSpPr/>
              <p:nvPr/>
            </p:nvSpPr>
            <p:spPr>
              <a:xfrm>
                <a:off x="1097598" y="5097889"/>
                <a:ext cx="704981" cy="136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Rectangle 4">
                <a:extLst>
                  <a:ext uri="{FF2B5EF4-FFF2-40B4-BE49-F238E27FC236}">
                    <a16:creationId xmlns:a16="http://schemas.microsoft.com/office/drawing/2014/main" id="{423F3C5E-FEF4-EC25-860D-616B85E929CE}"/>
                  </a:ext>
                </a:extLst>
              </p:cNvPr>
              <p:cNvSpPr/>
              <p:nvPr/>
            </p:nvSpPr>
            <p:spPr>
              <a:xfrm>
                <a:off x="281734" y="5222206"/>
                <a:ext cx="2419637" cy="4115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 name="Picture 1" descr="A screenshot of a computer screen&#10;&#10;Description automatically generated">
                <a:extLst>
                  <a:ext uri="{FF2B5EF4-FFF2-40B4-BE49-F238E27FC236}">
                    <a16:creationId xmlns:a16="http://schemas.microsoft.com/office/drawing/2014/main" id="{B9D3E404-AE62-B87A-CB08-7C04612B9A2B}"/>
                  </a:ext>
                </a:extLst>
              </p:cNvPr>
              <p:cNvPicPr>
                <a:picLocks noChangeAspect="1"/>
              </p:cNvPicPr>
              <p:nvPr/>
            </p:nvPicPr>
            <p:blipFill rotWithShape="1">
              <a:blip r:embed="rId8">
                <a:extLst>
                  <a:ext uri="{28A0092B-C50C-407E-A947-70E740481C1C}">
                    <a14:useLocalDpi xmlns:a14="http://schemas.microsoft.com/office/drawing/2010/main" val="0"/>
                  </a:ext>
                </a:extLst>
              </a:blip>
              <a:srcRect l="49343" t="65788" r="35442" b="29123"/>
              <a:stretch/>
            </p:blipFill>
            <p:spPr>
              <a:xfrm>
                <a:off x="281733" y="5203564"/>
                <a:ext cx="2533267" cy="447717"/>
              </a:xfrm>
              <a:prstGeom prst="rect">
                <a:avLst/>
              </a:prstGeom>
            </p:spPr>
          </p:pic>
        </p:grpSp>
      </p:grpSp>
      <p:sp>
        <p:nvSpPr>
          <p:cNvPr id="8" name="TextBox 7">
            <a:extLst>
              <a:ext uri="{FF2B5EF4-FFF2-40B4-BE49-F238E27FC236}">
                <a16:creationId xmlns:a16="http://schemas.microsoft.com/office/drawing/2014/main" id="{A0A40D5A-7167-0F48-123B-9C611F7FF9CF}"/>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9"/>
              </a:rPr>
              <a:t>UK Prescribing Information</a:t>
            </a:r>
            <a:endParaRPr lang="en-GB" sz="1000" b="1" noProof="0" dirty="0">
              <a:latin typeface="Univers" panose="020B0503020202020204" pitchFamily="34" charset="0"/>
            </a:endParaRPr>
          </a:p>
        </p:txBody>
      </p:sp>
      <p:sp>
        <p:nvSpPr>
          <p:cNvPr id="16" name="TextBox 15">
            <a:extLst>
              <a:ext uri="{FF2B5EF4-FFF2-40B4-BE49-F238E27FC236}">
                <a16:creationId xmlns:a16="http://schemas.microsoft.com/office/drawing/2014/main" id="{1004AFBC-7D65-608A-0926-41A4C7BF53C3}"/>
              </a:ext>
            </a:extLst>
          </p:cNvPr>
          <p:cNvSpPr txBox="1"/>
          <p:nvPr/>
        </p:nvSpPr>
        <p:spPr>
          <a:xfrm>
            <a:off x="2828974" y="4088747"/>
            <a:ext cx="3123940" cy="553998"/>
          </a:xfrm>
          <a:prstGeom prst="rect">
            <a:avLst/>
          </a:prstGeom>
          <a:solidFill>
            <a:schemeClr val="bg1"/>
          </a:solidFill>
          <a:ln>
            <a:noFill/>
          </a:ln>
        </p:spPr>
        <p:txBody>
          <a:bodyPr wrap="square">
            <a:spAutoFit/>
          </a:bodyPr>
          <a:lstStyle/>
          <a:p>
            <a:r>
              <a:rPr lang="en-GB" sz="1000" b="0" i="0" dirty="0">
                <a:solidFill>
                  <a:schemeClr val="tx1">
                    <a:lumMod val="65000"/>
                    <a:lumOff val="35000"/>
                  </a:schemeClr>
                </a:solidFill>
                <a:effectLst/>
                <a:latin typeface="Univers" panose="020B0503020202020204" pitchFamily="34" charset="0"/>
              </a:rPr>
              <a:t>HR for event or death, 0.63 (95% CI, 0.48–0.82)</a:t>
            </a:r>
          </a:p>
          <a:p>
            <a:r>
              <a:rPr lang="en-GB" sz="1000" dirty="0">
                <a:solidFill>
                  <a:schemeClr val="tx1">
                    <a:lumMod val="65000"/>
                    <a:lumOff val="35000"/>
                  </a:schemeClr>
                </a:solidFill>
                <a:latin typeface="Univers" panose="020B0503020202020204" pitchFamily="34" charset="0"/>
              </a:rPr>
              <a:t>p&lt;0.001</a:t>
            </a:r>
          </a:p>
          <a:p>
            <a:r>
              <a:rPr lang="en-GB" sz="1000" b="0" i="0" dirty="0">
                <a:solidFill>
                  <a:schemeClr val="tx1">
                    <a:lumMod val="65000"/>
                    <a:lumOff val="35000"/>
                  </a:schemeClr>
                </a:solidFill>
                <a:effectLst/>
                <a:latin typeface="Univers" panose="020B0503020202020204" pitchFamily="34" charset="0"/>
              </a:rPr>
              <a:t>Median follow up: 39.1 months</a:t>
            </a:r>
            <a:endParaRPr lang="en-GB" sz="2000" dirty="0">
              <a:solidFill>
                <a:schemeClr val="tx1">
                  <a:lumMod val="65000"/>
                  <a:lumOff val="35000"/>
                </a:schemeClr>
              </a:solidFill>
              <a:latin typeface="Univers" panose="020B0503020202020204" pitchFamily="34" charset="0"/>
            </a:endParaRPr>
          </a:p>
        </p:txBody>
      </p:sp>
    </p:spTree>
    <p:extLst>
      <p:ext uri="{BB962C8B-B14F-4D97-AF65-F5344CB8AC3E}">
        <p14:creationId xmlns:p14="http://schemas.microsoft.com/office/powerpoint/2010/main" val="2615284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EFS in key subgroups at primary analysis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2021.</a:t>
            </a:r>
            <a:br>
              <a:rPr lang="en-GB" sz="800" b="1" noProof="0" dirty="0">
                <a:latin typeface="Univers" panose="020B0503020202020204" pitchFamily="34" charset="0"/>
              </a:rPr>
            </a:br>
            <a:r>
              <a:rPr lang="en-GB" sz="800" b="1" noProof="0" dirty="0">
                <a:latin typeface="Univers" panose="020B0503020202020204" pitchFamily="34" charset="0"/>
              </a:rPr>
              <a:t>The HR and CI were analysed with the use of a Cox regression model, with treatment as a covariate and stratified according to the randomisation stratification factors of nodal status (+ or −), </a:t>
            </a:r>
            <a:br>
              <a:rPr lang="en-GB" sz="800" b="1" noProof="0" dirty="0">
                <a:latin typeface="Univers" panose="020B0503020202020204" pitchFamily="34" charset="0"/>
              </a:rPr>
            </a:br>
            <a:r>
              <a:rPr lang="en-GB" sz="800" b="1" noProof="0" dirty="0">
                <a:latin typeface="Univers" panose="020B0503020202020204" pitchFamily="34" charset="0"/>
              </a:rPr>
              <a:t>tumour size (T1/T2 or T3/T4) and frequency of carboplatin administration (QW or Q3W).</a:t>
            </a:r>
            <a:br>
              <a:rPr lang="en-GB" sz="800" b="1" noProof="0" dirty="0">
                <a:latin typeface="Univers" panose="020B0503020202020204" pitchFamily="34" charset="0"/>
              </a:rPr>
            </a:br>
            <a:r>
              <a:rPr lang="en-GB" sz="800" noProof="0" dirty="0">
                <a:latin typeface="Univers" panose="020B0503020202020204" pitchFamily="34" charset="0"/>
              </a:rPr>
              <a:t>CI, confidence interval; ECOG PS, Eastern Cooperative Oncology Group performance status; EFS, event-free survival; HR, hazard ratio; PD-L1, programmed death ligand-1; Q3W, every 3 weeks; </a:t>
            </a:r>
            <a:br>
              <a:rPr lang="en-GB" sz="800" noProof="0" dirty="0">
                <a:latin typeface="Univers" panose="020B0503020202020204" pitchFamily="34" charset="0"/>
              </a:rPr>
            </a:br>
            <a:r>
              <a:rPr lang="en-GB" sz="800" noProof="0" dirty="0">
                <a:latin typeface="Univers" panose="020B0503020202020204" pitchFamily="34" charset="0"/>
              </a:rPr>
              <a:t>QW, once a week; yr, years.</a:t>
            </a:r>
          </a:p>
          <a:p>
            <a:pPr marL="0" indent="0">
              <a:spcBef>
                <a:spcPts val="0"/>
              </a:spcBef>
              <a:buNone/>
            </a:pP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 (plus supplementary appendix).</a:t>
            </a:r>
          </a:p>
        </p:txBody>
      </p:sp>
      <p:sp>
        <p:nvSpPr>
          <p:cNvPr id="7" name="TextBox 6">
            <a:extLst>
              <a:ext uri="{FF2B5EF4-FFF2-40B4-BE49-F238E27FC236}">
                <a16:creationId xmlns:a16="http://schemas.microsoft.com/office/drawing/2014/main" id="{2C2F1449-3024-6F19-793A-3641F3E326C6}"/>
              </a:ext>
            </a:extLst>
          </p:cNvPr>
          <p:cNvSpPr txBox="1"/>
          <p:nvPr/>
        </p:nvSpPr>
        <p:spPr>
          <a:xfrm>
            <a:off x="9227051" y="2888874"/>
            <a:ext cx="2620862" cy="1754326"/>
          </a:xfrm>
          <a:prstGeom prst="rect">
            <a:avLst/>
          </a:prstGeom>
          <a:noFill/>
        </p:spPr>
        <p:txBody>
          <a:bodyPr wrap="square">
            <a:spAutoFit/>
          </a:bodyPr>
          <a:lstStyle/>
          <a:p>
            <a:pPr algn="ctr"/>
            <a:r>
              <a:rPr lang="en-GB" sz="1200" b="1" noProof="0" dirty="0">
                <a:solidFill>
                  <a:srgbClr val="000000"/>
                </a:solidFill>
                <a:latin typeface="Univers" panose="020B0503020202020204" pitchFamily="34" charset="0"/>
              </a:rPr>
              <a:t>KEYNOTE-522 was not powered to detect differences in treatment effect between these subgroups. Results from exploratory analyses should be interpreted with caution due to modest patient numbers and potential imbalances in baseline characteristics</a:t>
            </a:r>
            <a:endParaRPr lang="en-GB" sz="1200" b="1" noProof="0" dirty="0">
              <a:solidFill>
                <a:prstClr val="black"/>
              </a:solidFill>
              <a:latin typeface="Univers" panose="020B0503020202020204" pitchFamily="34" charset="0"/>
            </a:endParaRPr>
          </a:p>
        </p:txBody>
      </p:sp>
      <p:sp>
        <p:nvSpPr>
          <p:cNvPr id="3" name="TextBox 2">
            <a:extLst>
              <a:ext uri="{FF2B5EF4-FFF2-40B4-BE49-F238E27FC236}">
                <a16:creationId xmlns:a16="http://schemas.microsoft.com/office/drawing/2014/main" id="{DED9DBE7-1E4A-C3D3-EB7B-CBE60EC21C51}"/>
              </a:ext>
            </a:extLst>
          </p:cNvPr>
          <p:cNvSpPr txBox="1"/>
          <p:nvPr/>
        </p:nvSpPr>
        <p:spPr>
          <a:xfrm>
            <a:off x="7881826" y="5655266"/>
            <a:ext cx="2620862" cy="24622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2022.</a:t>
            </a:r>
          </a:p>
        </p:txBody>
      </p:sp>
      <p:grpSp>
        <p:nvGrpSpPr>
          <p:cNvPr id="2" name="Group 1">
            <a:extLst>
              <a:ext uri="{FF2B5EF4-FFF2-40B4-BE49-F238E27FC236}">
                <a16:creationId xmlns:a16="http://schemas.microsoft.com/office/drawing/2014/main" id="{B8C81D3D-CD40-DEC9-669A-7B9A675B7420}"/>
              </a:ext>
            </a:extLst>
          </p:cNvPr>
          <p:cNvGrpSpPr/>
          <p:nvPr/>
        </p:nvGrpSpPr>
        <p:grpSpPr>
          <a:xfrm>
            <a:off x="831773" y="1371603"/>
            <a:ext cx="8395278" cy="4679134"/>
            <a:chOff x="831773" y="1263315"/>
            <a:chExt cx="8395278" cy="4679134"/>
          </a:xfrm>
        </p:grpSpPr>
        <p:pic>
          <p:nvPicPr>
            <p:cNvPr id="4" name="Picture 3" descr="A picture containing text&#10;&#10;Description automatically generated">
              <a:extLst>
                <a:ext uri="{FF2B5EF4-FFF2-40B4-BE49-F238E27FC236}">
                  <a16:creationId xmlns:a16="http://schemas.microsoft.com/office/drawing/2014/main" id="{57C1402F-55F9-BE18-F145-1D7A4E9DCD53}"/>
                </a:ext>
              </a:extLst>
            </p:cNvPr>
            <p:cNvPicPr>
              <a:picLocks noChangeAspect="1"/>
            </p:cNvPicPr>
            <p:nvPr/>
          </p:nvPicPr>
          <p:blipFill rotWithShape="1">
            <a:blip r:embed="rId5">
              <a:extLst>
                <a:ext uri="{28A0092B-C50C-407E-A947-70E740481C1C}">
                  <a14:useLocalDpi xmlns:a14="http://schemas.microsoft.com/office/drawing/2010/main" val="0"/>
                </a:ext>
              </a:extLst>
            </a:blip>
            <a:srcRect l="16288" t="19358" r="17812" b="13544"/>
            <a:stretch/>
          </p:blipFill>
          <p:spPr>
            <a:xfrm>
              <a:off x="831773" y="1263315"/>
              <a:ext cx="8395278" cy="4679134"/>
            </a:xfrm>
            <a:prstGeom prst="rect">
              <a:avLst/>
            </a:prstGeom>
          </p:spPr>
        </p:pic>
        <p:sp>
          <p:nvSpPr>
            <p:cNvPr id="6" name="TextBox 5">
              <a:extLst>
                <a:ext uri="{FF2B5EF4-FFF2-40B4-BE49-F238E27FC236}">
                  <a16:creationId xmlns:a16="http://schemas.microsoft.com/office/drawing/2014/main" id="{6ED60360-1CD6-86CD-2935-1C540D5530CF}"/>
                </a:ext>
              </a:extLst>
            </p:cNvPr>
            <p:cNvSpPr txBox="1"/>
            <p:nvPr/>
          </p:nvSpPr>
          <p:spPr>
            <a:xfrm>
              <a:off x="5420433" y="5386489"/>
              <a:ext cx="1066800" cy="507831"/>
            </a:xfrm>
            <a:prstGeom prst="rect">
              <a:avLst/>
            </a:prstGeom>
            <a:solidFill>
              <a:schemeClr val="bg1"/>
            </a:solidFill>
          </p:spPr>
          <p:txBody>
            <a:bodyPr wrap="square" rtlCol="0">
              <a:spAutoFit/>
            </a:bodyPr>
            <a:lstStyle/>
            <a:p>
              <a:pPr algn="r"/>
              <a:r>
                <a:rPr lang="en-GB" sz="900" b="1" noProof="0" dirty="0">
                  <a:solidFill>
                    <a:srgbClr val="68BF45"/>
                  </a:solidFill>
                  <a:latin typeface="Univers" panose="020B0503020202020204" pitchFamily="34" charset="0"/>
                  <a:cs typeface="Arial" panose="020B0604020202020204" pitchFamily="34" charset="0"/>
                </a:rPr>
                <a:t>KEYTRUDA + chemotherapy better</a:t>
              </a:r>
            </a:p>
          </p:txBody>
        </p:sp>
        <p:sp>
          <p:nvSpPr>
            <p:cNvPr id="13" name="TextBox 12">
              <a:extLst>
                <a:ext uri="{FF2B5EF4-FFF2-40B4-BE49-F238E27FC236}">
                  <a16:creationId xmlns:a16="http://schemas.microsoft.com/office/drawing/2014/main" id="{762C3B3B-3368-66A8-100E-17EEC374725B}"/>
                </a:ext>
              </a:extLst>
            </p:cNvPr>
            <p:cNvSpPr txBox="1"/>
            <p:nvPr/>
          </p:nvSpPr>
          <p:spPr>
            <a:xfrm>
              <a:off x="6506303" y="5386489"/>
              <a:ext cx="1066800" cy="507831"/>
            </a:xfrm>
            <a:prstGeom prst="rect">
              <a:avLst/>
            </a:prstGeom>
            <a:solidFill>
              <a:schemeClr val="bg1"/>
            </a:solidFill>
          </p:spPr>
          <p:txBody>
            <a:bodyPr wrap="square" rtlCol="0">
              <a:spAutoFit/>
            </a:bodyPr>
            <a:lstStyle/>
            <a:p>
              <a:r>
                <a:rPr lang="en-GB" sz="900" b="1" noProof="0" dirty="0">
                  <a:solidFill>
                    <a:schemeClr val="bg1">
                      <a:lumMod val="50000"/>
                    </a:schemeClr>
                  </a:solidFill>
                  <a:latin typeface="Univers" panose="020B0503020202020204" pitchFamily="34" charset="0"/>
                  <a:cs typeface="Arial" panose="020B0604020202020204" pitchFamily="34" charset="0"/>
                </a:rPr>
                <a:t>Placebo + chemotherapy better</a:t>
              </a:r>
            </a:p>
          </p:txBody>
        </p:sp>
      </p:grpSp>
      <p:sp>
        <p:nvSpPr>
          <p:cNvPr id="14" name="TextBox 13">
            <a:extLst>
              <a:ext uri="{FF2B5EF4-FFF2-40B4-BE49-F238E27FC236}">
                <a16:creationId xmlns:a16="http://schemas.microsoft.com/office/drawing/2014/main" id="{978D67C0-B0A8-0B80-72CE-F23217307678}"/>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588125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dirty="0">
                <a:solidFill>
                  <a:schemeClr val="bg1"/>
                </a:solidFill>
                <a:latin typeface="Univers" panose="020B0503020202020204" pitchFamily="34" charset="0"/>
              </a:rPr>
              <a:t>KEYNOTE-522: Exploratory analysis – EFS by </a:t>
            </a:r>
            <a:r>
              <a:rPr lang="en-GB" sz="2800" dirty="0" err="1">
                <a:solidFill>
                  <a:schemeClr val="bg1"/>
                </a:solidFill>
                <a:latin typeface="Univers" panose="020B0503020202020204" pitchFamily="34" charset="0"/>
              </a:rPr>
              <a:t>pCR</a:t>
            </a:r>
            <a:r>
              <a:rPr lang="en-GB" sz="2800" dirty="0">
                <a:solidFill>
                  <a:schemeClr val="bg1"/>
                </a:solidFill>
                <a:latin typeface="Univers" panose="020B0503020202020204" pitchFamily="34" charset="0"/>
              </a:rPr>
              <a:t> (ypT0/Tis ypN0) at</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36 months</a:t>
            </a:r>
            <a:endParaRPr lang="en-GB" sz="2800" baseline="3000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Data cut-off: 23 March 2021.</a:t>
            </a:r>
            <a:br>
              <a:rPr lang="en-GB" sz="800" b="1" dirty="0">
                <a:latin typeface="Univers" panose="020B0503020202020204" pitchFamily="34" charset="0"/>
              </a:rPr>
            </a:br>
            <a:r>
              <a:rPr lang="en-GB" sz="800" dirty="0">
                <a:latin typeface="Univers" panose="020B0503020202020204" pitchFamily="34" charset="0"/>
              </a:rPr>
              <a:t>CI, confidence interval; EFS, event-free survival; HR, hazard ratio; </a:t>
            </a:r>
            <a:r>
              <a:rPr lang="en-GB" sz="800" dirty="0" err="1">
                <a:latin typeface="Univers" panose="020B0503020202020204" pitchFamily="34" charset="0"/>
              </a:rPr>
              <a:t>pCR</a:t>
            </a:r>
            <a:r>
              <a:rPr lang="en-GB" sz="800" dirty="0">
                <a:latin typeface="Univers" panose="020B0503020202020204" pitchFamily="34" charset="0"/>
              </a:rPr>
              <a:t>, pathologic complete response.</a:t>
            </a:r>
          </a:p>
          <a:p>
            <a:pPr marL="0" indent="0">
              <a:spcBef>
                <a:spcPts val="0"/>
              </a:spcBef>
              <a:buNone/>
            </a:pPr>
            <a:r>
              <a:rPr lang="en-GB" sz="800" dirty="0">
                <a:latin typeface="Univers" panose="020B0503020202020204" pitchFamily="34" charset="0"/>
              </a:rPr>
              <a:t>Schmid P et al. Presented at the European Society of Medical Oncology Congress 2023, 20–24 September, Madrid, Spain.</a:t>
            </a:r>
          </a:p>
        </p:txBody>
      </p:sp>
      <p:grpSp>
        <p:nvGrpSpPr>
          <p:cNvPr id="15" name="Group 14">
            <a:extLst>
              <a:ext uri="{FF2B5EF4-FFF2-40B4-BE49-F238E27FC236}">
                <a16:creationId xmlns:a16="http://schemas.microsoft.com/office/drawing/2014/main" id="{BE1B12E9-4F90-8A80-698A-982BB3557013}"/>
              </a:ext>
            </a:extLst>
          </p:cNvPr>
          <p:cNvGrpSpPr/>
          <p:nvPr/>
        </p:nvGrpSpPr>
        <p:grpSpPr>
          <a:xfrm>
            <a:off x="0" y="2484582"/>
            <a:ext cx="11353012" cy="3621819"/>
            <a:chOff x="0" y="2484582"/>
            <a:chExt cx="11353012" cy="3621819"/>
          </a:xfrm>
        </p:grpSpPr>
        <p:sp>
          <p:nvSpPr>
            <p:cNvPr id="14" name="Rectangle 13">
              <a:extLst>
                <a:ext uri="{FF2B5EF4-FFF2-40B4-BE49-F238E27FC236}">
                  <a16:creationId xmlns:a16="http://schemas.microsoft.com/office/drawing/2014/main" id="{8AC43E75-ECB7-31A8-C4FC-9569FF7DF8B6}"/>
                </a:ext>
              </a:extLst>
            </p:cNvPr>
            <p:cNvSpPr/>
            <p:nvPr/>
          </p:nvSpPr>
          <p:spPr>
            <a:xfrm>
              <a:off x="9554497" y="5073805"/>
              <a:ext cx="959290"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5B0C419-BB60-ACE4-6A47-7FD2B7130F6A}"/>
                </a:ext>
              </a:extLst>
            </p:cNvPr>
            <p:cNvSpPr/>
            <p:nvPr/>
          </p:nvSpPr>
          <p:spPr>
            <a:xfrm>
              <a:off x="5915015" y="4962058"/>
              <a:ext cx="959290"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ED2ECA7-3E54-7401-CCD0-336E9B97E43F}"/>
                </a:ext>
              </a:extLst>
            </p:cNvPr>
            <p:cNvSpPr/>
            <p:nvPr/>
          </p:nvSpPr>
          <p:spPr>
            <a:xfrm>
              <a:off x="1595438" y="2484582"/>
              <a:ext cx="233362" cy="1261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DFF85EB-87D7-6242-D306-A4DBE54999E6}"/>
                </a:ext>
              </a:extLst>
            </p:cNvPr>
            <p:cNvSpPr/>
            <p:nvPr/>
          </p:nvSpPr>
          <p:spPr>
            <a:xfrm>
              <a:off x="0" y="4958849"/>
              <a:ext cx="766763"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47B1063-7B89-312D-ED64-4C0FE3989CD0}"/>
                </a:ext>
              </a:extLst>
            </p:cNvPr>
            <p:cNvSpPr/>
            <p:nvPr/>
          </p:nvSpPr>
          <p:spPr>
            <a:xfrm>
              <a:off x="9512523" y="5071433"/>
              <a:ext cx="959290" cy="154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8C3A470-2D3D-8021-7466-A3E36980AF20}"/>
                </a:ext>
              </a:extLst>
            </p:cNvPr>
            <p:cNvSpPr/>
            <p:nvPr/>
          </p:nvSpPr>
          <p:spPr>
            <a:xfrm>
              <a:off x="3481279" y="5106063"/>
              <a:ext cx="959290" cy="154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494EC83-7391-C264-1407-060A8097822B}"/>
                </a:ext>
              </a:extLst>
            </p:cNvPr>
            <p:cNvSpPr/>
            <p:nvPr/>
          </p:nvSpPr>
          <p:spPr>
            <a:xfrm>
              <a:off x="11036300" y="5890957"/>
              <a:ext cx="316712" cy="215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TextBox 17">
            <a:extLst>
              <a:ext uri="{FF2B5EF4-FFF2-40B4-BE49-F238E27FC236}">
                <a16:creationId xmlns:a16="http://schemas.microsoft.com/office/drawing/2014/main" id="{FC1B3EAC-FC79-4FF0-65A9-26C194587805}"/>
              </a:ext>
            </a:extLst>
          </p:cNvPr>
          <p:cNvSpPr txBox="1"/>
          <p:nvPr/>
        </p:nvSpPr>
        <p:spPr>
          <a:xfrm>
            <a:off x="7613901" y="5962784"/>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dirty="0">
                <a:latin typeface="Univers" panose="020B0503020202020204" pitchFamily="34" charset="0"/>
              </a:rPr>
              <a:t>Adapted from Schmid P et al.</a:t>
            </a:r>
            <a:r>
              <a:rPr lang="en-GB" sz="800" i="1" dirty="0">
                <a:latin typeface="Univers" panose="020B0503020202020204" pitchFamily="34" charset="0"/>
              </a:rPr>
              <a:t> </a:t>
            </a:r>
            <a:r>
              <a:rPr lang="en-GB" sz="800" dirty="0">
                <a:latin typeface="Univers" panose="020B0503020202020204" pitchFamily="34" charset="0"/>
              </a:rPr>
              <a:t>Presented at ESMO 2023.</a:t>
            </a:r>
          </a:p>
        </p:txBody>
      </p:sp>
      <p:sp>
        <p:nvSpPr>
          <p:cNvPr id="13" name="TextBox 12">
            <a:extLst>
              <a:ext uri="{FF2B5EF4-FFF2-40B4-BE49-F238E27FC236}">
                <a16:creationId xmlns:a16="http://schemas.microsoft.com/office/drawing/2014/main" id="{18BC50C0-018D-A698-580C-C084A4EF1FD3}"/>
              </a:ext>
            </a:extLst>
          </p:cNvPr>
          <p:cNvSpPr txBox="1"/>
          <p:nvPr/>
        </p:nvSpPr>
        <p:spPr>
          <a:xfrm>
            <a:off x="2087966" y="6183285"/>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
        <p:nvSpPr>
          <p:cNvPr id="28" name="Rectangle 27">
            <a:extLst>
              <a:ext uri="{FF2B5EF4-FFF2-40B4-BE49-F238E27FC236}">
                <a16:creationId xmlns:a16="http://schemas.microsoft.com/office/drawing/2014/main" id="{86BBEFA9-4EBF-6D7B-C71E-88DB4F4C7E45}"/>
              </a:ext>
            </a:extLst>
          </p:cNvPr>
          <p:cNvSpPr/>
          <p:nvPr/>
        </p:nvSpPr>
        <p:spPr>
          <a:xfrm>
            <a:off x="4935382" y="5106063"/>
            <a:ext cx="2442769" cy="554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descr="A screenshot of a computer screen&#10;&#10;Description automatically generated">
            <a:extLst>
              <a:ext uri="{FF2B5EF4-FFF2-40B4-BE49-F238E27FC236}">
                <a16:creationId xmlns:a16="http://schemas.microsoft.com/office/drawing/2014/main" id="{542D70AC-37A6-E10F-F913-2F8A7DCDF7E0}"/>
              </a:ext>
            </a:extLst>
          </p:cNvPr>
          <p:cNvPicPr>
            <a:picLocks noChangeAspect="1"/>
          </p:cNvPicPr>
          <p:nvPr/>
        </p:nvPicPr>
        <p:blipFill rotWithShape="1">
          <a:blip r:embed="rId5">
            <a:extLst>
              <a:ext uri="{28A0092B-C50C-407E-A947-70E740481C1C}">
                <a14:useLocalDpi xmlns:a14="http://schemas.microsoft.com/office/drawing/2010/main" val="0"/>
              </a:ext>
            </a:extLst>
          </a:blip>
          <a:srcRect l="9255" t="25825" r="50654" b="22383"/>
          <a:stretch/>
        </p:blipFill>
        <p:spPr>
          <a:xfrm>
            <a:off x="1580444" y="1287443"/>
            <a:ext cx="7190737" cy="5004793"/>
          </a:xfrm>
          <a:prstGeom prst="rect">
            <a:avLst/>
          </a:prstGeom>
        </p:spPr>
      </p:pic>
      <p:sp>
        <p:nvSpPr>
          <p:cNvPr id="2" name="TextBox 1">
            <a:extLst>
              <a:ext uri="{FF2B5EF4-FFF2-40B4-BE49-F238E27FC236}">
                <a16:creationId xmlns:a16="http://schemas.microsoft.com/office/drawing/2014/main" id="{9AA8D9C3-5EDD-5A47-0496-5F08DA7F555F}"/>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6"/>
              </a:rPr>
              <a:t>UK Prescribing Information</a:t>
            </a:r>
            <a:endParaRPr lang="en-GB" sz="1000" b="1">
              <a:latin typeface="Univers" panose="020B0503020202020204" pitchFamily="34" charset="0"/>
            </a:endParaRPr>
          </a:p>
        </p:txBody>
      </p:sp>
    </p:spTree>
    <p:extLst>
      <p:ext uri="{BB962C8B-B14F-4D97-AF65-F5344CB8AC3E}">
        <p14:creationId xmlns:p14="http://schemas.microsoft.com/office/powerpoint/2010/main" val="2219638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tab pos="6005513" algn="l"/>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ea typeface="+mj-ea"/>
                <a:cs typeface="+mj-cs"/>
              </a:rPr>
              <a:t>KEYNOTE-522: Exploratory analysis – EFS in key subgroups at </a:t>
            </a:r>
          </a:p>
          <a:p>
            <a:pPr marL="0" marR="0" lvl="0" indent="0" algn="l" defTabSz="914400" rtl="0" eaLnBrk="1" fontAlgn="auto" latinLnBrk="0" hangingPunct="1">
              <a:lnSpc>
                <a:spcPct val="90000"/>
              </a:lnSpc>
              <a:spcBef>
                <a:spcPct val="0"/>
              </a:spcBef>
              <a:spcAft>
                <a:spcPts val="0"/>
              </a:spcAft>
              <a:buClrTx/>
              <a:buSzTx/>
              <a:buFontTx/>
              <a:buNone/>
              <a:tabLst>
                <a:tab pos="6005513" algn="l"/>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ea typeface="+mj-ea"/>
                <a:cs typeface="+mj-cs"/>
              </a:rPr>
              <a:t>60 months</a:t>
            </a:r>
            <a:endParaRPr kumimoji="0" lang="en-GB" sz="2800" b="0" i="0" u="none" strike="noStrike" kern="1200" cap="none" spc="0" normalizeH="0" baseline="30000" noProof="0" dirty="0">
              <a:ln>
                <a:noFill/>
              </a:ln>
              <a:solidFill>
                <a:srgbClr val="FFFFFF"/>
              </a:solidFill>
              <a:effectLst/>
              <a:uLnTx/>
              <a:uFillTx/>
              <a:latin typeface="Univers" panose="020B0503020202020204" pitchFamily="34" charset="0"/>
              <a:ea typeface="+mj-ea"/>
              <a:cs typeface="+mj-cs"/>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Data cut-off: 23 March 2023.</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For the overall population and PD-L1 subgroups, analyses were based on a Cox regression model with Efron’s method of tie handling, with treatment as a covariate and stratification by nodal status</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(positive vs negative), tumour size (T1/T2 vs T3/T4) and frequency of carboplatin administration (QW vs Q3W); for other subgroups, analysis was based on an unstratified Cox model.</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CI, confidence interval; ECOG PS, Eastern Cooperative Oncology Group performance status; EFS, event-free survival; HR, hazard ratio; </a:t>
            </a:r>
            <a:r>
              <a:rPr kumimoji="0" lang="en-GB" sz="800" b="0" i="0" u="none" strike="noStrike" kern="1200" cap="none" spc="0" normalizeH="0" baseline="0" noProof="0" dirty="0" err="1">
                <a:ln>
                  <a:noFill/>
                </a:ln>
                <a:solidFill>
                  <a:srgbClr val="000000"/>
                </a:solidFill>
                <a:effectLst/>
                <a:uLnTx/>
                <a:uFillTx/>
                <a:latin typeface="Univers" panose="020B0503020202020204" pitchFamily="34" charset="0"/>
                <a:ea typeface="+mn-ea"/>
                <a:cs typeface="+mn-cs"/>
              </a:rPr>
              <a:t>pCR</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pathologic complete response; </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PD-L1, programmed death ligand-1; QW, every week; Q3W, every 3 weeks; yr, years.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Schmid P et al. Presented at the European Society of Medical Oncology (ESMO) Congress 2023, 20–24 September, Madrid, Spain. </a:t>
            </a:r>
          </a:p>
        </p:txBody>
      </p:sp>
      <p:sp>
        <p:nvSpPr>
          <p:cNvPr id="3" name="TextBox 2">
            <a:extLst>
              <a:ext uri="{FF2B5EF4-FFF2-40B4-BE49-F238E27FC236}">
                <a16:creationId xmlns:a16="http://schemas.microsoft.com/office/drawing/2014/main" id="{B53D65BF-F66C-C818-9B84-23CAABC54A46}"/>
              </a:ext>
            </a:extLst>
          </p:cNvPr>
          <p:cNvSpPr txBox="1"/>
          <p:nvPr/>
        </p:nvSpPr>
        <p:spPr>
          <a:xfrm>
            <a:off x="8064707" y="5886272"/>
            <a:ext cx="2974347" cy="30618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Univers" panose="020B0503020202020204" pitchFamily="34" charset="0"/>
                <a:ea typeface="+mn-ea"/>
                <a:cs typeface="+mn-cs"/>
              </a:rPr>
              <a:t>Adapted from Schmid P et al.</a:t>
            </a:r>
            <a:r>
              <a:rPr kumimoji="0" lang="en-GB" sz="800" b="0" i="1" u="none" strike="noStrike" kern="1200" cap="none" spc="0" normalizeH="0" baseline="0" noProof="0">
                <a:ln>
                  <a:noFill/>
                </a:ln>
                <a:solidFill>
                  <a:srgbClr val="000000"/>
                </a:solidFill>
                <a:effectLst/>
                <a:uLnTx/>
                <a:uFillTx/>
                <a:latin typeface="Univers" panose="020B0503020202020204" pitchFamily="34" charset="0"/>
                <a:ea typeface="+mn-ea"/>
                <a:cs typeface="+mn-cs"/>
              </a:rPr>
              <a:t> </a:t>
            </a:r>
            <a:r>
              <a:rPr kumimoji="0" lang="en-GB" sz="800" b="0" i="0" u="none" strike="noStrike" kern="1200" cap="none" spc="0" normalizeH="0" baseline="0" noProof="0">
                <a:ln>
                  <a:noFill/>
                </a:ln>
                <a:solidFill>
                  <a:srgbClr val="000000"/>
                </a:solidFill>
                <a:effectLst/>
                <a:uLnTx/>
                <a:uFillTx/>
                <a:latin typeface="Univers" panose="020B0503020202020204" pitchFamily="34" charset="0"/>
                <a:ea typeface="+mn-ea"/>
                <a:cs typeface="+mn-cs"/>
              </a:rPr>
              <a:t>Presented at ESMO 2023.</a:t>
            </a:r>
          </a:p>
        </p:txBody>
      </p:sp>
      <p:sp>
        <p:nvSpPr>
          <p:cNvPr id="2" name="TextBox 1">
            <a:extLst>
              <a:ext uri="{FF2B5EF4-FFF2-40B4-BE49-F238E27FC236}">
                <a16:creationId xmlns:a16="http://schemas.microsoft.com/office/drawing/2014/main" id="{11489BD1-2F7C-455A-F848-24E376371061}"/>
              </a:ext>
            </a:extLst>
          </p:cNvPr>
          <p:cNvSpPr txBox="1"/>
          <p:nvPr/>
        </p:nvSpPr>
        <p:spPr>
          <a:xfrm>
            <a:off x="9227051" y="2888874"/>
            <a:ext cx="2620862"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Univers" panose="020B0503020202020204" pitchFamily="34" charset="0"/>
                <a:ea typeface="+mn-ea"/>
                <a:cs typeface="+mn-cs"/>
              </a:rPr>
              <a:t>KEYNOTE-522 was not powered to detect differences in treatment effect between these subgroups. Results from exploratory analyses should be interpreted with caution due to modest patient numbers and potential imbalances in baseline characteristics</a:t>
            </a:r>
            <a:endParaRPr kumimoji="0" lang="en-GB" sz="1200" b="1" i="0" u="none" strike="noStrike" kern="1200" cap="none" spc="0" normalizeH="0" baseline="0" noProof="0">
              <a:ln>
                <a:noFill/>
              </a:ln>
              <a:solidFill>
                <a:prstClr val="black"/>
              </a:solidFill>
              <a:effectLst/>
              <a:uLnTx/>
              <a:uFillTx/>
              <a:latin typeface="Univers" panose="020B0503020202020204" pitchFamily="34" charset="0"/>
              <a:ea typeface="+mn-ea"/>
              <a:cs typeface="+mn-cs"/>
            </a:endParaRPr>
          </a:p>
        </p:txBody>
      </p:sp>
      <p:pic>
        <p:nvPicPr>
          <p:cNvPr id="15" name="Picture 14" descr="A screenshot of a computer&#10;&#10;Description automatically generated">
            <a:extLst>
              <a:ext uri="{FF2B5EF4-FFF2-40B4-BE49-F238E27FC236}">
                <a16:creationId xmlns:a16="http://schemas.microsoft.com/office/drawing/2014/main" id="{2182EF79-B727-2232-874D-870AB47C251D}"/>
              </a:ext>
            </a:extLst>
          </p:cNvPr>
          <p:cNvPicPr>
            <a:picLocks noChangeAspect="1"/>
          </p:cNvPicPr>
          <p:nvPr/>
        </p:nvPicPr>
        <p:blipFill rotWithShape="1">
          <a:blip r:embed="rId5">
            <a:extLst>
              <a:ext uri="{28A0092B-C50C-407E-A947-70E740481C1C}">
                <a14:useLocalDpi xmlns:a14="http://schemas.microsoft.com/office/drawing/2010/main" val="0"/>
              </a:ext>
            </a:extLst>
          </a:blip>
          <a:srcRect l="24995" t="17917" r="27346" b="22083"/>
          <a:stretch/>
        </p:blipFill>
        <p:spPr>
          <a:xfrm>
            <a:off x="2267142" y="1228724"/>
            <a:ext cx="6906949" cy="4907570"/>
          </a:xfrm>
          <a:prstGeom prst="rect">
            <a:avLst/>
          </a:prstGeom>
        </p:spPr>
      </p:pic>
      <p:sp>
        <p:nvSpPr>
          <p:cNvPr id="4" name="TextBox 3">
            <a:extLst>
              <a:ext uri="{FF2B5EF4-FFF2-40B4-BE49-F238E27FC236}">
                <a16:creationId xmlns:a16="http://schemas.microsoft.com/office/drawing/2014/main" id="{3BA8143A-FF14-BC0D-4F82-6AF1CDB4348F}"/>
              </a:ext>
            </a:extLst>
          </p:cNvPr>
          <p:cNvSpPr txBox="1"/>
          <p:nvPr/>
        </p:nvSpPr>
        <p:spPr>
          <a:xfrm>
            <a:off x="7762764" y="6566919"/>
            <a:ext cx="359024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Univers" panose="020B0503020202020204" pitchFamily="34" charset="0"/>
                <a:ea typeface="+mn-ea"/>
                <a:cs typeface="+mn-cs"/>
                <a:hlinkClick r:id="rId6"/>
              </a:rPr>
              <a:t>UK Prescribing Information</a:t>
            </a:r>
            <a:endParaRPr kumimoji="0" lang="en-GB" sz="1000" b="1" i="0" u="none" strike="noStrike" kern="1200" cap="none" spc="0" normalizeH="0" baseline="0" noProof="0">
              <a:ln>
                <a:noFill/>
              </a:ln>
              <a:solidFill>
                <a:srgbClr val="000000"/>
              </a:solidFill>
              <a:effectLst/>
              <a:uLnTx/>
              <a:uFillTx/>
              <a:latin typeface="Univers" panose="020B0503020202020204" pitchFamily="34" charset="0"/>
              <a:ea typeface="+mn-ea"/>
              <a:cs typeface="+mn-cs"/>
            </a:endParaRPr>
          </a:p>
        </p:txBody>
      </p:sp>
      <p:sp>
        <p:nvSpPr>
          <p:cNvPr id="6" name="TextBox 5">
            <a:extLst>
              <a:ext uri="{FF2B5EF4-FFF2-40B4-BE49-F238E27FC236}">
                <a16:creationId xmlns:a16="http://schemas.microsoft.com/office/drawing/2014/main" id="{15D19E67-3712-9133-02DC-6E29CAFDDD84}"/>
              </a:ext>
            </a:extLst>
          </p:cNvPr>
          <p:cNvSpPr txBox="1"/>
          <p:nvPr/>
        </p:nvSpPr>
        <p:spPr>
          <a:xfrm>
            <a:off x="1959743" y="1673463"/>
            <a:ext cx="6104964" cy="246221"/>
          </a:xfrm>
          <a:prstGeom prst="rect">
            <a:avLst/>
          </a:prstGeom>
          <a:solidFill>
            <a:schemeClr val="bg1"/>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000000">
                    <a:lumMod val="65000"/>
                    <a:lumOff val="35000"/>
                  </a:srgbClr>
                </a:solidFill>
                <a:effectLst/>
                <a:uLnTx/>
                <a:uFillTx/>
                <a:latin typeface="Univers" panose="020B0503020202020204" pitchFamily="34" charset="0"/>
                <a:ea typeface="+mn-ea"/>
                <a:cs typeface="Arial" panose="020B0604020202020204" pitchFamily="34" charset="0"/>
              </a:rPr>
              <a:t>no. of patients with event/total no. (%)</a:t>
            </a:r>
          </a:p>
        </p:txBody>
      </p:sp>
    </p:spTree>
    <p:extLst>
      <p:ext uri="{BB962C8B-B14F-4D97-AF65-F5344CB8AC3E}">
        <p14:creationId xmlns:p14="http://schemas.microsoft.com/office/powerpoint/2010/main" val="4140526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196BE2-E803-2F84-91BC-676913BF35C7}"/>
              </a:ext>
            </a:extLst>
          </p:cNvPr>
          <p:cNvSpPr>
            <a:spLocks noGrp="1"/>
          </p:cNvSpPr>
          <p:nvPr>
            <p:ph type="body" sz="quarter" idx="12"/>
          </p:nvPr>
        </p:nvSpPr>
        <p:spPr/>
        <p:txBody>
          <a:bodyPr/>
          <a:lstStyle/>
          <a:p>
            <a:endParaRPr lang="en-GB" sz="900" noProof="0" dirty="0">
              <a:latin typeface="Univers" panose="020B0503020202020204" pitchFamily="34" charset="0"/>
            </a:endParaRPr>
          </a:p>
        </p:txBody>
      </p:sp>
      <p:sp>
        <p:nvSpPr>
          <p:cNvPr id="14" name="Title 5">
            <a:extLst>
              <a:ext uri="{FF2B5EF4-FFF2-40B4-BE49-F238E27FC236}">
                <a16:creationId xmlns:a16="http://schemas.microsoft.com/office/drawing/2014/main" id="{DB579B3C-37D6-4C05-A09A-023C0BF5D2B6}"/>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Slide deck navigation</a:t>
            </a:r>
            <a:endParaRPr lang="en-GB" sz="2800" baseline="30000" noProof="0" dirty="0">
              <a:solidFill>
                <a:schemeClr val="bg1"/>
              </a:solidFill>
              <a:latin typeface="Univers" panose="020B0503020202020204" pitchFamily="34" charset="0"/>
            </a:endParaRPr>
          </a:p>
        </p:txBody>
      </p:sp>
      <p:sp>
        <p:nvSpPr>
          <p:cNvPr id="2" name="TextBox 1">
            <a:extLst>
              <a:ext uri="{FF2B5EF4-FFF2-40B4-BE49-F238E27FC236}">
                <a16:creationId xmlns:a16="http://schemas.microsoft.com/office/drawing/2014/main" id="{ABA5948B-7725-521C-AB40-662FFCD2E45E}"/>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3"/>
              </a:rPr>
              <a:t>UK Prescribing Information</a:t>
            </a:r>
            <a:endParaRPr lang="en-GB" sz="1000" b="1" noProof="0" dirty="0">
              <a:latin typeface="Univers" panose="020B0503020202020204" pitchFamily="34" charset="0"/>
            </a:endParaRPr>
          </a:p>
        </p:txBody>
      </p:sp>
      <p:sp>
        <p:nvSpPr>
          <p:cNvPr id="9" name="Content Placeholder 8">
            <a:extLst>
              <a:ext uri="{FF2B5EF4-FFF2-40B4-BE49-F238E27FC236}">
                <a16:creationId xmlns:a16="http://schemas.microsoft.com/office/drawing/2014/main" id="{31337B88-401D-34B3-B17B-F866F8B7AB12}"/>
              </a:ext>
            </a:extLst>
          </p:cNvPr>
          <p:cNvSpPr>
            <a:spLocks noGrp="1"/>
          </p:cNvSpPr>
          <p:nvPr>
            <p:ph idx="1"/>
          </p:nvPr>
        </p:nvSpPr>
        <p:spPr>
          <a:xfrm>
            <a:off x="837412" y="1825625"/>
            <a:ext cx="10515600" cy="4351338"/>
          </a:xfrm>
        </p:spPr>
        <p:txBody>
          <a:bodyPr/>
          <a:lstStyle/>
          <a:p>
            <a:r>
              <a:rPr lang="en-GB" sz="2000" noProof="0" dirty="0">
                <a:latin typeface="Univers" panose="020B0503020202020204" pitchFamily="34" charset="0"/>
              </a:rPr>
              <a:t>To access the navigation page, click the ‘Home’ icon</a:t>
            </a:r>
          </a:p>
          <a:p>
            <a:endParaRPr lang="en-GB" sz="2000" noProof="0" dirty="0">
              <a:latin typeface="Univers" panose="020B0503020202020204" pitchFamily="34" charset="0"/>
            </a:endParaRPr>
          </a:p>
          <a:p>
            <a:r>
              <a:rPr lang="en-GB" sz="2000" noProof="0" dirty="0">
                <a:latin typeface="Univers" panose="020B0503020202020204" pitchFamily="34" charset="0"/>
              </a:rPr>
              <a:t>In the Appendix, click the ‘Return’ icon to return to the last viewed slide </a:t>
            </a:r>
          </a:p>
          <a:p>
            <a:pPr marL="0" indent="0">
              <a:buFont typeface="Arial" panose="020B0604020202020204" pitchFamily="34" charset="0"/>
              <a:buNone/>
            </a:pPr>
            <a:endParaRPr lang="en-GB" sz="2000" noProof="0" dirty="0">
              <a:latin typeface="Univers" panose="020B0503020202020204" pitchFamily="34" charset="0"/>
            </a:endParaRPr>
          </a:p>
          <a:p>
            <a:r>
              <a:rPr lang="en-GB" sz="2000" noProof="0" dirty="0">
                <a:latin typeface="Univers" panose="020B0503020202020204" pitchFamily="34" charset="0"/>
              </a:rPr>
              <a:t>The links in this slide deck may redirect you to third-party websites. </a:t>
            </a:r>
            <a:br>
              <a:rPr lang="en-GB" sz="2000" noProof="0" dirty="0">
                <a:latin typeface="Univers" panose="020B0503020202020204" pitchFamily="34" charset="0"/>
              </a:rPr>
            </a:br>
            <a:r>
              <a:rPr lang="en-GB" sz="2000" noProof="0" dirty="0">
                <a:latin typeface="Univers" panose="020B0503020202020204" pitchFamily="34" charset="0"/>
              </a:rPr>
              <a:t>Please note that:</a:t>
            </a:r>
          </a:p>
          <a:p>
            <a:pPr lvl="1"/>
            <a:r>
              <a:rPr lang="en-GB" sz="1800" noProof="0" dirty="0">
                <a:latin typeface="Univers" panose="020B0503020202020204" pitchFamily="34" charset="0"/>
              </a:rPr>
              <a:t>MSD does not review or control the content of any third-party website</a:t>
            </a:r>
          </a:p>
          <a:p>
            <a:pPr lvl="1"/>
            <a:r>
              <a:rPr lang="en-GB" sz="1800" noProof="0" dirty="0">
                <a:latin typeface="Univers" panose="020B0503020202020204" pitchFamily="34" charset="0"/>
              </a:rPr>
              <a:t>MSD does not endorse and is not responsible for the accuracy, content, practices or standards of any third-party sources</a:t>
            </a:r>
            <a:endParaRPr lang="en-GB" noProof="0" dirty="0"/>
          </a:p>
        </p:txBody>
      </p:sp>
      <p:grpSp>
        <p:nvGrpSpPr>
          <p:cNvPr id="11" name="Group 10">
            <a:extLst>
              <a:ext uri="{FF2B5EF4-FFF2-40B4-BE49-F238E27FC236}">
                <a16:creationId xmlns:a16="http://schemas.microsoft.com/office/drawing/2014/main" id="{C7F9CAEC-32DA-B826-92DB-4752B3EC7951}"/>
              </a:ext>
            </a:extLst>
          </p:cNvPr>
          <p:cNvGrpSpPr/>
          <p:nvPr/>
        </p:nvGrpSpPr>
        <p:grpSpPr>
          <a:xfrm>
            <a:off x="8381649" y="1626347"/>
            <a:ext cx="656605" cy="656603"/>
            <a:chOff x="8680178" y="917741"/>
            <a:chExt cx="352645" cy="350678"/>
          </a:xfrm>
        </p:grpSpPr>
        <p:sp>
          <p:nvSpPr>
            <p:cNvPr id="12" name="Oval 11">
              <a:extLst>
                <a:ext uri="{FF2B5EF4-FFF2-40B4-BE49-F238E27FC236}">
                  <a16:creationId xmlns:a16="http://schemas.microsoft.com/office/drawing/2014/main" id="{DD3B760C-0D9D-0467-CB31-4E4C062AFC6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3" name="Graphic 12" descr="Home">
              <a:hlinkClick r:id="rId4" action="ppaction://hlinksldjump"/>
              <a:extLst>
                <a:ext uri="{FF2B5EF4-FFF2-40B4-BE49-F238E27FC236}">
                  <a16:creationId xmlns:a16="http://schemas.microsoft.com/office/drawing/2014/main" id="{95072878-771C-40B1-FC93-790190937E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1147" y="943594"/>
              <a:ext cx="270664" cy="270664"/>
            </a:xfrm>
            <a:prstGeom prst="rect">
              <a:avLst/>
            </a:prstGeom>
          </p:spPr>
        </p:pic>
      </p:grpSp>
      <p:grpSp>
        <p:nvGrpSpPr>
          <p:cNvPr id="15" name="Group 14">
            <a:extLst>
              <a:ext uri="{FF2B5EF4-FFF2-40B4-BE49-F238E27FC236}">
                <a16:creationId xmlns:a16="http://schemas.microsoft.com/office/drawing/2014/main" id="{CDAD9FAB-17C2-4704-7E45-A8D4F91A03FF}"/>
              </a:ext>
            </a:extLst>
          </p:cNvPr>
          <p:cNvGrpSpPr/>
          <p:nvPr/>
        </p:nvGrpSpPr>
        <p:grpSpPr>
          <a:xfrm>
            <a:off x="9879400" y="2418728"/>
            <a:ext cx="656603" cy="656603"/>
            <a:chOff x="8243370" y="3116905"/>
            <a:chExt cx="432000" cy="432000"/>
          </a:xfrm>
        </p:grpSpPr>
        <p:sp>
          <p:nvSpPr>
            <p:cNvPr id="16" name="Oval 15">
              <a:extLst>
                <a:ext uri="{FF2B5EF4-FFF2-40B4-BE49-F238E27FC236}">
                  <a16:creationId xmlns:a16="http://schemas.microsoft.com/office/drawing/2014/main" id="{BB37693A-B12B-8856-8F11-D7F85097F44A}"/>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7" name="Graphic 16" descr="Refresh RTL">
              <a:extLst>
                <a:ext uri="{FF2B5EF4-FFF2-40B4-BE49-F238E27FC236}">
                  <a16:creationId xmlns:a16="http://schemas.microsoft.com/office/drawing/2014/main" id="{11A026FE-A3E0-34D9-0958-42F606DF36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35757" y="3201314"/>
              <a:ext cx="288000" cy="288000"/>
            </a:xfrm>
            <a:prstGeom prst="rect">
              <a:avLst/>
            </a:prstGeom>
          </p:spPr>
        </p:pic>
      </p:grpSp>
    </p:spTree>
    <p:extLst>
      <p:ext uri="{BB962C8B-B14F-4D97-AF65-F5344CB8AC3E}">
        <p14:creationId xmlns:p14="http://schemas.microsoft.com/office/powerpoint/2010/main" val="2173746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B7E92-2A93-521F-1E16-70F36E766240}"/>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BCDA5207-895F-DEBF-7CB2-128696DD53C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C8C543E0-4CD6-C833-4B98-F354C0ADC274}"/>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10" name="Graphic 9" descr="Home">
              <a:hlinkClick r:id="rId3" action="ppaction://hlinksldjump"/>
              <a:extLst>
                <a:ext uri="{FF2B5EF4-FFF2-40B4-BE49-F238E27FC236}">
                  <a16:creationId xmlns:a16="http://schemas.microsoft.com/office/drawing/2014/main" id="{0738683C-8860-4956-4BB0-B22CD2E887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54E63C77-8E5F-58AF-2C3D-9FD3F433B649}"/>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dirty="0">
                <a:solidFill>
                  <a:schemeClr val="bg1"/>
                </a:solidFill>
                <a:latin typeface="Univers" panose="020B0503020202020204" pitchFamily="34" charset="0"/>
              </a:rPr>
              <a:t>KEYNOTE-522: Exploratory analysis – EFS by </a:t>
            </a:r>
            <a:r>
              <a:rPr lang="en-GB" sz="2800" dirty="0" err="1">
                <a:solidFill>
                  <a:schemeClr val="bg1"/>
                </a:solidFill>
                <a:latin typeface="Univers" panose="020B0503020202020204" pitchFamily="34" charset="0"/>
              </a:rPr>
              <a:t>pCR</a:t>
            </a:r>
            <a:r>
              <a:rPr lang="en-GB" sz="2800" dirty="0">
                <a:solidFill>
                  <a:schemeClr val="bg1"/>
                </a:solidFill>
                <a:latin typeface="Univers" panose="020B0503020202020204" pitchFamily="34" charset="0"/>
              </a:rPr>
              <a:t> (ypT0/Tis ypN0) at</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60 months</a:t>
            </a:r>
            <a:endParaRPr lang="en-GB" sz="2800" baseline="3000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FF344CD6-5920-23EA-0DE0-96B4CC67E9FB}"/>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Data cut-off: 23 March 2023.</a:t>
            </a:r>
            <a:br>
              <a:rPr lang="en-GB" sz="800" b="1" dirty="0">
                <a:latin typeface="Univers" panose="020B0503020202020204" pitchFamily="34" charset="0"/>
              </a:rPr>
            </a:br>
            <a:r>
              <a:rPr lang="en-GB" sz="800" dirty="0">
                <a:latin typeface="Univers" panose="020B0503020202020204" pitchFamily="34" charset="0"/>
              </a:rPr>
              <a:t>CI, confidence interval; EFS, event-free survival; HR, hazard ratio; </a:t>
            </a:r>
            <a:r>
              <a:rPr lang="en-GB" sz="800" dirty="0" err="1">
                <a:latin typeface="Univers" panose="020B0503020202020204" pitchFamily="34" charset="0"/>
              </a:rPr>
              <a:t>pCR</a:t>
            </a:r>
            <a:r>
              <a:rPr lang="en-GB" sz="800" dirty="0">
                <a:latin typeface="Univers" panose="020B0503020202020204" pitchFamily="34" charset="0"/>
              </a:rPr>
              <a:t>, pathologic complete response.</a:t>
            </a:r>
          </a:p>
          <a:p>
            <a:pPr marL="0" indent="0">
              <a:spcBef>
                <a:spcPts val="0"/>
              </a:spcBef>
              <a:buNone/>
            </a:pPr>
            <a:r>
              <a:rPr lang="en-GB" sz="800" dirty="0">
                <a:latin typeface="Univers" panose="020B0503020202020204" pitchFamily="34" charset="0"/>
              </a:rPr>
              <a:t>Schmid P et al. Presented at the European Society of Medical Oncology Congress 2023, 20–24 September, Madrid, Spain.</a:t>
            </a:r>
          </a:p>
        </p:txBody>
      </p:sp>
      <p:grpSp>
        <p:nvGrpSpPr>
          <p:cNvPr id="15" name="Group 14">
            <a:extLst>
              <a:ext uri="{FF2B5EF4-FFF2-40B4-BE49-F238E27FC236}">
                <a16:creationId xmlns:a16="http://schemas.microsoft.com/office/drawing/2014/main" id="{436CBCF5-DC8E-C00A-8B20-9E7DA7BC2391}"/>
              </a:ext>
            </a:extLst>
          </p:cNvPr>
          <p:cNvGrpSpPr/>
          <p:nvPr/>
        </p:nvGrpSpPr>
        <p:grpSpPr>
          <a:xfrm>
            <a:off x="0" y="2484582"/>
            <a:ext cx="11353012" cy="3621819"/>
            <a:chOff x="0" y="2484582"/>
            <a:chExt cx="11353012" cy="3621819"/>
          </a:xfrm>
        </p:grpSpPr>
        <p:sp>
          <p:nvSpPr>
            <p:cNvPr id="14" name="Rectangle 13">
              <a:extLst>
                <a:ext uri="{FF2B5EF4-FFF2-40B4-BE49-F238E27FC236}">
                  <a16:creationId xmlns:a16="http://schemas.microsoft.com/office/drawing/2014/main" id="{BDFD8677-8FFB-27C0-29C1-2B144CA009FF}"/>
                </a:ext>
              </a:extLst>
            </p:cNvPr>
            <p:cNvSpPr/>
            <p:nvPr/>
          </p:nvSpPr>
          <p:spPr>
            <a:xfrm>
              <a:off x="9554497" y="5073805"/>
              <a:ext cx="959290"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9993FAF-2481-CA87-7CA5-E8B205A1D402}"/>
                </a:ext>
              </a:extLst>
            </p:cNvPr>
            <p:cNvSpPr/>
            <p:nvPr/>
          </p:nvSpPr>
          <p:spPr>
            <a:xfrm>
              <a:off x="5915015" y="4962058"/>
              <a:ext cx="959290"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308D7A3-27CD-A3EB-5938-6F2581B30A6B}"/>
                </a:ext>
              </a:extLst>
            </p:cNvPr>
            <p:cNvSpPr/>
            <p:nvPr/>
          </p:nvSpPr>
          <p:spPr>
            <a:xfrm>
              <a:off x="1595438" y="2484582"/>
              <a:ext cx="233362" cy="1261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619B23B-B100-2CF2-EB68-517353595C03}"/>
                </a:ext>
              </a:extLst>
            </p:cNvPr>
            <p:cNvSpPr/>
            <p:nvPr/>
          </p:nvSpPr>
          <p:spPr>
            <a:xfrm>
              <a:off x="0" y="4958849"/>
              <a:ext cx="766763"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C7D1E0C-51FD-1B3C-8123-A75D04783C2A}"/>
                </a:ext>
              </a:extLst>
            </p:cNvPr>
            <p:cNvSpPr/>
            <p:nvPr/>
          </p:nvSpPr>
          <p:spPr>
            <a:xfrm>
              <a:off x="9512523" y="5071433"/>
              <a:ext cx="959290" cy="154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D62F181-F348-8747-CB88-EA78651F8DBC}"/>
                </a:ext>
              </a:extLst>
            </p:cNvPr>
            <p:cNvSpPr/>
            <p:nvPr/>
          </p:nvSpPr>
          <p:spPr>
            <a:xfrm>
              <a:off x="3481279" y="5106063"/>
              <a:ext cx="959290" cy="154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15DB492-DFC5-CA60-0A7C-96A90D8A5EBF}"/>
                </a:ext>
              </a:extLst>
            </p:cNvPr>
            <p:cNvSpPr/>
            <p:nvPr/>
          </p:nvSpPr>
          <p:spPr>
            <a:xfrm>
              <a:off x="11036300" y="5890957"/>
              <a:ext cx="316712" cy="215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TextBox 17">
            <a:extLst>
              <a:ext uri="{FF2B5EF4-FFF2-40B4-BE49-F238E27FC236}">
                <a16:creationId xmlns:a16="http://schemas.microsoft.com/office/drawing/2014/main" id="{3E400E81-3480-7033-DAC5-90B70EADA265}"/>
              </a:ext>
            </a:extLst>
          </p:cNvPr>
          <p:cNvSpPr txBox="1"/>
          <p:nvPr/>
        </p:nvSpPr>
        <p:spPr>
          <a:xfrm>
            <a:off x="7464157" y="5977396"/>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dirty="0">
                <a:latin typeface="Univers" panose="020B0503020202020204" pitchFamily="34" charset="0"/>
              </a:rPr>
              <a:t>Adapted from Schmid P et al.</a:t>
            </a:r>
            <a:r>
              <a:rPr lang="en-GB" sz="800" i="1" dirty="0">
                <a:latin typeface="Univers" panose="020B0503020202020204" pitchFamily="34" charset="0"/>
              </a:rPr>
              <a:t> </a:t>
            </a:r>
            <a:r>
              <a:rPr lang="en-GB" sz="800" dirty="0">
                <a:latin typeface="Univers" panose="020B0503020202020204" pitchFamily="34" charset="0"/>
              </a:rPr>
              <a:t>Presented at ESMO 2023.</a:t>
            </a:r>
          </a:p>
        </p:txBody>
      </p:sp>
      <p:sp>
        <p:nvSpPr>
          <p:cNvPr id="13" name="TextBox 12">
            <a:extLst>
              <a:ext uri="{FF2B5EF4-FFF2-40B4-BE49-F238E27FC236}">
                <a16:creationId xmlns:a16="http://schemas.microsoft.com/office/drawing/2014/main" id="{7637B7D8-C498-6ADC-D251-104D587F5F6A}"/>
              </a:ext>
            </a:extLst>
          </p:cNvPr>
          <p:cNvSpPr txBox="1"/>
          <p:nvPr/>
        </p:nvSpPr>
        <p:spPr>
          <a:xfrm>
            <a:off x="2038827" y="6179964"/>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
        <p:nvSpPr>
          <p:cNvPr id="28" name="Rectangle 27">
            <a:extLst>
              <a:ext uri="{FF2B5EF4-FFF2-40B4-BE49-F238E27FC236}">
                <a16:creationId xmlns:a16="http://schemas.microsoft.com/office/drawing/2014/main" id="{5EE8F250-1F5A-E8F2-5495-2F9F9EC4D244}"/>
              </a:ext>
            </a:extLst>
          </p:cNvPr>
          <p:cNvSpPr/>
          <p:nvPr/>
        </p:nvSpPr>
        <p:spPr>
          <a:xfrm>
            <a:off x="4935382" y="5106063"/>
            <a:ext cx="2442769" cy="554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descr="A screenshot of a computer screen&#10;&#10;Description automatically generated">
            <a:extLst>
              <a:ext uri="{FF2B5EF4-FFF2-40B4-BE49-F238E27FC236}">
                <a16:creationId xmlns:a16="http://schemas.microsoft.com/office/drawing/2014/main" id="{F271C354-3BF4-29AB-3547-0C435D689CA8}"/>
              </a:ext>
            </a:extLst>
          </p:cNvPr>
          <p:cNvPicPr>
            <a:picLocks noChangeAspect="1"/>
          </p:cNvPicPr>
          <p:nvPr/>
        </p:nvPicPr>
        <p:blipFill rotWithShape="1">
          <a:blip r:embed="rId5">
            <a:extLst>
              <a:ext uri="{28A0092B-C50C-407E-A947-70E740481C1C}">
                <a14:useLocalDpi xmlns:a14="http://schemas.microsoft.com/office/drawing/2010/main" val="0"/>
              </a:ext>
            </a:extLst>
          </a:blip>
          <a:srcRect l="49682" t="25825" r="16292" b="22383"/>
          <a:stretch/>
        </p:blipFill>
        <p:spPr>
          <a:xfrm>
            <a:off x="2709333" y="1281347"/>
            <a:ext cx="5980899" cy="4904963"/>
          </a:xfrm>
          <a:prstGeom prst="rect">
            <a:avLst/>
          </a:prstGeom>
          <a:noFill/>
        </p:spPr>
      </p:pic>
      <p:sp>
        <p:nvSpPr>
          <p:cNvPr id="2" name="TextBox 1">
            <a:extLst>
              <a:ext uri="{FF2B5EF4-FFF2-40B4-BE49-F238E27FC236}">
                <a16:creationId xmlns:a16="http://schemas.microsoft.com/office/drawing/2014/main" id="{762928B4-5F03-8491-2C78-A6AA0A9677B9}"/>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6"/>
              </a:rPr>
              <a:t>UK Prescribing Information</a:t>
            </a:r>
            <a:endParaRPr lang="en-GB" sz="1000" b="1">
              <a:latin typeface="Univers" panose="020B0503020202020204" pitchFamily="34" charset="0"/>
            </a:endParaRPr>
          </a:p>
        </p:txBody>
      </p:sp>
      <p:pic>
        <p:nvPicPr>
          <p:cNvPr id="4" name="Picture 3" descr="A screenshot of a computer screen&#10;&#10;Description automatically generated">
            <a:extLst>
              <a:ext uri="{FF2B5EF4-FFF2-40B4-BE49-F238E27FC236}">
                <a16:creationId xmlns:a16="http://schemas.microsoft.com/office/drawing/2014/main" id="{221BFD16-3C3C-48FC-78B9-071B22B2540A}"/>
              </a:ext>
            </a:extLst>
          </p:cNvPr>
          <p:cNvPicPr>
            <a:picLocks noChangeAspect="1"/>
          </p:cNvPicPr>
          <p:nvPr/>
        </p:nvPicPr>
        <p:blipFill rotWithShape="1">
          <a:blip r:embed="rId5">
            <a:extLst>
              <a:ext uri="{28A0092B-C50C-407E-A947-70E740481C1C}">
                <a14:useLocalDpi xmlns:a14="http://schemas.microsoft.com/office/drawing/2010/main" val="0"/>
              </a:ext>
            </a:extLst>
          </a:blip>
          <a:srcRect l="9255" t="60283" r="79982" b="22383"/>
          <a:stretch>
            <a:fillRect/>
          </a:stretch>
        </p:blipFill>
        <p:spPr>
          <a:xfrm>
            <a:off x="1354666" y="4572000"/>
            <a:ext cx="1930401" cy="1675081"/>
          </a:xfrm>
          <a:prstGeom prst="rect">
            <a:avLst/>
          </a:prstGeom>
        </p:spPr>
      </p:pic>
    </p:spTree>
    <p:extLst>
      <p:ext uri="{BB962C8B-B14F-4D97-AF65-F5344CB8AC3E}">
        <p14:creationId xmlns:p14="http://schemas.microsoft.com/office/powerpoint/2010/main" val="942006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by disease stage at</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a:t>
            </a:r>
          </a:p>
          <a:p>
            <a:pPr marL="0" indent="0">
              <a:spcBef>
                <a:spcPts val="0"/>
              </a:spcBef>
              <a:buNone/>
            </a:pP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3" name="Picture 12" descr="A screenshot of a computer screen&#10;&#10;Description automatically generated">
            <a:extLst>
              <a:ext uri="{FF2B5EF4-FFF2-40B4-BE49-F238E27FC236}">
                <a16:creationId xmlns:a16="http://schemas.microsoft.com/office/drawing/2014/main" id="{5FD83E38-A407-DF77-88F8-ABA565A7D06C}"/>
              </a:ext>
            </a:extLst>
          </p:cNvPr>
          <p:cNvPicPr>
            <a:picLocks noChangeAspect="1"/>
          </p:cNvPicPr>
          <p:nvPr/>
        </p:nvPicPr>
        <p:blipFill rotWithShape="1">
          <a:blip r:embed="rId5">
            <a:extLst>
              <a:ext uri="{28A0092B-C50C-407E-A947-70E740481C1C}">
                <a14:useLocalDpi xmlns:a14="http://schemas.microsoft.com/office/drawing/2010/main" val="0"/>
              </a:ext>
            </a:extLst>
          </a:blip>
          <a:srcRect t="20601" b="10125"/>
          <a:stretch/>
        </p:blipFill>
        <p:spPr>
          <a:xfrm>
            <a:off x="21006" y="1268413"/>
            <a:ext cx="12149988" cy="4750824"/>
          </a:xfrm>
          <a:prstGeom prst="rect">
            <a:avLst/>
          </a:prstGeom>
        </p:spPr>
      </p:pic>
      <p:sp>
        <p:nvSpPr>
          <p:cNvPr id="2" name="TextBox 1">
            <a:extLst>
              <a:ext uri="{FF2B5EF4-FFF2-40B4-BE49-F238E27FC236}">
                <a16:creationId xmlns:a16="http://schemas.microsoft.com/office/drawing/2014/main" id="{A4BDEE69-42A1-559C-B93D-61B4382B62A1}"/>
              </a:ext>
            </a:extLst>
          </p:cNvPr>
          <p:cNvSpPr txBox="1"/>
          <p:nvPr/>
        </p:nvSpPr>
        <p:spPr>
          <a:xfrm>
            <a:off x="7762764" y="593065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3" name="TextBox 2">
            <a:extLst>
              <a:ext uri="{FF2B5EF4-FFF2-40B4-BE49-F238E27FC236}">
                <a16:creationId xmlns:a16="http://schemas.microsoft.com/office/drawing/2014/main" id="{BCDE70C5-C2F4-F607-0A72-3B8E7365738E}"/>
              </a:ext>
            </a:extLst>
          </p:cNvPr>
          <p:cNvSpPr txBox="1"/>
          <p:nvPr/>
        </p:nvSpPr>
        <p:spPr>
          <a:xfrm>
            <a:off x="2283199" y="6151000"/>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
        <p:nvSpPr>
          <p:cNvPr id="4" name="TextBox 3">
            <a:extLst>
              <a:ext uri="{FF2B5EF4-FFF2-40B4-BE49-F238E27FC236}">
                <a16:creationId xmlns:a16="http://schemas.microsoft.com/office/drawing/2014/main" id="{42E909E3-DA72-5D8F-C9E4-DAF326286BF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4140836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by nodal status at</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a:t>
            </a:r>
          </a:p>
          <a:p>
            <a:pPr marL="0" indent="0">
              <a:spcBef>
                <a:spcPts val="0"/>
              </a:spcBef>
              <a:buNone/>
            </a:pP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9" name="Picture 18" descr="A screenshot of a computer screen&#10;&#10;Description automatically generated">
            <a:extLst>
              <a:ext uri="{FF2B5EF4-FFF2-40B4-BE49-F238E27FC236}">
                <a16:creationId xmlns:a16="http://schemas.microsoft.com/office/drawing/2014/main" id="{4A689735-998C-A888-186F-5A352F2AA846}"/>
              </a:ext>
            </a:extLst>
          </p:cNvPr>
          <p:cNvPicPr>
            <a:picLocks noChangeAspect="1"/>
          </p:cNvPicPr>
          <p:nvPr/>
        </p:nvPicPr>
        <p:blipFill rotWithShape="1">
          <a:blip r:embed="rId5">
            <a:extLst>
              <a:ext uri="{28A0092B-C50C-407E-A947-70E740481C1C}">
                <a14:useLocalDpi xmlns:a14="http://schemas.microsoft.com/office/drawing/2010/main" val="0"/>
              </a:ext>
            </a:extLst>
          </a:blip>
          <a:srcRect t="20772" b="10324"/>
          <a:stretch/>
        </p:blipFill>
        <p:spPr>
          <a:xfrm>
            <a:off x="14400" y="1280160"/>
            <a:ext cx="12149988" cy="4725471"/>
          </a:xfrm>
          <a:prstGeom prst="rect">
            <a:avLst/>
          </a:prstGeom>
        </p:spPr>
      </p:pic>
      <p:sp>
        <p:nvSpPr>
          <p:cNvPr id="3" name="TextBox 2">
            <a:extLst>
              <a:ext uri="{FF2B5EF4-FFF2-40B4-BE49-F238E27FC236}">
                <a16:creationId xmlns:a16="http://schemas.microsoft.com/office/drawing/2014/main" id="{43D60385-329B-54DE-759E-23453F9ED310}"/>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5" name="TextBox 4">
            <a:extLst>
              <a:ext uri="{FF2B5EF4-FFF2-40B4-BE49-F238E27FC236}">
                <a16:creationId xmlns:a16="http://schemas.microsoft.com/office/drawing/2014/main" id="{78574841-2183-AF17-06C2-B68569149B55}"/>
              </a:ext>
            </a:extLst>
          </p:cNvPr>
          <p:cNvSpPr txBox="1"/>
          <p:nvPr/>
        </p:nvSpPr>
        <p:spPr>
          <a:xfrm>
            <a:off x="7762764" y="593065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4" name="TextBox 3">
            <a:extLst>
              <a:ext uri="{FF2B5EF4-FFF2-40B4-BE49-F238E27FC236}">
                <a16:creationId xmlns:a16="http://schemas.microsoft.com/office/drawing/2014/main" id="{747FD277-E0E5-346B-E469-F13171F0DAC0}"/>
              </a:ext>
            </a:extLst>
          </p:cNvPr>
          <p:cNvSpPr txBox="1"/>
          <p:nvPr/>
        </p:nvSpPr>
        <p:spPr>
          <a:xfrm>
            <a:off x="2283199" y="6151000"/>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318981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by disease stage in patients with and without pCR at 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 pCR, pathologic complete response. </a:t>
            </a:r>
          </a:p>
          <a:p>
            <a:pPr marL="0" indent="0">
              <a:spcBef>
                <a:spcPts val="0"/>
              </a:spcBef>
              <a:buNone/>
            </a:pP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 name="Picture 2" descr="A screenshot of a computer screen&#10;&#10;Description automatically generated">
            <a:extLst>
              <a:ext uri="{FF2B5EF4-FFF2-40B4-BE49-F238E27FC236}">
                <a16:creationId xmlns:a16="http://schemas.microsoft.com/office/drawing/2014/main" id="{64F59E3E-5FDA-99F5-CFF8-19EA30B6A3EA}"/>
              </a:ext>
            </a:extLst>
          </p:cNvPr>
          <p:cNvPicPr>
            <a:picLocks noChangeAspect="1"/>
          </p:cNvPicPr>
          <p:nvPr/>
        </p:nvPicPr>
        <p:blipFill rotWithShape="1">
          <a:blip r:embed="rId5">
            <a:extLst>
              <a:ext uri="{28A0092B-C50C-407E-A947-70E740481C1C}">
                <a14:useLocalDpi xmlns:a14="http://schemas.microsoft.com/office/drawing/2010/main" val="0"/>
              </a:ext>
            </a:extLst>
          </a:blip>
          <a:srcRect t="21474" b="3134"/>
          <a:stretch/>
        </p:blipFill>
        <p:spPr>
          <a:xfrm>
            <a:off x="458815" y="1259626"/>
            <a:ext cx="11274371" cy="4797797"/>
          </a:xfrm>
          <a:prstGeom prst="rect">
            <a:avLst/>
          </a:prstGeom>
        </p:spPr>
      </p:pic>
      <p:sp>
        <p:nvSpPr>
          <p:cNvPr id="7" name="TextBox 6">
            <a:extLst>
              <a:ext uri="{FF2B5EF4-FFF2-40B4-BE49-F238E27FC236}">
                <a16:creationId xmlns:a16="http://schemas.microsoft.com/office/drawing/2014/main" id="{BD60759B-9BAF-7D3D-7FC3-18F5E875DB7E}"/>
              </a:ext>
            </a:extLst>
          </p:cNvPr>
          <p:cNvSpPr txBox="1"/>
          <p:nvPr/>
        </p:nvSpPr>
        <p:spPr>
          <a:xfrm>
            <a:off x="11019408" y="5438816"/>
            <a:ext cx="1091597" cy="31911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2" name="TextBox 1">
            <a:extLst>
              <a:ext uri="{FF2B5EF4-FFF2-40B4-BE49-F238E27FC236}">
                <a16:creationId xmlns:a16="http://schemas.microsoft.com/office/drawing/2014/main" id="{2EB9A1B6-3A60-396C-4DD1-FD1244076790}"/>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13" name="TextBox 12">
            <a:extLst>
              <a:ext uri="{FF2B5EF4-FFF2-40B4-BE49-F238E27FC236}">
                <a16:creationId xmlns:a16="http://schemas.microsoft.com/office/drawing/2014/main" id="{AD4867D9-6E68-EAC7-3247-8106CBA08E27}"/>
              </a:ext>
            </a:extLst>
          </p:cNvPr>
          <p:cNvSpPr txBox="1"/>
          <p:nvPr/>
        </p:nvSpPr>
        <p:spPr>
          <a:xfrm>
            <a:off x="2283199" y="6151000"/>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31361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by nodal status in patients with and without pCR at 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 pCR, pathologic complete response. </a:t>
            </a:r>
          </a:p>
          <a:p>
            <a:pPr marL="0" indent="0">
              <a:spcBef>
                <a:spcPts val="0"/>
              </a:spcBef>
              <a:buNone/>
            </a:pP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 name="Picture 1" descr="A screenshot of a computer screen&#10;&#10;Description automatically generated">
            <a:extLst>
              <a:ext uri="{FF2B5EF4-FFF2-40B4-BE49-F238E27FC236}">
                <a16:creationId xmlns:a16="http://schemas.microsoft.com/office/drawing/2014/main" id="{D159E72D-CB31-8AF1-5610-EAE626912C1F}"/>
              </a:ext>
            </a:extLst>
          </p:cNvPr>
          <p:cNvPicPr>
            <a:picLocks noChangeAspect="1"/>
          </p:cNvPicPr>
          <p:nvPr/>
        </p:nvPicPr>
        <p:blipFill rotWithShape="1">
          <a:blip r:embed="rId5">
            <a:extLst>
              <a:ext uri="{28A0092B-C50C-407E-A947-70E740481C1C}">
                <a14:useLocalDpi xmlns:a14="http://schemas.microsoft.com/office/drawing/2010/main" val="0"/>
              </a:ext>
            </a:extLst>
          </a:blip>
          <a:srcRect t="21333" b="3134"/>
          <a:stretch/>
        </p:blipFill>
        <p:spPr>
          <a:xfrm>
            <a:off x="469289" y="1249163"/>
            <a:ext cx="11253423" cy="4797797"/>
          </a:xfrm>
          <a:prstGeom prst="rect">
            <a:avLst/>
          </a:prstGeom>
        </p:spPr>
      </p:pic>
      <p:sp>
        <p:nvSpPr>
          <p:cNvPr id="3" name="TextBox 2">
            <a:extLst>
              <a:ext uri="{FF2B5EF4-FFF2-40B4-BE49-F238E27FC236}">
                <a16:creationId xmlns:a16="http://schemas.microsoft.com/office/drawing/2014/main" id="{338E5D51-5499-11F4-66DA-3FC02C83FC4D}"/>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19" name="TextBox 18">
            <a:extLst>
              <a:ext uri="{FF2B5EF4-FFF2-40B4-BE49-F238E27FC236}">
                <a16:creationId xmlns:a16="http://schemas.microsoft.com/office/drawing/2014/main" id="{D7796A9E-D950-0586-F227-A6FBFC5C596D}"/>
              </a:ext>
            </a:extLst>
          </p:cNvPr>
          <p:cNvSpPr txBox="1"/>
          <p:nvPr/>
        </p:nvSpPr>
        <p:spPr>
          <a:xfrm>
            <a:off x="11019408" y="5438816"/>
            <a:ext cx="1091597" cy="31911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5" name="TextBox 4">
            <a:extLst>
              <a:ext uri="{FF2B5EF4-FFF2-40B4-BE49-F238E27FC236}">
                <a16:creationId xmlns:a16="http://schemas.microsoft.com/office/drawing/2014/main" id="{F40831A3-C52A-8244-53B9-B9BEA352A914}"/>
              </a:ext>
            </a:extLst>
          </p:cNvPr>
          <p:cNvSpPr txBox="1"/>
          <p:nvPr/>
        </p:nvSpPr>
        <p:spPr>
          <a:xfrm>
            <a:off x="2283199" y="6151000"/>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1904534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in patients with baseline T2N0 disease at 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noProof="0" dirty="0">
                <a:latin typeface="Univers" panose="020B0503020202020204" pitchFamily="34" charset="0"/>
              </a:rPr>
              <a:t>CI, confidence interval; EFS, event-free survival; HR, hazard ratio.</a:t>
            </a:r>
            <a:br>
              <a:rPr lang="en-GB" sz="800" noProof="0" dirty="0">
                <a:latin typeface="Univers" panose="020B0503020202020204" pitchFamily="34" charset="0"/>
              </a:rPr>
            </a:b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1" name="Picture 20" descr="A screenshot of a computer&#10;&#10;Description automatically generated">
            <a:extLst>
              <a:ext uri="{FF2B5EF4-FFF2-40B4-BE49-F238E27FC236}">
                <a16:creationId xmlns:a16="http://schemas.microsoft.com/office/drawing/2014/main" id="{E70D850F-5AA8-30FC-D425-A06F08DF477B}"/>
              </a:ext>
            </a:extLst>
          </p:cNvPr>
          <p:cNvPicPr>
            <a:picLocks noChangeAspect="1"/>
          </p:cNvPicPr>
          <p:nvPr/>
        </p:nvPicPr>
        <p:blipFill rotWithShape="1">
          <a:blip r:embed="rId5">
            <a:extLst>
              <a:ext uri="{28A0092B-C50C-407E-A947-70E740481C1C}">
                <a14:useLocalDpi xmlns:a14="http://schemas.microsoft.com/office/drawing/2010/main" val="0"/>
              </a:ext>
            </a:extLst>
          </a:blip>
          <a:srcRect l="12840" t="22708" r="15715" b="8997"/>
          <a:stretch/>
        </p:blipFill>
        <p:spPr>
          <a:xfrm>
            <a:off x="1448867" y="1134759"/>
            <a:ext cx="9294267" cy="5014854"/>
          </a:xfrm>
          <a:prstGeom prst="rect">
            <a:avLst/>
          </a:prstGeom>
        </p:spPr>
      </p:pic>
      <p:sp>
        <p:nvSpPr>
          <p:cNvPr id="2" name="TextBox 1">
            <a:extLst>
              <a:ext uri="{FF2B5EF4-FFF2-40B4-BE49-F238E27FC236}">
                <a16:creationId xmlns:a16="http://schemas.microsoft.com/office/drawing/2014/main" id="{F491911C-D079-CC9C-185E-28EDC1266CA4}"/>
              </a:ext>
            </a:extLst>
          </p:cNvPr>
          <p:cNvSpPr txBox="1"/>
          <p:nvPr/>
        </p:nvSpPr>
        <p:spPr>
          <a:xfrm>
            <a:off x="10631030" y="5443410"/>
            <a:ext cx="1012103" cy="35117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3" name="TextBox 2">
            <a:extLst>
              <a:ext uri="{FF2B5EF4-FFF2-40B4-BE49-F238E27FC236}">
                <a16:creationId xmlns:a16="http://schemas.microsoft.com/office/drawing/2014/main" id="{F7B3CFBC-607E-39EE-0C11-4F628B0C0C4D}"/>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5" name="TextBox 4">
            <a:extLst>
              <a:ext uri="{FF2B5EF4-FFF2-40B4-BE49-F238E27FC236}">
                <a16:creationId xmlns:a16="http://schemas.microsoft.com/office/drawing/2014/main" id="{AF9FACF9-4D01-EC00-495F-09B4EE1974D6}"/>
              </a:ext>
            </a:extLst>
          </p:cNvPr>
          <p:cNvSpPr txBox="1"/>
          <p:nvPr/>
        </p:nvSpPr>
        <p:spPr>
          <a:xfrm>
            <a:off x="2283199" y="6151000"/>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1254680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Distant recurrence as first</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EFS event at 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Other refers to non-brain distant recurrence sites, which were classified per clinical identification.</a:t>
            </a:r>
            <a:br>
              <a:rPr lang="en-GB" sz="800" b="1" noProof="0" dirty="0">
                <a:latin typeface="Univers" panose="020B0503020202020204" pitchFamily="34" charset="0"/>
              </a:rPr>
            </a:br>
            <a:r>
              <a:rPr lang="en-GB" sz="800" noProof="0" dirty="0">
                <a:latin typeface="Univers" panose="020B0503020202020204" pitchFamily="34" charset="0"/>
              </a:rPr>
              <a:t>EFS, event-free survival.</a:t>
            </a:r>
            <a:br>
              <a:rPr lang="en-GB" sz="800" noProof="0" dirty="0">
                <a:latin typeface="Univers" panose="020B0503020202020204" pitchFamily="34" charset="0"/>
              </a:rPr>
            </a:b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7" name="Picture 6" descr="A graph of green and grey squares&#10;&#10;Description automatically generated">
            <a:extLst>
              <a:ext uri="{FF2B5EF4-FFF2-40B4-BE49-F238E27FC236}">
                <a16:creationId xmlns:a16="http://schemas.microsoft.com/office/drawing/2014/main" id="{F9A21383-A6C5-B8D6-5DB2-AC0C7903E578}"/>
              </a:ext>
            </a:extLst>
          </p:cNvPr>
          <p:cNvPicPr>
            <a:picLocks noChangeAspect="1"/>
          </p:cNvPicPr>
          <p:nvPr/>
        </p:nvPicPr>
        <p:blipFill rotWithShape="1">
          <a:blip r:embed="rId5">
            <a:extLst>
              <a:ext uri="{28A0092B-C50C-407E-A947-70E740481C1C}">
                <a14:useLocalDpi xmlns:a14="http://schemas.microsoft.com/office/drawing/2010/main" val="0"/>
              </a:ext>
            </a:extLst>
          </a:blip>
          <a:srcRect l="7916" t="23217" r="8411" b="31111"/>
          <a:stretch/>
        </p:blipFill>
        <p:spPr>
          <a:xfrm>
            <a:off x="1012825" y="1862931"/>
            <a:ext cx="10166350" cy="3132138"/>
          </a:xfrm>
          <a:prstGeom prst="rect">
            <a:avLst/>
          </a:prstGeom>
        </p:spPr>
      </p:pic>
      <p:sp>
        <p:nvSpPr>
          <p:cNvPr id="2" name="TextBox 1">
            <a:extLst>
              <a:ext uri="{FF2B5EF4-FFF2-40B4-BE49-F238E27FC236}">
                <a16:creationId xmlns:a16="http://schemas.microsoft.com/office/drawing/2014/main" id="{B74F5979-C027-8C14-79F9-714EE65CBA01}"/>
              </a:ext>
            </a:extLst>
          </p:cNvPr>
          <p:cNvSpPr txBox="1"/>
          <p:nvPr/>
        </p:nvSpPr>
        <p:spPr>
          <a:xfrm>
            <a:off x="7613271" y="558832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SABCS 2023.</a:t>
            </a:r>
          </a:p>
        </p:txBody>
      </p:sp>
      <p:sp>
        <p:nvSpPr>
          <p:cNvPr id="3" name="TextBox 2">
            <a:extLst>
              <a:ext uri="{FF2B5EF4-FFF2-40B4-BE49-F238E27FC236}">
                <a16:creationId xmlns:a16="http://schemas.microsoft.com/office/drawing/2014/main" id="{34D82E8A-0585-85F0-4D64-969CD486CFAD}"/>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13" name="TextBox 12">
            <a:extLst>
              <a:ext uri="{FF2B5EF4-FFF2-40B4-BE49-F238E27FC236}">
                <a16:creationId xmlns:a16="http://schemas.microsoft.com/office/drawing/2014/main" id="{AB98594B-4F31-7304-F1F4-95E3FC4AC397}"/>
              </a:ext>
            </a:extLst>
          </p:cNvPr>
          <p:cNvSpPr txBox="1"/>
          <p:nvPr/>
        </p:nvSpPr>
        <p:spPr>
          <a:xfrm>
            <a:off x="2283199" y="5970243"/>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469662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Distant recurrence as first</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EFS event by pCR (ypT0/Tis ypN0) at 60 months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2023.</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Other refers to non-brain distant recurrence sites, which were classified per clinical identification.</a:t>
            </a:r>
            <a:br>
              <a:rPr lang="en-GB" sz="800" b="1" noProof="0" dirty="0">
                <a:latin typeface="Univers" panose="020B0503020202020204" pitchFamily="34" charset="0"/>
              </a:rPr>
            </a:br>
            <a:r>
              <a:rPr lang="en-GB" sz="800" noProof="0" dirty="0">
                <a:latin typeface="Univers" panose="020B0503020202020204" pitchFamily="34" charset="0"/>
              </a:rPr>
              <a:t>EFS, event-free survival; pCR, pathologic complete response.</a:t>
            </a:r>
            <a:br>
              <a:rPr lang="en-GB" sz="800" noProof="0" dirty="0">
                <a:latin typeface="Univers" panose="020B0503020202020204" pitchFamily="34" charset="0"/>
              </a:rPr>
            </a:br>
            <a:r>
              <a:rPr lang="en-GB" sz="800" noProof="0" dirty="0">
                <a:latin typeface="Univers" panose="020B0503020202020204" pitchFamily="34" charset="0"/>
              </a:rPr>
              <a:t>Schmid P et al. Presented at the San Antonio Breast Cancer Symposium (SABCS) Congress 2023, 5–9 December, San Antonio, USA.</a:t>
            </a:r>
          </a:p>
        </p:txBody>
      </p:sp>
      <p:sp>
        <p:nvSpPr>
          <p:cNvPr id="15" name="Rectangle 14">
            <a:extLst>
              <a:ext uri="{FF2B5EF4-FFF2-40B4-BE49-F238E27FC236}">
                <a16:creationId xmlns:a16="http://schemas.microsoft.com/office/drawing/2014/main" id="{1749EA24-93A5-4218-2AC7-EB164663E2FB}"/>
              </a:ext>
            </a:extLst>
          </p:cNvPr>
          <p:cNvSpPr/>
          <p:nvPr/>
        </p:nvSpPr>
        <p:spPr>
          <a:xfrm>
            <a:off x="849745" y="2253673"/>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8BB384FC-A795-46E0-E074-4978A39808F9}"/>
              </a:ext>
            </a:extLst>
          </p:cNvPr>
          <p:cNvSpPr/>
          <p:nvPr/>
        </p:nvSpPr>
        <p:spPr>
          <a:xfrm>
            <a:off x="280702" y="2199400"/>
            <a:ext cx="443346"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2BEEEE7A-2FEE-EEAB-D1C8-3F0E74C10E75}"/>
              </a:ext>
            </a:extLst>
          </p:cNvPr>
          <p:cNvSpPr/>
          <p:nvPr/>
        </p:nvSpPr>
        <p:spPr>
          <a:xfrm>
            <a:off x="849745" y="2199400"/>
            <a:ext cx="443346"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D268E124-9F02-626B-7543-FF0C545B4377}"/>
              </a:ext>
            </a:extLst>
          </p:cNvPr>
          <p:cNvSpPr/>
          <p:nvPr/>
        </p:nvSpPr>
        <p:spPr>
          <a:xfrm>
            <a:off x="1042988" y="2253673"/>
            <a:ext cx="250103" cy="1374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tangle 17">
            <a:extLst>
              <a:ext uri="{FF2B5EF4-FFF2-40B4-BE49-F238E27FC236}">
                <a16:creationId xmlns:a16="http://schemas.microsoft.com/office/drawing/2014/main" id="{68EB58D4-44CC-D713-B89B-2C0220FB01E6}"/>
              </a:ext>
            </a:extLst>
          </p:cNvPr>
          <p:cNvSpPr/>
          <p:nvPr/>
        </p:nvSpPr>
        <p:spPr>
          <a:xfrm>
            <a:off x="982663" y="2374900"/>
            <a:ext cx="310428" cy="1492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21" name="Picture 20" descr="A screenshot of a computer&#10;&#10;Description automatically generated">
            <a:extLst>
              <a:ext uri="{FF2B5EF4-FFF2-40B4-BE49-F238E27FC236}">
                <a16:creationId xmlns:a16="http://schemas.microsoft.com/office/drawing/2014/main" id="{29F1B7E0-C0A2-3827-882C-92AEFA7D7C7A}"/>
              </a:ext>
            </a:extLst>
          </p:cNvPr>
          <p:cNvPicPr>
            <a:picLocks noChangeAspect="1"/>
          </p:cNvPicPr>
          <p:nvPr/>
        </p:nvPicPr>
        <p:blipFill rotWithShape="1">
          <a:blip r:embed="rId5">
            <a:extLst>
              <a:ext uri="{28A0092B-C50C-407E-A947-70E740481C1C}">
                <a14:useLocalDpi xmlns:a14="http://schemas.microsoft.com/office/drawing/2010/main" val="0"/>
              </a:ext>
            </a:extLst>
          </a:blip>
          <a:srcRect l="9096" t="18495" r="8411" b="8651"/>
          <a:stretch/>
        </p:blipFill>
        <p:spPr>
          <a:xfrm>
            <a:off x="1294969" y="1263249"/>
            <a:ext cx="9602062" cy="4639764"/>
          </a:xfrm>
          <a:prstGeom prst="rect">
            <a:avLst/>
          </a:prstGeom>
        </p:spPr>
      </p:pic>
      <p:sp>
        <p:nvSpPr>
          <p:cNvPr id="3" name="TextBox 2">
            <a:extLst>
              <a:ext uri="{FF2B5EF4-FFF2-40B4-BE49-F238E27FC236}">
                <a16:creationId xmlns:a16="http://schemas.microsoft.com/office/drawing/2014/main" id="{3DE16F75-B6CA-1559-1132-CC8EC0889FA4}"/>
              </a:ext>
            </a:extLst>
          </p:cNvPr>
          <p:cNvSpPr txBox="1"/>
          <p:nvPr/>
        </p:nvSpPr>
        <p:spPr>
          <a:xfrm>
            <a:off x="8082243" y="561417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a:t>
            </a:r>
            <a:br>
              <a:rPr lang="en-GB" sz="800" noProof="0" dirty="0">
                <a:latin typeface="Univers" panose="020B0503020202020204" pitchFamily="34" charset="0"/>
              </a:rPr>
            </a:br>
            <a:r>
              <a:rPr lang="en-GB" sz="800" noProof="0" dirty="0">
                <a:latin typeface="Univers" panose="020B0503020202020204" pitchFamily="34" charset="0"/>
              </a:rPr>
              <a:t>Presented at SABCS 2023.</a:t>
            </a:r>
          </a:p>
        </p:txBody>
      </p:sp>
      <p:sp>
        <p:nvSpPr>
          <p:cNvPr id="2" name="TextBox 1">
            <a:extLst>
              <a:ext uri="{FF2B5EF4-FFF2-40B4-BE49-F238E27FC236}">
                <a16:creationId xmlns:a16="http://schemas.microsoft.com/office/drawing/2014/main" id="{69C2E404-38F0-3F3D-8FDB-786A489369E6}"/>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5" name="TextBox 4">
            <a:extLst>
              <a:ext uri="{FF2B5EF4-FFF2-40B4-BE49-F238E27FC236}">
                <a16:creationId xmlns:a16="http://schemas.microsoft.com/office/drawing/2014/main" id="{8335F543-9676-9959-E190-08F629D7C229}"/>
              </a:ext>
            </a:extLst>
          </p:cNvPr>
          <p:cNvSpPr txBox="1"/>
          <p:nvPr/>
        </p:nvSpPr>
        <p:spPr>
          <a:xfrm>
            <a:off x="2283199" y="5980876"/>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spTree>
    <p:extLst>
      <p:ext uri="{BB962C8B-B14F-4D97-AF65-F5344CB8AC3E}">
        <p14:creationId xmlns:p14="http://schemas.microsoft.com/office/powerpoint/2010/main" val="1865232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9C6C-515F-2825-7879-155D46C56816}"/>
              </a:ext>
            </a:extLst>
          </p:cNvPr>
          <p:cNvSpPr>
            <a:spLocks noGrp="1"/>
          </p:cNvSpPr>
          <p:nvPr>
            <p:ph type="title"/>
          </p:nvPr>
        </p:nvSpPr>
        <p:spPr/>
        <p:txBody>
          <a:bodyPr/>
          <a:lstStyle/>
          <a:p>
            <a:r>
              <a:rPr lang="en-GB" dirty="0"/>
              <a:t>KEYNOTE-522: </a:t>
            </a:r>
            <a:r>
              <a:rPr lang="en-GB" sz="2800" dirty="0">
                <a:solidFill>
                  <a:schemeClr val="bg1"/>
                </a:solidFill>
                <a:latin typeface="Univers" panose="020B0503020202020204" pitchFamily="34" charset="0"/>
              </a:rPr>
              <a:t>Exploratory analysis – </a:t>
            </a:r>
            <a:r>
              <a:rPr lang="en-GB" dirty="0"/>
              <a:t>EFS in the ITT population at 75-month follow-up</a:t>
            </a:r>
          </a:p>
        </p:txBody>
      </p:sp>
      <p:sp>
        <p:nvSpPr>
          <p:cNvPr id="4" name="Text Placeholder 3">
            <a:extLst>
              <a:ext uri="{FF2B5EF4-FFF2-40B4-BE49-F238E27FC236}">
                <a16:creationId xmlns:a16="http://schemas.microsoft.com/office/drawing/2014/main" id="{B5B8059C-A48E-C460-6E75-FE689CCE8598}"/>
              </a:ext>
            </a:extLst>
          </p:cNvPr>
          <p:cNvSpPr>
            <a:spLocks noGrp="1"/>
          </p:cNvSpPr>
          <p:nvPr>
            <p:ph type="body" sz="quarter" idx="12"/>
          </p:nvPr>
        </p:nvSpPr>
        <p:spPr>
          <a:xfrm>
            <a:off x="80996" y="6405153"/>
            <a:ext cx="10253629" cy="407987"/>
          </a:xfrm>
        </p:spPr>
        <p:txBody>
          <a:bodyPr/>
          <a:lstStyle/>
          <a:p>
            <a:pPr>
              <a:spcBef>
                <a:spcPts val="0"/>
              </a:spcBef>
            </a:pPr>
            <a:r>
              <a:rPr lang="en-GB" b="1" dirty="0"/>
              <a:t>Data cut-off: 22 March 2024.</a:t>
            </a:r>
          </a:p>
          <a:p>
            <a:pPr>
              <a:spcBef>
                <a:spcPts val="0"/>
              </a:spcBef>
            </a:pPr>
            <a:r>
              <a:rPr lang="en-GB" b="1" baseline="30000" dirty="0" err="1"/>
              <a:t>a</a:t>
            </a:r>
            <a:r>
              <a:rPr lang="en-GB" b="1" dirty="0" err="1"/>
              <a:t>HR</a:t>
            </a:r>
            <a:r>
              <a:rPr lang="en-GB" b="1" dirty="0"/>
              <a:t> (CI) analysed based on a Cox regression model with treatment as a covariate stratified by the randomisation stratification factors.</a:t>
            </a:r>
          </a:p>
          <a:p>
            <a:pPr>
              <a:spcBef>
                <a:spcPts val="0"/>
              </a:spcBef>
            </a:pPr>
            <a:r>
              <a:rPr lang="en-GB" dirty="0"/>
              <a:t>CI, confidence interval; HR, hazard ratio; ITT, intention-to-treat.</a:t>
            </a:r>
          </a:p>
          <a:p>
            <a:r>
              <a:rPr lang="en-GB" dirty="0"/>
              <a:t>Schmid P et al. Presented at the European Society of Medical Oncology (ESMO) Congress 2024, 13–17 September, Barcelona, Spain.</a:t>
            </a:r>
          </a:p>
        </p:txBody>
      </p:sp>
      <p:grpSp>
        <p:nvGrpSpPr>
          <p:cNvPr id="11" name="Group 10">
            <a:extLst>
              <a:ext uri="{FF2B5EF4-FFF2-40B4-BE49-F238E27FC236}">
                <a16:creationId xmlns:a16="http://schemas.microsoft.com/office/drawing/2014/main" id="{EFA2350D-303B-AB38-1982-82F67F05F5BA}"/>
              </a:ext>
            </a:extLst>
          </p:cNvPr>
          <p:cNvGrpSpPr/>
          <p:nvPr/>
        </p:nvGrpSpPr>
        <p:grpSpPr>
          <a:xfrm>
            <a:off x="11314871" y="6087887"/>
            <a:ext cx="656605" cy="656603"/>
            <a:chOff x="8680178" y="917741"/>
            <a:chExt cx="352645" cy="350678"/>
          </a:xfrm>
        </p:grpSpPr>
        <p:sp>
          <p:nvSpPr>
            <p:cNvPr id="12" name="Oval 11">
              <a:extLst>
                <a:ext uri="{FF2B5EF4-FFF2-40B4-BE49-F238E27FC236}">
                  <a16:creationId xmlns:a16="http://schemas.microsoft.com/office/drawing/2014/main" id="{411E2B85-1F47-AF7D-FFF0-5D9378AB2C0A}"/>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descr="Home">
              <a:hlinkClick r:id="rId3" action="ppaction://hlinksldjump"/>
              <a:extLst>
                <a:ext uri="{FF2B5EF4-FFF2-40B4-BE49-F238E27FC236}">
                  <a16:creationId xmlns:a16="http://schemas.microsoft.com/office/drawing/2014/main" id="{BDA26033-CCE3-2673-9311-4BD2F99DD6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 name="TextBox 2">
            <a:extLst>
              <a:ext uri="{FF2B5EF4-FFF2-40B4-BE49-F238E27FC236}">
                <a16:creationId xmlns:a16="http://schemas.microsoft.com/office/drawing/2014/main" id="{8B9584D3-C4D5-9B18-B532-7FC04AC9B96C}"/>
              </a:ext>
            </a:extLst>
          </p:cNvPr>
          <p:cNvSpPr txBox="1"/>
          <p:nvPr/>
        </p:nvSpPr>
        <p:spPr>
          <a:xfrm>
            <a:off x="6671299" y="6087887"/>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Univers" panose="020B0503020202020204" pitchFamily="34" charset="0"/>
                <a:ea typeface="+mn-ea"/>
                <a:cs typeface="+mn-cs"/>
              </a:rPr>
              <a:t>Adapted from Schmid P et al. Presented at ESMO 2024.</a:t>
            </a:r>
          </a:p>
        </p:txBody>
      </p:sp>
      <p:graphicFrame>
        <p:nvGraphicFramePr>
          <p:cNvPr id="10" name="Table 5">
            <a:extLst>
              <a:ext uri="{FF2B5EF4-FFF2-40B4-BE49-F238E27FC236}">
                <a16:creationId xmlns:a16="http://schemas.microsoft.com/office/drawing/2014/main" id="{0C10B45E-C0A0-3EB9-3AC7-D3A6765B56F1}"/>
              </a:ext>
            </a:extLst>
          </p:cNvPr>
          <p:cNvGraphicFramePr>
            <a:graphicFrameLocks noGrp="1"/>
          </p:cNvGraphicFramePr>
          <p:nvPr/>
        </p:nvGraphicFramePr>
        <p:xfrm>
          <a:off x="7869831" y="3429000"/>
          <a:ext cx="3889232" cy="954264"/>
        </p:xfrm>
        <a:graphic>
          <a:graphicData uri="http://schemas.openxmlformats.org/drawingml/2006/table">
            <a:tbl>
              <a:tblPr firstRow="1" bandRow="1">
                <a:tableStyleId>{3B4B98B0-60AC-42C2-AFA5-B58CD77FA1E5}</a:tableStyleId>
              </a:tblPr>
              <a:tblGrid>
                <a:gridCol w="1522306">
                  <a:extLst>
                    <a:ext uri="{9D8B030D-6E8A-4147-A177-3AD203B41FA5}">
                      <a16:colId xmlns:a16="http://schemas.microsoft.com/office/drawing/2014/main" val="2427301028"/>
                    </a:ext>
                  </a:extLst>
                </a:gridCol>
                <a:gridCol w="1183463">
                  <a:extLst>
                    <a:ext uri="{9D8B030D-6E8A-4147-A177-3AD203B41FA5}">
                      <a16:colId xmlns:a16="http://schemas.microsoft.com/office/drawing/2014/main" val="660390019"/>
                    </a:ext>
                  </a:extLst>
                </a:gridCol>
                <a:gridCol w="1183463">
                  <a:extLst>
                    <a:ext uri="{9D8B030D-6E8A-4147-A177-3AD203B41FA5}">
                      <a16:colId xmlns:a16="http://schemas.microsoft.com/office/drawing/2014/main" val="3427282000"/>
                    </a:ext>
                  </a:extLst>
                </a:gridCol>
              </a:tblGrid>
              <a:tr h="316843">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a:solidFill>
                            <a:schemeClr val="bg1"/>
                          </a:solidFill>
                          <a:latin typeface="Univers" panose="020B0503020202020204" pitchFamily="34" charset="0"/>
                        </a:rPr>
                        <a:t>KEYTRUDA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KEYTRUDA (n=784)</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a:solidFill>
                            <a:schemeClr val="bg1"/>
                          </a:solidFill>
                          <a:latin typeface="Univers" panose="020B0503020202020204" pitchFamily="34" charset="0"/>
                        </a:rPr>
                        <a:t>Placebo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placebo (n=390)</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242184">
                <a:tc>
                  <a:txBody>
                    <a:bodyPr/>
                    <a:lstStyle/>
                    <a:p>
                      <a:r>
                        <a:rPr lang="en-GB" sz="1050" b="1" noProof="0">
                          <a:latin typeface="Univers" panose="020B0503020202020204" pitchFamily="34" charset="0"/>
                          <a:cs typeface="Calibri" panose="020F0502020204030204" pitchFamily="34" charset="0"/>
                        </a:rPr>
                        <a:t>Patients with event, %</a:t>
                      </a:r>
                    </a:p>
                  </a:txBody>
                  <a:tcPr marL="36000" marR="36000" marT="36000" marB="36000" anchor="ctr">
                    <a:lnT w="12700" cmpd="sng">
                      <a:noFill/>
                    </a:lnT>
                  </a:tcPr>
                </a:tc>
                <a:tc>
                  <a:txBody>
                    <a:bodyPr/>
                    <a:lstStyle/>
                    <a:p>
                      <a:pPr algn="ctr"/>
                      <a:r>
                        <a:rPr lang="en-GB" sz="1050" noProof="0" dirty="0">
                          <a:latin typeface="Univers" panose="020B0503020202020204" pitchFamily="34" charset="0"/>
                        </a:rPr>
                        <a:t>20.3</a:t>
                      </a:r>
                    </a:p>
                  </a:txBody>
                  <a:tcPr marL="36000" marR="36000" marT="36000" marB="36000" anchor="ctr">
                    <a:lnT>
                      <a:noFill/>
                    </a:lnT>
                  </a:tcPr>
                </a:tc>
                <a:tc>
                  <a:txBody>
                    <a:bodyPr/>
                    <a:lstStyle/>
                    <a:p>
                      <a:pPr algn="ctr"/>
                      <a:r>
                        <a:rPr lang="en-GB" sz="1050" noProof="0">
                          <a:latin typeface="Univers" panose="020B0503020202020204" pitchFamily="34" charset="0"/>
                        </a:rPr>
                        <a:t>29.2</a:t>
                      </a:r>
                    </a:p>
                  </a:txBody>
                  <a:tcPr marL="36000" marR="36000" marT="36000" marB="36000" anchor="ctr">
                    <a:lnT>
                      <a:noFill/>
                    </a:lnT>
                  </a:tcPr>
                </a:tc>
                <a:extLst>
                  <a:ext uri="{0D108BD9-81ED-4DB2-BD59-A6C34878D82A}">
                    <a16:rowId xmlns:a16="http://schemas.microsoft.com/office/drawing/2014/main" val="1906827500"/>
                  </a:ext>
                </a:extLst>
              </a:tr>
            </a:tbl>
          </a:graphicData>
        </a:graphic>
      </p:graphicFrame>
      <p:pic>
        <p:nvPicPr>
          <p:cNvPr id="23" name="Content Placeholder 22" descr="A screenshot of a computer&#10;&#10;Description automatically generated">
            <a:extLst>
              <a:ext uri="{FF2B5EF4-FFF2-40B4-BE49-F238E27FC236}">
                <a16:creationId xmlns:a16="http://schemas.microsoft.com/office/drawing/2014/main" id="{4077A7BC-FD3F-61C9-4BB8-B23EB6D36A82}"/>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9057" r="26266" b="11667"/>
          <a:stretch/>
        </p:blipFill>
        <p:spPr>
          <a:xfrm>
            <a:off x="158841" y="1501541"/>
            <a:ext cx="8773406" cy="4652657"/>
          </a:xfrm>
        </p:spPr>
      </p:pic>
      <p:sp>
        <p:nvSpPr>
          <p:cNvPr id="6" name="TextBox 5">
            <a:extLst>
              <a:ext uri="{FF2B5EF4-FFF2-40B4-BE49-F238E27FC236}">
                <a16:creationId xmlns:a16="http://schemas.microsoft.com/office/drawing/2014/main" id="{243BB05E-AF66-F7F4-E0CE-6E0C597AC6D4}"/>
              </a:ext>
            </a:extLst>
          </p:cNvPr>
          <p:cNvSpPr txBox="1"/>
          <p:nvPr/>
        </p:nvSpPr>
        <p:spPr>
          <a:xfrm>
            <a:off x="7762764" y="6566919"/>
            <a:ext cx="359024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Univers" panose="020B0503020202020204" pitchFamily="34" charset="0"/>
                <a:ea typeface="+mn-ea"/>
                <a:cs typeface="+mn-cs"/>
                <a:hlinkClick r:id="rId6"/>
              </a:rPr>
              <a:t>UK Prescribing Information</a:t>
            </a:r>
            <a:endParaRPr kumimoji="0" lang="en-GB" sz="1000" b="1" i="0" u="none" strike="noStrike" kern="1200" cap="none" spc="0" normalizeH="0" baseline="0" noProof="0">
              <a:ln>
                <a:noFill/>
              </a:ln>
              <a:solidFill>
                <a:srgbClr val="000000"/>
              </a:solidFill>
              <a:effectLst/>
              <a:uLnTx/>
              <a:uFillTx/>
              <a:latin typeface="Univers" panose="020B0503020202020204" pitchFamily="34" charset="0"/>
              <a:ea typeface="+mn-ea"/>
              <a:cs typeface="+mn-cs"/>
            </a:endParaRPr>
          </a:p>
        </p:txBody>
      </p:sp>
      <p:sp>
        <p:nvSpPr>
          <p:cNvPr id="14" name="TextBox 13">
            <a:extLst>
              <a:ext uri="{FF2B5EF4-FFF2-40B4-BE49-F238E27FC236}">
                <a16:creationId xmlns:a16="http://schemas.microsoft.com/office/drawing/2014/main" id="{46A24647-ED75-4DA1-F888-AF65E2751E0E}"/>
              </a:ext>
            </a:extLst>
          </p:cNvPr>
          <p:cNvSpPr txBox="1"/>
          <p:nvPr/>
        </p:nvSpPr>
        <p:spPr>
          <a:xfrm>
            <a:off x="8775403" y="2063473"/>
            <a:ext cx="3135763" cy="938719"/>
          </a:xfrm>
          <a:prstGeom prst="rect">
            <a:avLst/>
          </a:prstGeom>
          <a:noFill/>
        </p:spPr>
        <p:txBody>
          <a:bodyPr wrap="square">
            <a:spAutoFit/>
          </a:bodyPr>
          <a:lstStyle/>
          <a:p>
            <a:pPr algn="ctr"/>
            <a:r>
              <a:rPr lang="en-GB" sz="1100" b="1" noProof="0" dirty="0">
                <a:latin typeface="Univers" panose="020B0503020202020204" pitchFamily="34" charset="0"/>
              </a:rPr>
              <a:t>Descriptive EFS analysis only. Results provide an updated estimate of treatment effect following achievement of statistical significance at a prior prespecified analysis. No statistical conclusions can be drawn.</a:t>
            </a:r>
          </a:p>
        </p:txBody>
      </p:sp>
    </p:spTree>
    <p:extLst>
      <p:ext uri="{BB962C8B-B14F-4D97-AF65-F5344CB8AC3E}">
        <p14:creationId xmlns:p14="http://schemas.microsoft.com/office/powerpoint/2010/main" val="3188604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9C6C-515F-2825-7879-155D46C56816}"/>
              </a:ext>
            </a:extLst>
          </p:cNvPr>
          <p:cNvSpPr>
            <a:spLocks noGrp="1"/>
          </p:cNvSpPr>
          <p:nvPr>
            <p:ph type="title"/>
          </p:nvPr>
        </p:nvSpPr>
        <p:spPr/>
        <p:txBody>
          <a:bodyPr/>
          <a:lstStyle/>
          <a:p>
            <a:r>
              <a:rPr lang="en-GB" noProof="0" dirty="0"/>
              <a:t>KEYNOTE-522: </a:t>
            </a:r>
            <a:r>
              <a:rPr lang="en-GB" sz="2800" noProof="0" dirty="0">
                <a:solidFill>
                  <a:schemeClr val="bg1"/>
                </a:solidFill>
              </a:rPr>
              <a:t>Exploratory analysis – </a:t>
            </a:r>
            <a:r>
              <a:rPr lang="en-GB" noProof="0" dirty="0"/>
              <a:t>EFS in the ITT population at final analysis</a:t>
            </a:r>
            <a:r>
              <a:rPr lang="en-GB" baseline="30000" noProof="0" dirty="0"/>
              <a:t>1</a:t>
            </a:r>
          </a:p>
        </p:txBody>
      </p:sp>
      <p:sp>
        <p:nvSpPr>
          <p:cNvPr id="4" name="Text Placeholder 3">
            <a:extLst>
              <a:ext uri="{FF2B5EF4-FFF2-40B4-BE49-F238E27FC236}">
                <a16:creationId xmlns:a16="http://schemas.microsoft.com/office/drawing/2014/main" id="{B5B8059C-A48E-C460-6E75-FE689CCE8598}"/>
              </a:ext>
            </a:extLst>
          </p:cNvPr>
          <p:cNvSpPr>
            <a:spLocks noGrp="1"/>
          </p:cNvSpPr>
          <p:nvPr>
            <p:ph type="body" sz="quarter" idx="12"/>
          </p:nvPr>
        </p:nvSpPr>
        <p:spPr>
          <a:xfrm>
            <a:off x="80996" y="5998679"/>
            <a:ext cx="10253629" cy="795411"/>
          </a:xfrm>
        </p:spPr>
        <p:txBody>
          <a:bodyPr/>
          <a:lstStyle/>
          <a:p>
            <a:pPr>
              <a:spcBef>
                <a:spcPts val="0"/>
              </a:spcBef>
            </a:pPr>
            <a:r>
              <a:rPr lang="en-GB" b="1" baseline="30000" noProof="0" dirty="0" err="1"/>
              <a:t>a</a:t>
            </a:r>
            <a:r>
              <a:rPr lang="en-GB" b="1" noProof="0" dirty="0" err="1"/>
              <a:t>Data</a:t>
            </a:r>
            <a:r>
              <a:rPr lang="en-GB" b="1" noProof="0" dirty="0"/>
              <a:t> cutoff: 14 October 2025;</a:t>
            </a:r>
            <a:r>
              <a:rPr lang="en-GB" b="1" baseline="30000" noProof="0" dirty="0"/>
              <a:t>1 </a:t>
            </a:r>
            <a:r>
              <a:rPr lang="en-GB" b="1" baseline="30000" noProof="0" dirty="0" err="1"/>
              <a:t>b</a:t>
            </a:r>
            <a:r>
              <a:rPr lang="en-GB" b="1" noProof="0" dirty="0" err="1"/>
              <a:t>Data</a:t>
            </a:r>
            <a:r>
              <a:rPr lang="en-GB" b="1" noProof="0" dirty="0"/>
              <a:t> cutoff: 22 March 2024.</a:t>
            </a:r>
            <a:r>
              <a:rPr lang="en-GB" b="1" baseline="30000" noProof="0" dirty="0"/>
              <a:t>2</a:t>
            </a:r>
          </a:p>
          <a:p>
            <a:pPr>
              <a:spcBef>
                <a:spcPts val="0"/>
              </a:spcBef>
            </a:pPr>
            <a:r>
              <a:rPr lang="en-GB" b="1" baseline="30000" dirty="0"/>
              <a:t>c</a:t>
            </a:r>
            <a:r>
              <a:rPr lang="en-GB" b="1" noProof="0" dirty="0"/>
              <a:t>HR (CI) analysed based on a Cox regression model with treatment as a covariate stratified by the randomisation stratification factors;</a:t>
            </a:r>
            <a:r>
              <a:rPr lang="en-GB" b="1" baseline="30000" noProof="0" dirty="0"/>
              <a:t>1</a:t>
            </a:r>
            <a:r>
              <a:rPr lang="en-GB" b="1" noProof="0" dirty="0"/>
              <a:t> </a:t>
            </a:r>
            <a:r>
              <a:rPr lang="en-GB" b="1" baseline="30000" dirty="0"/>
              <a:t>d</a:t>
            </a:r>
            <a:r>
              <a:rPr lang="en-GB" b="1" noProof="0" dirty="0"/>
              <a:t>Defined as the time from randomisation to data cutoff.</a:t>
            </a:r>
            <a:r>
              <a:rPr lang="en-GB" b="1" baseline="30000" noProof="0" dirty="0"/>
              <a:t>1</a:t>
            </a:r>
          </a:p>
          <a:p>
            <a:r>
              <a:rPr lang="en-GB" noProof="0" dirty="0"/>
              <a:t>CI, confidence interval; EFS, event-free survival; HR, hazard ratio; ITT, intention-to-treat.</a:t>
            </a:r>
          </a:p>
          <a:p>
            <a:r>
              <a:rPr lang="en-GB" noProof="0" dirty="0"/>
              <a:t>1. Schmid P et al. Presented at the American Society of Clinical Oncology (ASCO) Annual Meeting 2026, 29 May–2 June, Chicago, USA;</a:t>
            </a:r>
          </a:p>
          <a:p>
            <a:r>
              <a:rPr lang="en-GB" noProof="0" dirty="0"/>
              <a:t>2. </a:t>
            </a:r>
            <a:r>
              <a:rPr lang="en-GB" dirty="0"/>
              <a:t>Schmid P et al. Presented at the European Society of Medical Oncology (ESMO) Congress 2024, 13–17 September, Barcelona, Spain.</a:t>
            </a:r>
          </a:p>
        </p:txBody>
      </p:sp>
      <p:grpSp>
        <p:nvGrpSpPr>
          <p:cNvPr id="11" name="Group 10">
            <a:extLst>
              <a:ext uri="{FF2B5EF4-FFF2-40B4-BE49-F238E27FC236}">
                <a16:creationId xmlns:a16="http://schemas.microsoft.com/office/drawing/2014/main" id="{EFA2350D-303B-AB38-1982-82F67F05F5BA}"/>
              </a:ext>
            </a:extLst>
          </p:cNvPr>
          <p:cNvGrpSpPr/>
          <p:nvPr/>
        </p:nvGrpSpPr>
        <p:grpSpPr>
          <a:xfrm>
            <a:off x="11314871" y="6087887"/>
            <a:ext cx="656605" cy="656603"/>
            <a:chOff x="8680178" y="917741"/>
            <a:chExt cx="352645" cy="350678"/>
          </a:xfrm>
        </p:grpSpPr>
        <p:sp>
          <p:nvSpPr>
            <p:cNvPr id="12" name="Oval 11">
              <a:extLst>
                <a:ext uri="{FF2B5EF4-FFF2-40B4-BE49-F238E27FC236}">
                  <a16:creationId xmlns:a16="http://schemas.microsoft.com/office/drawing/2014/main" id="{411E2B85-1F47-AF7D-FFF0-5D9378AB2C0A}"/>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latin typeface="Univers" panose="020B0503020202020204" pitchFamily="34" charset="0"/>
              </a:endParaRPr>
            </a:p>
          </p:txBody>
        </p:sp>
        <p:pic>
          <p:nvPicPr>
            <p:cNvPr id="13" name="Graphic 12" descr="Home">
              <a:hlinkClick r:id="rId3" action="ppaction://hlinksldjump"/>
              <a:extLst>
                <a:ext uri="{FF2B5EF4-FFF2-40B4-BE49-F238E27FC236}">
                  <a16:creationId xmlns:a16="http://schemas.microsoft.com/office/drawing/2014/main" id="{BDA26033-CCE3-2673-9311-4BD2F99DD6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 name="TextBox 2">
            <a:extLst>
              <a:ext uri="{FF2B5EF4-FFF2-40B4-BE49-F238E27FC236}">
                <a16:creationId xmlns:a16="http://schemas.microsoft.com/office/drawing/2014/main" id="{8B9584D3-C4D5-9B18-B532-7FC04AC9B96C}"/>
              </a:ext>
            </a:extLst>
          </p:cNvPr>
          <p:cNvSpPr txBox="1"/>
          <p:nvPr/>
        </p:nvSpPr>
        <p:spPr>
          <a:xfrm>
            <a:off x="6671299" y="6087887"/>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r>
              <a:rPr lang="en-GB" sz="800" baseline="30000" noProof="0" dirty="0">
                <a:latin typeface="Univers" panose="020B0503020202020204" pitchFamily="34" charset="0"/>
              </a:rPr>
              <a:t>1</a:t>
            </a:r>
          </a:p>
        </p:txBody>
      </p:sp>
      <p:graphicFrame>
        <p:nvGraphicFramePr>
          <p:cNvPr id="10" name="Table 5">
            <a:extLst>
              <a:ext uri="{FF2B5EF4-FFF2-40B4-BE49-F238E27FC236}">
                <a16:creationId xmlns:a16="http://schemas.microsoft.com/office/drawing/2014/main" id="{0C10B45E-C0A0-3EB9-3AC7-D3A6765B56F1}"/>
              </a:ext>
            </a:extLst>
          </p:cNvPr>
          <p:cNvGraphicFramePr>
            <a:graphicFrameLocks noGrp="1"/>
          </p:cNvGraphicFramePr>
          <p:nvPr>
            <p:extLst>
              <p:ext uri="{D42A27DB-BD31-4B8C-83A1-F6EECF244321}">
                <p14:modId xmlns:p14="http://schemas.microsoft.com/office/powerpoint/2010/main" val="3087881000"/>
              </p:ext>
            </p:extLst>
          </p:nvPr>
        </p:nvGraphicFramePr>
        <p:xfrm>
          <a:off x="7869831" y="3429000"/>
          <a:ext cx="3889232" cy="954264"/>
        </p:xfrm>
        <a:graphic>
          <a:graphicData uri="http://schemas.openxmlformats.org/drawingml/2006/table">
            <a:tbl>
              <a:tblPr firstRow="1" bandRow="1">
                <a:tableStyleId>{3B4B98B0-60AC-42C2-AFA5-B58CD77FA1E5}</a:tableStyleId>
              </a:tblPr>
              <a:tblGrid>
                <a:gridCol w="1522306">
                  <a:extLst>
                    <a:ext uri="{9D8B030D-6E8A-4147-A177-3AD203B41FA5}">
                      <a16:colId xmlns:a16="http://schemas.microsoft.com/office/drawing/2014/main" val="2427301028"/>
                    </a:ext>
                  </a:extLst>
                </a:gridCol>
                <a:gridCol w="1183463">
                  <a:extLst>
                    <a:ext uri="{9D8B030D-6E8A-4147-A177-3AD203B41FA5}">
                      <a16:colId xmlns:a16="http://schemas.microsoft.com/office/drawing/2014/main" val="660390019"/>
                    </a:ext>
                  </a:extLst>
                </a:gridCol>
                <a:gridCol w="1183463">
                  <a:extLst>
                    <a:ext uri="{9D8B030D-6E8A-4147-A177-3AD203B41FA5}">
                      <a16:colId xmlns:a16="http://schemas.microsoft.com/office/drawing/2014/main" val="3427282000"/>
                    </a:ext>
                  </a:extLst>
                </a:gridCol>
              </a:tblGrid>
              <a:tr h="316843">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(n=784)</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(n=390)</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242184">
                <a:tc>
                  <a:txBody>
                    <a:bodyPr/>
                    <a:lstStyle/>
                    <a:p>
                      <a:r>
                        <a:rPr lang="en-GB" sz="1050" b="1" noProof="0" dirty="0">
                          <a:latin typeface="Univers" panose="020B0503020202020204" pitchFamily="34" charset="0"/>
                          <a:cs typeface="Calibri" panose="020F0502020204030204" pitchFamily="34" charset="0"/>
                        </a:rPr>
                        <a:t>Patients with event, %</a:t>
                      </a:r>
                    </a:p>
                  </a:txBody>
                  <a:tcPr marL="36000" marR="36000" marT="36000" marB="36000" anchor="ctr">
                    <a:lnT w="12700" cmpd="sng">
                      <a:noFill/>
                    </a:lnT>
                  </a:tcPr>
                </a:tc>
                <a:tc>
                  <a:txBody>
                    <a:bodyPr/>
                    <a:lstStyle/>
                    <a:p>
                      <a:pPr algn="ctr"/>
                      <a:r>
                        <a:rPr lang="en-GB" sz="1050" noProof="0" dirty="0">
                          <a:latin typeface="Univers" panose="020B0503020202020204" pitchFamily="34" charset="0"/>
                        </a:rPr>
                        <a:t>21.9</a:t>
                      </a:r>
                    </a:p>
                  </a:txBody>
                  <a:tcPr marL="36000" marR="36000" marT="36000" marB="36000" anchor="ctr">
                    <a:lnT>
                      <a:noFill/>
                    </a:lnT>
                  </a:tcPr>
                </a:tc>
                <a:tc>
                  <a:txBody>
                    <a:bodyPr/>
                    <a:lstStyle/>
                    <a:p>
                      <a:pPr algn="ctr"/>
                      <a:r>
                        <a:rPr lang="en-GB" sz="1050" noProof="0" dirty="0">
                          <a:latin typeface="Univers" panose="020B0503020202020204" pitchFamily="34" charset="0"/>
                        </a:rPr>
                        <a:t>30.3</a:t>
                      </a:r>
                    </a:p>
                  </a:txBody>
                  <a:tcPr marL="36000" marR="36000" marT="36000" marB="36000" anchor="ctr">
                    <a:lnT>
                      <a:noFill/>
                    </a:lnT>
                  </a:tcPr>
                </a:tc>
                <a:extLst>
                  <a:ext uri="{0D108BD9-81ED-4DB2-BD59-A6C34878D82A}">
                    <a16:rowId xmlns:a16="http://schemas.microsoft.com/office/drawing/2014/main" val="1906827500"/>
                  </a:ext>
                </a:extLst>
              </a:tr>
            </a:tbl>
          </a:graphicData>
        </a:graphic>
      </p:graphicFrame>
      <p:sp>
        <p:nvSpPr>
          <p:cNvPr id="5" name="TextBox 4">
            <a:extLst>
              <a:ext uri="{FF2B5EF4-FFF2-40B4-BE49-F238E27FC236}">
                <a16:creationId xmlns:a16="http://schemas.microsoft.com/office/drawing/2014/main" id="{74458170-2A39-66E2-D2C7-57E5B5C1B06A}"/>
              </a:ext>
            </a:extLst>
          </p:cNvPr>
          <p:cNvSpPr txBox="1"/>
          <p:nvPr/>
        </p:nvSpPr>
        <p:spPr>
          <a:xfrm>
            <a:off x="8807301" y="2084738"/>
            <a:ext cx="3135763" cy="938719"/>
          </a:xfrm>
          <a:prstGeom prst="rect">
            <a:avLst/>
          </a:prstGeom>
          <a:noFill/>
        </p:spPr>
        <p:txBody>
          <a:bodyPr wrap="square">
            <a:spAutoFit/>
          </a:bodyPr>
          <a:lstStyle/>
          <a:p>
            <a:pPr algn="ctr"/>
            <a:r>
              <a:rPr lang="en-GB" sz="1100" b="1" noProof="0" dirty="0">
                <a:latin typeface="Univers" panose="020B0503020202020204" pitchFamily="34" charset="0"/>
              </a:rPr>
              <a:t>Descriptive EFS analysis only. Results provide an updated estimate of treatment effect following achievement of statistical significance at a prior prespecified analysis. No statistical conclusions can be drawn.</a:t>
            </a:r>
          </a:p>
        </p:txBody>
      </p:sp>
      <p:sp>
        <p:nvSpPr>
          <p:cNvPr id="6" name="TextBox 5">
            <a:extLst>
              <a:ext uri="{FF2B5EF4-FFF2-40B4-BE49-F238E27FC236}">
                <a16:creationId xmlns:a16="http://schemas.microsoft.com/office/drawing/2014/main" id="{243BB05E-AF66-F7F4-E0CE-6E0C597AC6D4}"/>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cxnSp>
        <p:nvCxnSpPr>
          <p:cNvPr id="9" name="Straight Connector 8">
            <a:extLst>
              <a:ext uri="{FF2B5EF4-FFF2-40B4-BE49-F238E27FC236}">
                <a16:creationId xmlns:a16="http://schemas.microsoft.com/office/drawing/2014/main" id="{D7814E5A-5B58-3403-BB91-B749B9840B13}"/>
              </a:ext>
            </a:extLst>
          </p:cNvPr>
          <p:cNvCxnSpPr>
            <a:cxnSpLocks/>
          </p:cNvCxnSpPr>
          <p:nvPr/>
        </p:nvCxnSpPr>
        <p:spPr>
          <a:xfrm>
            <a:off x="1817783" y="1608463"/>
            <a:ext cx="0" cy="3194862"/>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E11F6BF-238C-4E0E-3937-551C600D4426}"/>
              </a:ext>
            </a:extLst>
          </p:cNvPr>
          <p:cNvCxnSpPr/>
          <p:nvPr/>
        </p:nvCxnSpPr>
        <p:spPr>
          <a:xfrm>
            <a:off x="1685581" y="4693186"/>
            <a:ext cx="6599103"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76D3456-2D83-CEBF-BFA2-8D9DE8B0EBD7}"/>
              </a:ext>
            </a:extLst>
          </p:cNvPr>
          <p:cNvCxnSpPr>
            <a:cxnSpLocks/>
          </p:cNvCxnSpPr>
          <p:nvPr/>
        </p:nvCxnSpPr>
        <p:spPr>
          <a:xfrm rot="5400000">
            <a:off x="3197429" y="4749325"/>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F18D95-267C-86F8-B599-C40E53A4E796}"/>
              </a:ext>
            </a:extLst>
          </p:cNvPr>
          <p:cNvCxnSpPr/>
          <p:nvPr/>
        </p:nvCxnSpPr>
        <p:spPr>
          <a:xfrm>
            <a:off x="1677546" y="4097612"/>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16D84CF-947F-BB2B-A669-E1B24B57BC3E}"/>
              </a:ext>
            </a:extLst>
          </p:cNvPr>
          <p:cNvCxnSpPr/>
          <p:nvPr/>
        </p:nvCxnSpPr>
        <p:spPr>
          <a:xfrm>
            <a:off x="1677546" y="3788228"/>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B75E7B-B953-F5C9-E825-1956A9E48638}"/>
              </a:ext>
            </a:extLst>
          </p:cNvPr>
          <p:cNvCxnSpPr/>
          <p:nvPr/>
        </p:nvCxnSpPr>
        <p:spPr>
          <a:xfrm>
            <a:off x="1677546" y="3471970"/>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B4D630D-432B-8C60-A6AC-B6D52C1D8281}"/>
              </a:ext>
            </a:extLst>
          </p:cNvPr>
          <p:cNvCxnSpPr/>
          <p:nvPr/>
        </p:nvCxnSpPr>
        <p:spPr>
          <a:xfrm>
            <a:off x="1677546" y="2853203"/>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81A289E-F4AA-5CE0-5417-85B73F2769B2}"/>
              </a:ext>
            </a:extLst>
          </p:cNvPr>
          <p:cNvCxnSpPr/>
          <p:nvPr/>
        </p:nvCxnSpPr>
        <p:spPr>
          <a:xfrm>
            <a:off x="1677546" y="2536944"/>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904605E-6BD3-8139-C39C-082A7952ED22}"/>
              </a:ext>
            </a:extLst>
          </p:cNvPr>
          <p:cNvCxnSpPr/>
          <p:nvPr/>
        </p:nvCxnSpPr>
        <p:spPr>
          <a:xfrm>
            <a:off x="1677546" y="2234436"/>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6C1F1F7-5ECE-CFA8-20B3-1845CDC79832}"/>
              </a:ext>
            </a:extLst>
          </p:cNvPr>
          <p:cNvCxnSpPr/>
          <p:nvPr/>
        </p:nvCxnSpPr>
        <p:spPr>
          <a:xfrm>
            <a:off x="1677546" y="1925053"/>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9B0E0B8-02EF-EE8C-2B83-1C418AE802DF}"/>
              </a:ext>
            </a:extLst>
          </p:cNvPr>
          <p:cNvCxnSpPr/>
          <p:nvPr/>
        </p:nvCxnSpPr>
        <p:spPr>
          <a:xfrm>
            <a:off x="1677546" y="1615669"/>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0270CF0-91AC-C54D-A7DF-35B2A609B001}"/>
              </a:ext>
            </a:extLst>
          </p:cNvPr>
          <p:cNvCxnSpPr>
            <a:cxnSpLocks/>
          </p:cNvCxnSpPr>
          <p:nvPr/>
        </p:nvCxnSpPr>
        <p:spPr>
          <a:xfrm rot="5400000">
            <a:off x="3912448" y="4749326"/>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C3645C-F116-67BA-AD19-E557FC11BD06}"/>
              </a:ext>
            </a:extLst>
          </p:cNvPr>
          <p:cNvCxnSpPr>
            <a:cxnSpLocks/>
          </p:cNvCxnSpPr>
          <p:nvPr/>
        </p:nvCxnSpPr>
        <p:spPr>
          <a:xfrm rot="5400000">
            <a:off x="4627470" y="4749327"/>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D8C1635-F9C0-1C43-8160-768DCF4591F0}"/>
              </a:ext>
            </a:extLst>
          </p:cNvPr>
          <p:cNvCxnSpPr>
            <a:cxnSpLocks/>
          </p:cNvCxnSpPr>
          <p:nvPr/>
        </p:nvCxnSpPr>
        <p:spPr>
          <a:xfrm rot="5400000">
            <a:off x="5335614" y="4749328"/>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1C6BCA5-8979-2260-91D4-546706C17ED8}"/>
              </a:ext>
            </a:extLst>
          </p:cNvPr>
          <p:cNvCxnSpPr>
            <a:cxnSpLocks/>
          </p:cNvCxnSpPr>
          <p:nvPr/>
        </p:nvCxnSpPr>
        <p:spPr>
          <a:xfrm rot="5400000">
            <a:off x="6064384" y="4749329"/>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7F5ECE2-78C4-F527-AEE8-B9A7AC076508}"/>
              </a:ext>
            </a:extLst>
          </p:cNvPr>
          <p:cNvCxnSpPr>
            <a:cxnSpLocks/>
          </p:cNvCxnSpPr>
          <p:nvPr/>
        </p:nvCxnSpPr>
        <p:spPr>
          <a:xfrm rot="5400000">
            <a:off x="7494423" y="4749330"/>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A4BC60C-B564-C41C-A482-FAA2BE5F60F6}"/>
              </a:ext>
            </a:extLst>
          </p:cNvPr>
          <p:cNvCxnSpPr>
            <a:cxnSpLocks/>
          </p:cNvCxnSpPr>
          <p:nvPr/>
        </p:nvCxnSpPr>
        <p:spPr>
          <a:xfrm rot="5400000">
            <a:off x="8223193" y="4749331"/>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AF3D565-95D5-5AE4-0A30-E72654F14270}"/>
              </a:ext>
            </a:extLst>
          </p:cNvPr>
          <p:cNvSpPr txBox="1"/>
          <p:nvPr/>
        </p:nvSpPr>
        <p:spPr>
          <a:xfrm>
            <a:off x="1817783" y="4293076"/>
            <a:ext cx="2484120" cy="430887"/>
          </a:xfrm>
          <a:prstGeom prst="rect">
            <a:avLst/>
          </a:prstGeom>
          <a:noFill/>
        </p:spPr>
        <p:txBody>
          <a:bodyPr wrap="square" rtlCol="0">
            <a:spAutoFit/>
          </a:bodyPr>
          <a:lstStyle/>
          <a:p>
            <a:r>
              <a:rPr lang="en-GB" sz="1050" b="1" noProof="0" dirty="0">
                <a:solidFill>
                  <a:schemeClr val="tx1">
                    <a:lumMod val="65000"/>
                    <a:lumOff val="35000"/>
                  </a:schemeClr>
                </a:solidFill>
                <a:latin typeface="Univers" panose="020B0503020202020204" pitchFamily="34" charset="0"/>
                <a:cs typeface="Arial" panose="020B0604020202020204" pitchFamily="34" charset="0"/>
              </a:rPr>
              <a:t>HR,</a:t>
            </a:r>
            <a:r>
              <a:rPr lang="en-GB" sz="1050" b="1" baseline="30000" dirty="0">
                <a:solidFill>
                  <a:schemeClr val="tx1">
                    <a:lumMod val="65000"/>
                    <a:lumOff val="35000"/>
                  </a:schemeClr>
                </a:solidFill>
                <a:latin typeface="Univers" panose="020B0503020202020204" pitchFamily="34" charset="0"/>
                <a:cs typeface="Arial" panose="020B0604020202020204" pitchFamily="34" charset="0"/>
              </a:rPr>
              <a:t>c</a:t>
            </a:r>
            <a:r>
              <a:rPr lang="en-GB" sz="1050" b="1" noProof="0" dirty="0">
                <a:solidFill>
                  <a:schemeClr val="tx1">
                    <a:lumMod val="65000"/>
                    <a:lumOff val="35000"/>
                  </a:schemeClr>
                </a:solidFill>
                <a:latin typeface="Univers" panose="020B0503020202020204" pitchFamily="34" charset="0"/>
                <a:cs typeface="Arial" panose="020B0604020202020204" pitchFamily="34" charset="0"/>
              </a:rPr>
              <a:t> 0.68 (95% CI, 0.54–0.86)</a:t>
            </a:r>
          </a:p>
          <a:p>
            <a:r>
              <a:rPr lang="en-GB" sz="1050" b="1" noProof="0" dirty="0">
                <a:solidFill>
                  <a:schemeClr val="tx1">
                    <a:lumMod val="65000"/>
                    <a:lumOff val="35000"/>
                  </a:schemeClr>
                </a:solidFill>
                <a:latin typeface="Univers" panose="020B0503020202020204" pitchFamily="34" charset="0"/>
                <a:cs typeface="Arial" panose="020B0604020202020204" pitchFamily="34" charset="0"/>
              </a:rPr>
              <a:t>Median follow </a:t>
            </a:r>
            <a:r>
              <a:rPr lang="en-GB" sz="1050" b="1" noProof="0" dirty="0" err="1">
                <a:solidFill>
                  <a:schemeClr val="tx1">
                    <a:lumMod val="65000"/>
                    <a:lumOff val="35000"/>
                  </a:schemeClr>
                </a:solidFill>
                <a:latin typeface="Univers" panose="020B0503020202020204" pitchFamily="34" charset="0"/>
                <a:cs typeface="Arial" panose="020B0604020202020204" pitchFamily="34" charset="0"/>
              </a:rPr>
              <a:t>up:</a:t>
            </a:r>
            <a:r>
              <a:rPr lang="en-GB" sz="1050" b="1" baseline="30000" noProof="0" dirty="0" err="1">
                <a:solidFill>
                  <a:schemeClr val="tx1">
                    <a:lumMod val="65000"/>
                    <a:lumOff val="35000"/>
                  </a:schemeClr>
                </a:solidFill>
                <a:latin typeface="Univers" panose="020B0503020202020204" pitchFamily="34" charset="0"/>
                <a:cs typeface="Arial" panose="020B0604020202020204" pitchFamily="34" charset="0"/>
              </a:rPr>
              <a:t>d</a:t>
            </a:r>
            <a:r>
              <a:rPr lang="en-GB" sz="1050" b="1" noProof="0" dirty="0">
                <a:solidFill>
                  <a:schemeClr val="tx1">
                    <a:lumMod val="65000"/>
                    <a:lumOff val="35000"/>
                  </a:schemeClr>
                </a:solidFill>
                <a:latin typeface="Univers" panose="020B0503020202020204" pitchFamily="34" charset="0"/>
                <a:cs typeface="Arial" panose="020B0604020202020204" pitchFamily="34" charset="0"/>
              </a:rPr>
              <a:t> 93.8 months</a:t>
            </a:r>
          </a:p>
        </p:txBody>
      </p:sp>
      <p:sp>
        <p:nvSpPr>
          <p:cNvPr id="32" name="TextBox 31">
            <a:extLst>
              <a:ext uri="{FF2B5EF4-FFF2-40B4-BE49-F238E27FC236}">
                <a16:creationId xmlns:a16="http://schemas.microsoft.com/office/drawing/2014/main" id="{9A3938B1-7400-FEF3-E5CE-ABA71233157F}"/>
              </a:ext>
            </a:extLst>
          </p:cNvPr>
          <p:cNvSpPr txBox="1"/>
          <p:nvPr/>
        </p:nvSpPr>
        <p:spPr>
          <a:xfrm>
            <a:off x="1168429" y="1832720"/>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90</a:t>
            </a:r>
          </a:p>
        </p:txBody>
      </p:sp>
      <p:sp>
        <p:nvSpPr>
          <p:cNvPr id="33" name="TextBox 32">
            <a:extLst>
              <a:ext uri="{FF2B5EF4-FFF2-40B4-BE49-F238E27FC236}">
                <a16:creationId xmlns:a16="http://schemas.microsoft.com/office/drawing/2014/main" id="{0FDD1502-075F-36C7-BBAE-595C33930819}"/>
              </a:ext>
            </a:extLst>
          </p:cNvPr>
          <p:cNvSpPr txBox="1"/>
          <p:nvPr/>
        </p:nvSpPr>
        <p:spPr>
          <a:xfrm>
            <a:off x="1168429" y="1524721"/>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34" name="TextBox 33">
            <a:extLst>
              <a:ext uri="{FF2B5EF4-FFF2-40B4-BE49-F238E27FC236}">
                <a16:creationId xmlns:a16="http://schemas.microsoft.com/office/drawing/2014/main" id="{39B74FC2-501E-ECA5-B301-A00C357D808F}"/>
              </a:ext>
            </a:extLst>
          </p:cNvPr>
          <p:cNvSpPr txBox="1"/>
          <p:nvPr/>
        </p:nvSpPr>
        <p:spPr>
          <a:xfrm>
            <a:off x="1168429" y="2144005"/>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80</a:t>
            </a:r>
          </a:p>
        </p:txBody>
      </p:sp>
      <p:sp>
        <p:nvSpPr>
          <p:cNvPr id="35" name="TextBox 34">
            <a:extLst>
              <a:ext uri="{FF2B5EF4-FFF2-40B4-BE49-F238E27FC236}">
                <a16:creationId xmlns:a16="http://schemas.microsoft.com/office/drawing/2014/main" id="{DDB84D8D-9C55-CCB5-D1F8-26952913AB68}"/>
              </a:ext>
            </a:extLst>
          </p:cNvPr>
          <p:cNvSpPr txBox="1"/>
          <p:nvPr/>
        </p:nvSpPr>
        <p:spPr>
          <a:xfrm>
            <a:off x="1168429" y="2442320"/>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70</a:t>
            </a:r>
          </a:p>
        </p:txBody>
      </p:sp>
      <p:sp>
        <p:nvSpPr>
          <p:cNvPr id="36" name="TextBox 35">
            <a:extLst>
              <a:ext uri="{FF2B5EF4-FFF2-40B4-BE49-F238E27FC236}">
                <a16:creationId xmlns:a16="http://schemas.microsoft.com/office/drawing/2014/main" id="{93A9AF65-E789-E6B0-7553-EEEC1F38DEE6}"/>
              </a:ext>
            </a:extLst>
          </p:cNvPr>
          <p:cNvSpPr txBox="1"/>
          <p:nvPr/>
        </p:nvSpPr>
        <p:spPr>
          <a:xfrm>
            <a:off x="1168429" y="3075292"/>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50</a:t>
            </a:r>
          </a:p>
        </p:txBody>
      </p:sp>
      <p:sp>
        <p:nvSpPr>
          <p:cNvPr id="37" name="TextBox 36">
            <a:extLst>
              <a:ext uri="{FF2B5EF4-FFF2-40B4-BE49-F238E27FC236}">
                <a16:creationId xmlns:a16="http://schemas.microsoft.com/office/drawing/2014/main" id="{33E8DAEB-E320-EB2C-3378-9EF3CF50A818}"/>
              </a:ext>
            </a:extLst>
          </p:cNvPr>
          <p:cNvSpPr txBox="1"/>
          <p:nvPr/>
        </p:nvSpPr>
        <p:spPr>
          <a:xfrm>
            <a:off x="1168429" y="2757522"/>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38" name="TextBox 37">
            <a:extLst>
              <a:ext uri="{FF2B5EF4-FFF2-40B4-BE49-F238E27FC236}">
                <a16:creationId xmlns:a16="http://schemas.microsoft.com/office/drawing/2014/main" id="{3CD2FCE9-EB0F-2A55-B357-DA599517EA93}"/>
              </a:ext>
            </a:extLst>
          </p:cNvPr>
          <p:cNvSpPr txBox="1"/>
          <p:nvPr/>
        </p:nvSpPr>
        <p:spPr>
          <a:xfrm>
            <a:off x="1168429" y="3373607"/>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40</a:t>
            </a:r>
          </a:p>
        </p:txBody>
      </p:sp>
      <p:sp>
        <p:nvSpPr>
          <p:cNvPr id="39" name="TextBox 38">
            <a:extLst>
              <a:ext uri="{FF2B5EF4-FFF2-40B4-BE49-F238E27FC236}">
                <a16:creationId xmlns:a16="http://schemas.microsoft.com/office/drawing/2014/main" id="{FC2B42DE-0C54-01C1-CD2D-4874F39B7453}"/>
              </a:ext>
            </a:extLst>
          </p:cNvPr>
          <p:cNvSpPr txBox="1"/>
          <p:nvPr/>
        </p:nvSpPr>
        <p:spPr>
          <a:xfrm>
            <a:off x="1168429" y="4302105"/>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40" name="TextBox 39">
            <a:extLst>
              <a:ext uri="{FF2B5EF4-FFF2-40B4-BE49-F238E27FC236}">
                <a16:creationId xmlns:a16="http://schemas.microsoft.com/office/drawing/2014/main" id="{407F57CF-9C06-3663-1B14-AD9EA8337180}"/>
              </a:ext>
            </a:extLst>
          </p:cNvPr>
          <p:cNvSpPr txBox="1"/>
          <p:nvPr/>
        </p:nvSpPr>
        <p:spPr>
          <a:xfrm>
            <a:off x="1168429" y="3691377"/>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30</a:t>
            </a:r>
          </a:p>
        </p:txBody>
      </p:sp>
      <p:sp>
        <p:nvSpPr>
          <p:cNvPr id="41" name="TextBox 40">
            <a:extLst>
              <a:ext uri="{FF2B5EF4-FFF2-40B4-BE49-F238E27FC236}">
                <a16:creationId xmlns:a16="http://schemas.microsoft.com/office/drawing/2014/main" id="{82500576-9A38-4111-9E67-F51F7FB31DB8}"/>
              </a:ext>
            </a:extLst>
          </p:cNvPr>
          <p:cNvSpPr txBox="1"/>
          <p:nvPr/>
        </p:nvSpPr>
        <p:spPr>
          <a:xfrm>
            <a:off x="1168429" y="3996741"/>
            <a:ext cx="471424" cy="169277"/>
          </a:xfrm>
          <a:prstGeom prst="rect">
            <a:avLst/>
          </a:prstGeom>
          <a:noFill/>
        </p:spPr>
        <p:txBody>
          <a:bodyPr wrap="square" lIns="0" tIns="0" rIns="0" bIns="0" rtlCol="0">
            <a:spAutoFit/>
          </a:bodyPr>
          <a:lstStyle/>
          <a:p>
            <a:pPr algn="r"/>
            <a:r>
              <a:rPr lang="en-GB" sz="1100" noProof="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42" name="TextBox 41">
            <a:extLst>
              <a:ext uri="{FF2B5EF4-FFF2-40B4-BE49-F238E27FC236}">
                <a16:creationId xmlns:a16="http://schemas.microsoft.com/office/drawing/2014/main" id="{2DA6D345-5E9B-BD21-EEF5-094503115C84}"/>
              </a:ext>
            </a:extLst>
          </p:cNvPr>
          <p:cNvSpPr txBox="1"/>
          <p:nvPr/>
        </p:nvSpPr>
        <p:spPr>
          <a:xfrm>
            <a:off x="1678052"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43" name="TextBox 42">
            <a:extLst>
              <a:ext uri="{FF2B5EF4-FFF2-40B4-BE49-F238E27FC236}">
                <a16:creationId xmlns:a16="http://schemas.microsoft.com/office/drawing/2014/main" id="{0DF1B302-4D13-003A-F382-460F281335BC}"/>
              </a:ext>
            </a:extLst>
          </p:cNvPr>
          <p:cNvSpPr txBox="1"/>
          <p:nvPr/>
        </p:nvSpPr>
        <p:spPr>
          <a:xfrm>
            <a:off x="2391414"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12</a:t>
            </a:r>
          </a:p>
        </p:txBody>
      </p:sp>
      <p:sp>
        <p:nvSpPr>
          <p:cNvPr id="44" name="TextBox 43">
            <a:extLst>
              <a:ext uri="{FF2B5EF4-FFF2-40B4-BE49-F238E27FC236}">
                <a16:creationId xmlns:a16="http://schemas.microsoft.com/office/drawing/2014/main" id="{6669403F-3E4E-D812-143A-6CA68F6714EB}"/>
              </a:ext>
            </a:extLst>
          </p:cNvPr>
          <p:cNvSpPr txBox="1"/>
          <p:nvPr/>
        </p:nvSpPr>
        <p:spPr>
          <a:xfrm>
            <a:off x="3104775"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24</a:t>
            </a:r>
          </a:p>
        </p:txBody>
      </p:sp>
      <p:sp>
        <p:nvSpPr>
          <p:cNvPr id="45" name="TextBox 44">
            <a:extLst>
              <a:ext uri="{FF2B5EF4-FFF2-40B4-BE49-F238E27FC236}">
                <a16:creationId xmlns:a16="http://schemas.microsoft.com/office/drawing/2014/main" id="{D38A8C42-AFE4-2028-F639-7B26A2EED946}"/>
              </a:ext>
            </a:extLst>
          </p:cNvPr>
          <p:cNvSpPr txBox="1"/>
          <p:nvPr/>
        </p:nvSpPr>
        <p:spPr>
          <a:xfrm>
            <a:off x="3831107"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36</a:t>
            </a:r>
          </a:p>
        </p:txBody>
      </p:sp>
      <p:sp>
        <p:nvSpPr>
          <p:cNvPr id="46" name="TextBox 45">
            <a:extLst>
              <a:ext uri="{FF2B5EF4-FFF2-40B4-BE49-F238E27FC236}">
                <a16:creationId xmlns:a16="http://schemas.microsoft.com/office/drawing/2014/main" id="{64766412-B467-6983-9419-D1D972FF7731}"/>
              </a:ext>
            </a:extLst>
          </p:cNvPr>
          <p:cNvSpPr txBox="1"/>
          <p:nvPr/>
        </p:nvSpPr>
        <p:spPr>
          <a:xfrm>
            <a:off x="4550954"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48</a:t>
            </a:r>
          </a:p>
        </p:txBody>
      </p:sp>
      <p:sp>
        <p:nvSpPr>
          <p:cNvPr id="47" name="TextBox 46">
            <a:extLst>
              <a:ext uri="{FF2B5EF4-FFF2-40B4-BE49-F238E27FC236}">
                <a16:creationId xmlns:a16="http://schemas.microsoft.com/office/drawing/2014/main" id="{071888DC-AD6E-DC75-280C-24B5349C9101}"/>
              </a:ext>
            </a:extLst>
          </p:cNvPr>
          <p:cNvSpPr txBox="1"/>
          <p:nvPr/>
        </p:nvSpPr>
        <p:spPr>
          <a:xfrm>
            <a:off x="5257831"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48" name="TextBox 47">
            <a:extLst>
              <a:ext uri="{FF2B5EF4-FFF2-40B4-BE49-F238E27FC236}">
                <a16:creationId xmlns:a16="http://schemas.microsoft.com/office/drawing/2014/main" id="{EA329DDA-DF96-313C-7A79-875FC17B1891}"/>
              </a:ext>
            </a:extLst>
          </p:cNvPr>
          <p:cNvSpPr txBox="1"/>
          <p:nvPr/>
        </p:nvSpPr>
        <p:spPr>
          <a:xfrm>
            <a:off x="5984162"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72</a:t>
            </a:r>
          </a:p>
        </p:txBody>
      </p:sp>
      <p:sp>
        <p:nvSpPr>
          <p:cNvPr id="49" name="TextBox 48">
            <a:extLst>
              <a:ext uri="{FF2B5EF4-FFF2-40B4-BE49-F238E27FC236}">
                <a16:creationId xmlns:a16="http://schemas.microsoft.com/office/drawing/2014/main" id="{A991D43B-0E2B-FB2B-A905-075AD68607A5}"/>
              </a:ext>
            </a:extLst>
          </p:cNvPr>
          <p:cNvSpPr txBox="1"/>
          <p:nvPr/>
        </p:nvSpPr>
        <p:spPr>
          <a:xfrm>
            <a:off x="6710494"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84</a:t>
            </a:r>
          </a:p>
        </p:txBody>
      </p:sp>
      <p:sp>
        <p:nvSpPr>
          <p:cNvPr id="50" name="TextBox 49">
            <a:extLst>
              <a:ext uri="{FF2B5EF4-FFF2-40B4-BE49-F238E27FC236}">
                <a16:creationId xmlns:a16="http://schemas.microsoft.com/office/drawing/2014/main" id="{04C619BF-12E4-7FD5-AEE0-38D94EF3C501}"/>
              </a:ext>
            </a:extLst>
          </p:cNvPr>
          <p:cNvSpPr txBox="1"/>
          <p:nvPr/>
        </p:nvSpPr>
        <p:spPr>
          <a:xfrm>
            <a:off x="7404400"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96</a:t>
            </a:r>
          </a:p>
        </p:txBody>
      </p:sp>
      <p:sp>
        <p:nvSpPr>
          <p:cNvPr id="51" name="TextBox 50">
            <a:extLst>
              <a:ext uri="{FF2B5EF4-FFF2-40B4-BE49-F238E27FC236}">
                <a16:creationId xmlns:a16="http://schemas.microsoft.com/office/drawing/2014/main" id="{8DB8046C-E726-D998-45F2-B9EBB6B4D6A9}"/>
              </a:ext>
            </a:extLst>
          </p:cNvPr>
          <p:cNvSpPr txBox="1"/>
          <p:nvPr/>
        </p:nvSpPr>
        <p:spPr>
          <a:xfrm>
            <a:off x="8130732" y="4822591"/>
            <a:ext cx="272921" cy="169277"/>
          </a:xfrm>
          <a:prstGeom prst="rect">
            <a:avLst/>
          </a:prstGeom>
          <a:noFill/>
        </p:spPr>
        <p:txBody>
          <a:bodyPr wrap="square" lIns="0" tIns="0" rIns="0" bIns="0" rtlCol="0">
            <a:spAutoFit/>
          </a:bodyPr>
          <a:lstStyle/>
          <a:p>
            <a:pPr algn="ctr"/>
            <a:r>
              <a:rPr lang="en-GB" sz="1100" noProof="0" dirty="0">
                <a:solidFill>
                  <a:schemeClr val="tx1">
                    <a:lumMod val="65000"/>
                    <a:lumOff val="35000"/>
                  </a:schemeClr>
                </a:solidFill>
                <a:latin typeface="Univers" panose="020B0503020202020204" pitchFamily="34" charset="0"/>
                <a:cs typeface="Arial" panose="020B0604020202020204" pitchFamily="34" charset="0"/>
              </a:rPr>
              <a:t>108</a:t>
            </a:r>
          </a:p>
        </p:txBody>
      </p:sp>
      <p:sp>
        <p:nvSpPr>
          <p:cNvPr id="52" name="TextBox 51">
            <a:extLst>
              <a:ext uri="{FF2B5EF4-FFF2-40B4-BE49-F238E27FC236}">
                <a16:creationId xmlns:a16="http://schemas.microsoft.com/office/drawing/2014/main" id="{B045D3A9-5274-3D4B-6370-F3A3C83ED9F8}"/>
              </a:ext>
            </a:extLst>
          </p:cNvPr>
          <p:cNvSpPr txBox="1"/>
          <p:nvPr/>
        </p:nvSpPr>
        <p:spPr>
          <a:xfrm>
            <a:off x="1366932" y="4608583"/>
            <a:ext cx="272921" cy="161583"/>
          </a:xfrm>
          <a:prstGeom prst="rect">
            <a:avLst/>
          </a:prstGeom>
          <a:noFill/>
        </p:spPr>
        <p:txBody>
          <a:bodyPr wrap="square" lIns="0" tIns="0" rIns="0" bIns="0" rtlCol="0">
            <a:spAutoFit/>
          </a:bodyPr>
          <a:lstStyle/>
          <a:p>
            <a:pPr algn="r"/>
            <a:r>
              <a:rPr lang="en-GB" sz="105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53" name="TextBox 52">
            <a:extLst>
              <a:ext uri="{FF2B5EF4-FFF2-40B4-BE49-F238E27FC236}">
                <a16:creationId xmlns:a16="http://schemas.microsoft.com/office/drawing/2014/main" id="{AAE569A8-1FF6-098C-1BD7-3082174EECF4}"/>
              </a:ext>
            </a:extLst>
          </p:cNvPr>
          <p:cNvSpPr txBox="1"/>
          <p:nvPr/>
        </p:nvSpPr>
        <p:spPr>
          <a:xfrm>
            <a:off x="6903906" y="1926550"/>
            <a:ext cx="1863953" cy="246221"/>
          </a:xfrm>
          <a:prstGeom prst="rect">
            <a:avLst/>
          </a:prstGeom>
          <a:noFill/>
        </p:spPr>
        <p:txBody>
          <a:bodyPr wrap="square" rtlCol="0">
            <a:spAutoFit/>
          </a:bodyPr>
          <a:lstStyle/>
          <a:p>
            <a:r>
              <a:rPr lang="en-GB" sz="1000" b="1" noProof="0" dirty="0">
                <a:solidFill>
                  <a:srgbClr val="68BF45"/>
                </a:solidFill>
                <a:latin typeface="Univers" panose="020B0503020202020204" pitchFamily="34" charset="0"/>
                <a:cs typeface="Arial" panose="020B0604020202020204" pitchFamily="34" charset="0"/>
              </a:rPr>
              <a:t>84-month EFS: 78.3%</a:t>
            </a:r>
          </a:p>
        </p:txBody>
      </p:sp>
      <p:sp>
        <p:nvSpPr>
          <p:cNvPr id="54" name="TextBox 53">
            <a:extLst>
              <a:ext uri="{FF2B5EF4-FFF2-40B4-BE49-F238E27FC236}">
                <a16:creationId xmlns:a16="http://schemas.microsoft.com/office/drawing/2014/main" id="{D1EF7036-9EBA-EC66-5F0D-D198A0256B6D}"/>
              </a:ext>
            </a:extLst>
          </p:cNvPr>
          <p:cNvSpPr txBox="1"/>
          <p:nvPr/>
        </p:nvSpPr>
        <p:spPr>
          <a:xfrm>
            <a:off x="1817783" y="5011761"/>
            <a:ext cx="6466899" cy="276999"/>
          </a:xfrm>
          <a:prstGeom prst="rect">
            <a:avLst/>
          </a:prstGeom>
          <a:noFill/>
        </p:spPr>
        <p:txBody>
          <a:bodyPr wrap="square" rtlCol="0">
            <a:spAutoFit/>
          </a:bodyPr>
          <a:lstStyle/>
          <a:p>
            <a:pPr algn="ctr"/>
            <a:r>
              <a:rPr lang="en-GB" sz="1200" b="1" noProof="0" dirty="0">
                <a:solidFill>
                  <a:schemeClr val="tx1">
                    <a:lumMod val="65000"/>
                    <a:lumOff val="35000"/>
                  </a:schemeClr>
                </a:solidFill>
                <a:latin typeface="Univers" panose="020B0503020202020204" pitchFamily="34" charset="0"/>
                <a:cs typeface="Arial" panose="020B0604020202020204" pitchFamily="34" charset="0"/>
              </a:rPr>
              <a:t>Time (months)</a:t>
            </a:r>
          </a:p>
        </p:txBody>
      </p:sp>
      <p:sp>
        <p:nvSpPr>
          <p:cNvPr id="55" name="TextBox 54">
            <a:extLst>
              <a:ext uri="{FF2B5EF4-FFF2-40B4-BE49-F238E27FC236}">
                <a16:creationId xmlns:a16="http://schemas.microsoft.com/office/drawing/2014/main" id="{ACE9CD15-92CB-D9B7-BE08-F86935E529FF}"/>
              </a:ext>
            </a:extLst>
          </p:cNvPr>
          <p:cNvSpPr txBox="1"/>
          <p:nvPr/>
        </p:nvSpPr>
        <p:spPr>
          <a:xfrm>
            <a:off x="6903906" y="2581546"/>
            <a:ext cx="1863953" cy="246221"/>
          </a:xfrm>
          <a:prstGeom prst="rect">
            <a:avLst/>
          </a:prstGeom>
          <a:noFill/>
        </p:spPr>
        <p:txBody>
          <a:bodyPr wrap="square" rtlCol="0">
            <a:spAutoFit/>
          </a:bodyPr>
          <a:lstStyle/>
          <a:p>
            <a:r>
              <a:rPr lang="en-GB" sz="1000" b="1" noProof="0" dirty="0">
                <a:solidFill>
                  <a:srgbClr val="A6A6A6"/>
                </a:solidFill>
                <a:latin typeface="Univers" panose="020B0503020202020204" pitchFamily="34" charset="0"/>
                <a:cs typeface="Arial" panose="020B0604020202020204" pitchFamily="34" charset="0"/>
              </a:rPr>
              <a:t>84-month EFS: 69.8%</a:t>
            </a:r>
          </a:p>
        </p:txBody>
      </p:sp>
      <p:sp>
        <p:nvSpPr>
          <p:cNvPr id="56" name="TextBox 55">
            <a:extLst>
              <a:ext uri="{FF2B5EF4-FFF2-40B4-BE49-F238E27FC236}">
                <a16:creationId xmlns:a16="http://schemas.microsoft.com/office/drawing/2014/main" id="{2BBB07A9-FD75-BE09-BFE2-A7C33C22F060}"/>
              </a:ext>
            </a:extLst>
          </p:cNvPr>
          <p:cNvSpPr txBox="1"/>
          <p:nvPr/>
        </p:nvSpPr>
        <p:spPr>
          <a:xfrm>
            <a:off x="411668" y="5209556"/>
            <a:ext cx="1102678"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No. at risk</a:t>
            </a:r>
          </a:p>
        </p:txBody>
      </p:sp>
      <p:graphicFrame>
        <p:nvGraphicFramePr>
          <p:cNvPr id="57" name="Table 56">
            <a:extLst>
              <a:ext uri="{FF2B5EF4-FFF2-40B4-BE49-F238E27FC236}">
                <a16:creationId xmlns:a16="http://schemas.microsoft.com/office/drawing/2014/main" id="{7FFA5447-A58B-F469-E2CB-B635BA916179}"/>
              </a:ext>
            </a:extLst>
          </p:cNvPr>
          <p:cNvGraphicFramePr>
            <a:graphicFrameLocks noGrp="1"/>
          </p:cNvGraphicFramePr>
          <p:nvPr>
            <p:extLst>
              <p:ext uri="{D42A27DB-BD31-4B8C-83A1-F6EECF244321}">
                <p14:modId xmlns:p14="http://schemas.microsoft.com/office/powerpoint/2010/main" val="1789216628"/>
              </p:ext>
            </p:extLst>
          </p:nvPr>
        </p:nvGraphicFramePr>
        <p:xfrm>
          <a:off x="-40340" y="5452268"/>
          <a:ext cx="8678505" cy="690294"/>
        </p:xfrm>
        <a:graphic>
          <a:graphicData uri="http://schemas.openxmlformats.org/drawingml/2006/table">
            <a:tbl>
              <a:tblPr firstRow="1" bandRow="1">
                <a:tableStyleId>{5C22544A-7EE6-4342-B048-85BDC9FD1C3A}</a:tableStyleId>
              </a:tblPr>
              <a:tblGrid>
                <a:gridCol w="1545095">
                  <a:extLst>
                    <a:ext uri="{9D8B030D-6E8A-4147-A177-3AD203B41FA5}">
                      <a16:colId xmlns:a16="http://schemas.microsoft.com/office/drawing/2014/main" val="2438844578"/>
                    </a:ext>
                  </a:extLst>
                </a:gridCol>
                <a:gridCol w="589934">
                  <a:extLst>
                    <a:ext uri="{9D8B030D-6E8A-4147-A177-3AD203B41FA5}">
                      <a16:colId xmlns:a16="http://schemas.microsoft.com/office/drawing/2014/main" val="2494239033"/>
                    </a:ext>
                  </a:extLst>
                </a:gridCol>
                <a:gridCol w="836748">
                  <a:extLst>
                    <a:ext uri="{9D8B030D-6E8A-4147-A177-3AD203B41FA5}">
                      <a16:colId xmlns:a16="http://schemas.microsoft.com/office/drawing/2014/main" val="2885678148"/>
                    </a:ext>
                  </a:extLst>
                </a:gridCol>
                <a:gridCol w="641857">
                  <a:extLst>
                    <a:ext uri="{9D8B030D-6E8A-4147-A177-3AD203B41FA5}">
                      <a16:colId xmlns:a16="http://schemas.microsoft.com/office/drawing/2014/main" val="1491215384"/>
                    </a:ext>
                  </a:extLst>
                </a:gridCol>
                <a:gridCol w="784825">
                  <a:extLst>
                    <a:ext uri="{9D8B030D-6E8A-4147-A177-3AD203B41FA5}">
                      <a16:colId xmlns:a16="http://schemas.microsoft.com/office/drawing/2014/main" val="353903084"/>
                    </a:ext>
                  </a:extLst>
                </a:gridCol>
                <a:gridCol w="713341">
                  <a:extLst>
                    <a:ext uri="{9D8B030D-6E8A-4147-A177-3AD203B41FA5}">
                      <a16:colId xmlns:a16="http://schemas.microsoft.com/office/drawing/2014/main" val="1324335806"/>
                    </a:ext>
                  </a:extLst>
                </a:gridCol>
                <a:gridCol w="713341">
                  <a:extLst>
                    <a:ext uri="{9D8B030D-6E8A-4147-A177-3AD203B41FA5}">
                      <a16:colId xmlns:a16="http://schemas.microsoft.com/office/drawing/2014/main" val="1577892256"/>
                    </a:ext>
                  </a:extLst>
                </a:gridCol>
                <a:gridCol w="713341">
                  <a:extLst>
                    <a:ext uri="{9D8B030D-6E8A-4147-A177-3AD203B41FA5}">
                      <a16:colId xmlns:a16="http://schemas.microsoft.com/office/drawing/2014/main" val="4047305887"/>
                    </a:ext>
                  </a:extLst>
                </a:gridCol>
                <a:gridCol w="713341">
                  <a:extLst>
                    <a:ext uri="{9D8B030D-6E8A-4147-A177-3AD203B41FA5}">
                      <a16:colId xmlns:a16="http://schemas.microsoft.com/office/drawing/2014/main" val="1979025930"/>
                    </a:ext>
                  </a:extLst>
                </a:gridCol>
                <a:gridCol w="713341">
                  <a:extLst>
                    <a:ext uri="{9D8B030D-6E8A-4147-A177-3AD203B41FA5}">
                      <a16:colId xmlns:a16="http://schemas.microsoft.com/office/drawing/2014/main" val="1561441711"/>
                    </a:ext>
                  </a:extLst>
                </a:gridCol>
                <a:gridCol w="713341">
                  <a:extLst>
                    <a:ext uri="{9D8B030D-6E8A-4147-A177-3AD203B41FA5}">
                      <a16:colId xmlns:a16="http://schemas.microsoft.com/office/drawing/2014/main" val="19177023"/>
                    </a:ext>
                  </a:extLst>
                </a:gridCol>
              </a:tblGrid>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1" noProof="0" dirty="0">
                          <a:solidFill>
                            <a:srgbClr val="68BF45"/>
                          </a:solidFill>
                          <a:latin typeface="Univers" panose="020B0503020202020204" pitchFamily="34" charset="0"/>
                          <a:cs typeface="Arial" panose="020B0604020202020204" pitchFamily="34" charset="0"/>
                        </a:rPr>
                        <a:t>KEYTRUDA + chemotherapy/KEYTRUDA</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784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728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681</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654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635</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620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608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590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188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900" b="0" noProof="0" dirty="0">
                          <a:solidFill>
                            <a:srgbClr val="68BF45"/>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7697922"/>
                  </a:ext>
                </a:extLst>
              </a:tr>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1" noProof="0" dirty="0">
                          <a:solidFill>
                            <a:srgbClr val="A6A6A6"/>
                          </a:solidFill>
                          <a:latin typeface="Univers" panose="020B0503020202020204" pitchFamily="34" charset="0"/>
                          <a:cs typeface="Arial" panose="020B0604020202020204" pitchFamily="34" charset="0"/>
                        </a:rPr>
                        <a:t>Placebo + chemotherapy/placebo</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390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358</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312</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293</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286</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274</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264</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259</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85</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900" b="0" noProof="0" dirty="0">
                          <a:solidFill>
                            <a:srgbClr val="A6A6A6"/>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41023"/>
                  </a:ext>
                </a:extLst>
              </a:tr>
            </a:tbl>
          </a:graphicData>
        </a:graphic>
      </p:graphicFrame>
      <p:sp>
        <p:nvSpPr>
          <p:cNvPr id="58" name="TextBox 57">
            <a:extLst>
              <a:ext uri="{FF2B5EF4-FFF2-40B4-BE49-F238E27FC236}">
                <a16:creationId xmlns:a16="http://schemas.microsoft.com/office/drawing/2014/main" id="{EC8038AD-9F40-156D-9BC2-9C17E6A687D3}"/>
              </a:ext>
            </a:extLst>
          </p:cNvPr>
          <p:cNvSpPr txBox="1"/>
          <p:nvPr/>
        </p:nvSpPr>
        <p:spPr>
          <a:xfrm rot="16200000">
            <a:off x="-441456" y="2997691"/>
            <a:ext cx="3240067" cy="261610"/>
          </a:xfrm>
          <a:prstGeom prst="rect">
            <a:avLst/>
          </a:prstGeom>
          <a:noFill/>
        </p:spPr>
        <p:txBody>
          <a:bodyPr wrap="square" rtlCol="0">
            <a:spAutoFit/>
          </a:bodyPr>
          <a:lstStyle/>
          <a:p>
            <a:pPr algn="ctr"/>
            <a:r>
              <a:rPr lang="en-GB" sz="1100" b="1" noProof="0" dirty="0">
                <a:solidFill>
                  <a:schemeClr val="tx1">
                    <a:lumMod val="65000"/>
                    <a:lumOff val="35000"/>
                  </a:schemeClr>
                </a:solidFill>
                <a:latin typeface="Univers" panose="020B0503020202020204" pitchFamily="34" charset="0"/>
                <a:cs typeface="Arial" panose="020B0604020202020204" pitchFamily="34" charset="0"/>
              </a:rPr>
              <a:t>Percentage of patients free from event</a:t>
            </a:r>
          </a:p>
        </p:txBody>
      </p:sp>
      <p:pic>
        <p:nvPicPr>
          <p:cNvPr id="59" name="Graphic 58">
            <a:extLst>
              <a:ext uri="{FF2B5EF4-FFF2-40B4-BE49-F238E27FC236}">
                <a16:creationId xmlns:a16="http://schemas.microsoft.com/office/drawing/2014/main" id="{04858C59-007A-3221-1CE1-E9D558BDA0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0146" y="1002503"/>
            <a:ext cx="8665083" cy="5371338"/>
          </a:xfrm>
          <a:prstGeom prst="rect">
            <a:avLst/>
          </a:prstGeom>
        </p:spPr>
      </p:pic>
      <p:cxnSp>
        <p:nvCxnSpPr>
          <p:cNvPr id="60" name="Straight Connector 59">
            <a:extLst>
              <a:ext uri="{FF2B5EF4-FFF2-40B4-BE49-F238E27FC236}">
                <a16:creationId xmlns:a16="http://schemas.microsoft.com/office/drawing/2014/main" id="{34E27751-7E8E-3B0A-C253-950029D6218C}"/>
              </a:ext>
            </a:extLst>
          </p:cNvPr>
          <p:cNvCxnSpPr/>
          <p:nvPr/>
        </p:nvCxnSpPr>
        <p:spPr>
          <a:xfrm>
            <a:off x="1677546" y="4395927"/>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A92474E-D41F-4A41-15ED-307FB36AC770}"/>
              </a:ext>
            </a:extLst>
          </p:cNvPr>
          <p:cNvCxnSpPr/>
          <p:nvPr/>
        </p:nvCxnSpPr>
        <p:spPr>
          <a:xfrm>
            <a:off x="1677546" y="3164488"/>
            <a:ext cx="140237"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11FE3BB-CCBE-39BC-C95D-F8365A2D5758}"/>
              </a:ext>
            </a:extLst>
          </p:cNvPr>
          <p:cNvCxnSpPr>
            <a:cxnSpLocks/>
          </p:cNvCxnSpPr>
          <p:nvPr/>
        </p:nvCxnSpPr>
        <p:spPr>
          <a:xfrm rot="5400000">
            <a:off x="2490553" y="4749325"/>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68B43D1-A473-9679-4A6E-A69497482AF2}"/>
              </a:ext>
            </a:extLst>
          </p:cNvPr>
          <p:cNvCxnSpPr>
            <a:cxnSpLocks/>
          </p:cNvCxnSpPr>
          <p:nvPr/>
        </p:nvCxnSpPr>
        <p:spPr>
          <a:xfrm rot="5400000">
            <a:off x="6787546" y="4749330"/>
            <a:ext cx="108000"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AD5395D-4212-0FFE-E0EA-216BE06BB7E3}"/>
              </a:ext>
            </a:extLst>
          </p:cNvPr>
          <p:cNvCxnSpPr>
            <a:cxnSpLocks/>
          </p:cNvCxnSpPr>
          <p:nvPr/>
        </p:nvCxnSpPr>
        <p:spPr>
          <a:xfrm>
            <a:off x="6843740" y="1608463"/>
            <a:ext cx="0" cy="3084723"/>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E37AB37-9AE8-315E-D5CA-0A5936C87EF9}"/>
              </a:ext>
            </a:extLst>
          </p:cNvPr>
          <p:cNvCxnSpPr>
            <a:cxnSpLocks/>
          </p:cNvCxnSpPr>
          <p:nvPr/>
        </p:nvCxnSpPr>
        <p:spPr>
          <a:xfrm>
            <a:off x="5389614" y="1608463"/>
            <a:ext cx="0" cy="3084723"/>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3DEB728-D813-130A-7657-EDFA1E4E714F}"/>
              </a:ext>
            </a:extLst>
          </p:cNvPr>
          <p:cNvCxnSpPr>
            <a:cxnSpLocks/>
          </p:cNvCxnSpPr>
          <p:nvPr/>
        </p:nvCxnSpPr>
        <p:spPr>
          <a:xfrm>
            <a:off x="3966448" y="1568983"/>
            <a:ext cx="0" cy="3084723"/>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F8E07271-DF39-BD08-132D-8D0678E88CFE}"/>
              </a:ext>
            </a:extLst>
          </p:cNvPr>
          <p:cNvSpPr txBox="1"/>
          <p:nvPr/>
        </p:nvSpPr>
        <p:spPr>
          <a:xfrm>
            <a:off x="5336449" y="1812965"/>
            <a:ext cx="1863953" cy="246221"/>
          </a:xfrm>
          <a:prstGeom prst="rect">
            <a:avLst/>
          </a:prstGeom>
          <a:noFill/>
        </p:spPr>
        <p:txBody>
          <a:bodyPr wrap="square" rtlCol="0">
            <a:spAutoFit/>
          </a:bodyPr>
          <a:lstStyle/>
          <a:p>
            <a:r>
              <a:rPr lang="en-GB" sz="1000" b="1" dirty="0">
                <a:solidFill>
                  <a:srgbClr val="68BF45"/>
                </a:solidFill>
                <a:latin typeface="Univers" panose="020B0503020202020204" pitchFamily="34" charset="0"/>
                <a:cs typeface="Arial" panose="020B0604020202020204" pitchFamily="34" charset="0"/>
              </a:rPr>
              <a:t>60</a:t>
            </a:r>
            <a:r>
              <a:rPr lang="en-GB" sz="1000" b="1" noProof="0" dirty="0">
                <a:solidFill>
                  <a:srgbClr val="68BF45"/>
                </a:solidFill>
                <a:latin typeface="Univers" panose="020B0503020202020204" pitchFamily="34" charset="0"/>
                <a:cs typeface="Arial" panose="020B0604020202020204" pitchFamily="34" charset="0"/>
              </a:rPr>
              <a:t>-month EFS:</a:t>
            </a:r>
            <a:r>
              <a:rPr lang="en-GB" sz="1000" b="1" baseline="30000" noProof="0" dirty="0">
                <a:solidFill>
                  <a:srgbClr val="68BF45"/>
                </a:solidFill>
                <a:latin typeface="Univers" panose="020B0503020202020204" pitchFamily="34" charset="0"/>
                <a:cs typeface="Arial" panose="020B0604020202020204" pitchFamily="34" charset="0"/>
              </a:rPr>
              <a:t>b,2</a:t>
            </a:r>
            <a:r>
              <a:rPr lang="en-GB" sz="1000" b="1" noProof="0" dirty="0">
                <a:solidFill>
                  <a:srgbClr val="68BF45"/>
                </a:solidFill>
                <a:latin typeface="Univers" panose="020B0503020202020204" pitchFamily="34" charset="0"/>
                <a:cs typeface="Arial" panose="020B0604020202020204" pitchFamily="34" charset="0"/>
              </a:rPr>
              <a:t> 81.2%</a:t>
            </a:r>
          </a:p>
        </p:txBody>
      </p:sp>
      <p:sp>
        <p:nvSpPr>
          <p:cNvPr id="68" name="TextBox 67">
            <a:extLst>
              <a:ext uri="{FF2B5EF4-FFF2-40B4-BE49-F238E27FC236}">
                <a16:creationId xmlns:a16="http://schemas.microsoft.com/office/drawing/2014/main" id="{C9291924-1ABC-A67E-FF63-91AA3DEDD580}"/>
              </a:ext>
            </a:extLst>
          </p:cNvPr>
          <p:cNvSpPr txBox="1"/>
          <p:nvPr/>
        </p:nvSpPr>
        <p:spPr>
          <a:xfrm>
            <a:off x="3918025" y="1788129"/>
            <a:ext cx="1863953" cy="246221"/>
          </a:xfrm>
          <a:prstGeom prst="rect">
            <a:avLst/>
          </a:prstGeom>
          <a:noFill/>
        </p:spPr>
        <p:txBody>
          <a:bodyPr wrap="square" rtlCol="0">
            <a:spAutoFit/>
          </a:bodyPr>
          <a:lstStyle/>
          <a:p>
            <a:r>
              <a:rPr lang="en-GB" sz="1000" b="1" noProof="0" dirty="0">
                <a:solidFill>
                  <a:srgbClr val="68BF45"/>
                </a:solidFill>
                <a:latin typeface="Univers" panose="020B0503020202020204" pitchFamily="34" charset="0"/>
                <a:cs typeface="Arial" panose="020B0604020202020204" pitchFamily="34" charset="0"/>
              </a:rPr>
              <a:t>36-month EFS: 84.5%</a:t>
            </a:r>
          </a:p>
        </p:txBody>
      </p:sp>
      <p:sp>
        <p:nvSpPr>
          <p:cNvPr id="70" name="TextBox 69">
            <a:extLst>
              <a:ext uri="{FF2B5EF4-FFF2-40B4-BE49-F238E27FC236}">
                <a16:creationId xmlns:a16="http://schemas.microsoft.com/office/drawing/2014/main" id="{79D62100-703A-9A0A-BFE8-4AF3D4885358}"/>
              </a:ext>
            </a:extLst>
          </p:cNvPr>
          <p:cNvSpPr txBox="1"/>
          <p:nvPr/>
        </p:nvSpPr>
        <p:spPr>
          <a:xfrm>
            <a:off x="5345113" y="2635070"/>
            <a:ext cx="1863953" cy="246221"/>
          </a:xfrm>
          <a:prstGeom prst="rect">
            <a:avLst/>
          </a:prstGeom>
          <a:noFill/>
        </p:spPr>
        <p:txBody>
          <a:bodyPr wrap="square" rtlCol="0">
            <a:spAutoFit/>
          </a:bodyPr>
          <a:lstStyle/>
          <a:p>
            <a:r>
              <a:rPr lang="en-GB" sz="1000" b="1" dirty="0">
                <a:solidFill>
                  <a:srgbClr val="A6A6A6"/>
                </a:solidFill>
                <a:latin typeface="Univers" panose="020B0503020202020204" pitchFamily="34" charset="0"/>
                <a:cs typeface="Arial" panose="020B0604020202020204" pitchFamily="34" charset="0"/>
              </a:rPr>
              <a:t>60</a:t>
            </a:r>
            <a:r>
              <a:rPr lang="en-GB" sz="1000" b="1" noProof="0" dirty="0">
                <a:solidFill>
                  <a:srgbClr val="A6A6A6"/>
                </a:solidFill>
                <a:latin typeface="Univers" panose="020B0503020202020204" pitchFamily="34" charset="0"/>
                <a:cs typeface="Arial" panose="020B0604020202020204" pitchFamily="34" charset="0"/>
              </a:rPr>
              <a:t>-month EFS:</a:t>
            </a:r>
            <a:r>
              <a:rPr lang="en-GB" sz="1000" b="1" baseline="30000" noProof="0" dirty="0">
                <a:solidFill>
                  <a:srgbClr val="A6A6A6"/>
                </a:solidFill>
                <a:latin typeface="Univers" panose="020B0503020202020204" pitchFamily="34" charset="0"/>
                <a:cs typeface="Arial" panose="020B0604020202020204" pitchFamily="34" charset="0"/>
              </a:rPr>
              <a:t>b,2</a:t>
            </a:r>
            <a:r>
              <a:rPr lang="en-GB" sz="1000" b="1" noProof="0" dirty="0">
                <a:solidFill>
                  <a:srgbClr val="A6A6A6"/>
                </a:solidFill>
                <a:latin typeface="Univers" panose="020B0503020202020204" pitchFamily="34" charset="0"/>
                <a:cs typeface="Arial" panose="020B0604020202020204" pitchFamily="34" charset="0"/>
              </a:rPr>
              <a:t> 72.2%</a:t>
            </a:r>
          </a:p>
        </p:txBody>
      </p:sp>
      <p:sp>
        <p:nvSpPr>
          <p:cNvPr id="72" name="TextBox 71">
            <a:extLst>
              <a:ext uri="{FF2B5EF4-FFF2-40B4-BE49-F238E27FC236}">
                <a16:creationId xmlns:a16="http://schemas.microsoft.com/office/drawing/2014/main" id="{5AE597FA-FAF8-AD56-740C-F31AF5E05D23}"/>
              </a:ext>
            </a:extLst>
          </p:cNvPr>
          <p:cNvSpPr txBox="1"/>
          <p:nvPr/>
        </p:nvSpPr>
        <p:spPr>
          <a:xfrm>
            <a:off x="3918025" y="2553973"/>
            <a:ext cx="1863953" cy="246221"/>
          </a:xfrm>
          <a:prstGeom prst="rect">
            <a:avLst/>
          </a:prstGeom>
          <a:noFill/>
        </p:spPr>
        <p:txBody>
          <a:bodyPr wrap="square" rtlCol="0">
            <a:spAutoFit/>
          </a:bodyPr>
          <a:lstStyle/>
          <a:p>
            <a:r>
              <a:rPr lang="en-GB" sz="1000" b="1" dirty="0">
                <a:solidFill>
                  <a:srgbClr val="A6A6A6"/>
                </a:solidFill>
                <a:latin typeface="Univers" panose="020B0503020202020204" pitchFamily="34" charset="0"/>
                <a:cs typeface="Arial" panose="020B0604020202020204" pitchFamily="34" charset="0"/>
              </a:rPr>
              <a:t>36</a:t>
            </a:r>
            <a:r>
              <a:rPr lang="en-GB" sz="1000" b="1" noProof="0" dirty="0">
                <a:solidFill>
                  <a:srgbClr val="A6A6A6"/>
                </a:solidFill>
                <a:latin typeface="Univers" panose="020B0503020202020204" pitchFamily="34" charset="0"/>
                <a:cs typeface="Arial" panose="020B0604020202020204" pitchFamily="34" charset="0"/>
              </a:rPr>
              <a:t>-month EFS: 76.8%</a:t>
            </a:r>
          </a:p>
        </p:txBody>
      </p:sp>
      <p:sp>
        <p:nvSpPr>
          <p:cNvPr id="65" name="TextBox 64">
            <a:extLst>
              <a:ext uri="{FF2B5EF4-FFF2-40B4-BE49-F238E27FC236}">
                <a16:creationId xmlns:a16="http://schemas.microsoft.com/office/drawing/2014/main" id="{5C8373F0-F03D-B62D-1915-6BDADE118901}"/>
              </a:ext>
            </a:extLst>
          </p:cNvPr>
          <p:cNvSpPr txBox="1"/>
          <p:nvPr/>
        </p:nvSpPr>
        <p:spPr>
          <a:xfrm>
            <a:off x="3906223" y="1287687"/>
            <a:ext cx="2032929" cy="276999"/>
          </a:xfrm>
          <a:prstGeom prst="rect">
            <a:avLst/>
          </a:prstGeom>
          <a:noFill/>
        </p:spPr>
        <p:txBody>
          <a:bodyPr wrap="none" rtlCol="0">
            <a:spAutoFit/>
          </a:bodyPr>
          <a:lstStyle/>
          <a:p>
            <a:pPr algn="ctr"/>
            <a:r>
              <a:rPr lang="en-GB" sz="1200" b="1" noProof="0" dirty="0">
                <a:solidFill>
                  <a:schemeClr val="tx1">
                    <a:lumMod val="65000"/>
                    <a:lumOff val="35000"/>
                  </a:schemeClr>
                </a:solidFill>
                <a:latin typeface="Univers" panose="020B0503020202020204" pitchFamily="34" charset="0"/>
              </a:rPr>
              <a:t>84-month final analysis</a:t>
            </a:r>
            <a:r>
              <a:rPr lang="en-GB" sz="1200" b="1" baseline="30000" noProof="0" dirty="0">
                <a:solidFill>
                  <a:schemeClr val="tx1">
                    <a:lumMod val="65000"/>
                    <a:lumOff val="35000"/>
                  </a:schemeClr>
                </a:solidFill>
                <a:latin typeface="Univers" panose="020B0503020202020204" pitchFamily="34" charset="0"/>
              </a:rPr>
              <a:t>a,1</a:t>
            </a:r>
          </a:p>
        </p:txBody>
      </p:sp>
    </p:spTree>
    <p:extLst>
      <p:ext uri="{BB962C8B-B14F-4D97-AF65-F5344CB8AC3E}">
        <p14:creationId xmlns:p14="http://schemas.microsoft.com/office/powerpoint/2010/main" val="21103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B965C00-A0FE-4ED5-8ECC-55BD99E1FA95}"/>
              </a:ext>
            </a:extLst>
          </p:cNvPr>
          <p:cNvSpPr txBox="1"/>
          <p:nvPr/>
        </p:nvSpPr>
        <p:spPr>
          <a:xfrm>
            <a:off x="2506863" y="1577669"/>
            <a:ext cx="7069564" cy="400110"/>
          </a:xfrm>
          <a:prstGeom prst="rect">
            <a:avLst/>
          </a:prstGeom>
          <a:noFill/>
        </p:spPr>
        <p:txBody>
          <a:bodyPr wrap="none" rtlCol="0">
            <a:spAutoFit/>
          </a:bodyPr>
          <a:lstStyle/>
          <a:p>
            <a:pPr algn="ctr"/>
            <a:r>
              <a:rPr lang="en-GB" sz="2000" noProof="0" dirty="0">
                <a:latin typeface="Univers" panose="020B0503020202020204" pitchFamily="34" charset="0"/>
                <a:cs typeface="Arial" panose="020B0604020202020204" pitchFamily="34" charset="0"/>
              </a:rPr>
              <a:t>Click the links below to navigate to the section of interest</a:t>
            </a:r>
          </a:p>
        </p:txBody>
      </p:sp>
      <p:pic>
        <p:nvPicPr>
          <p:cNvPr id="8" name="Graphic 7">
            <a:extLst>
              <a:ext uri="{FF2B5EF4-FFF2-40B4-BE49-F238E27FC236}">
                <a16:creationId xmlns:a16="http://schemas.microsoft.com/office/drawing/2014/main" id="{46977080-4AE9-4723-B0BB-6D96D18B96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42866" y="1465850"/>
            <a:ext cx="563997" cy="563997"/>
          </a:xfrm>
          <a:prstGeom prst="rect">
            <a:avLst/>
          </a:prstGeom>
        </p:spPr>
      </p:pic>
      <p:sp>
        <p:nvSpPr>
          <p:cNvPr id="9" name="Rectangle: Single Corner Snipped 8">
            <a:hlinkClick r:id="rId4" action="ppaction://hlinksldjump"/>
            <a:extLst>
              <a:ext uri="{FF2B5EF4-FFF2-40B4-BE49-F238E27FC236}">
                <a16:creationId xmlns:a16="http://schemas.microsoft.com/office/drawing/2014/main" id="{2D08969D-C607-4375-AA05-8803E424DB35}"/>
              </a:ext>
            </a:extLst>
          </p:cNvPr>
          <p:cNvSpPr/>
          <p:nvPr/>
        </p:nvSpPr>
        <p:spPr>
          <a:xfrm>
            <a:off x="1973577" y="254520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Heritage of KEYTRUDA and MoA with chemotherapy</a:t>
            </a:r>
          </a:p>
        </p:txBody>
      </p:sp>
      <p:sp>
        <p:nvSpPr>
          <p:cNvPr id="10" name="Rectangle: Single Corner Snipped 9">
            <a:hlinkClick r:id="rId5" action="ppaction://hlinksldjump"/>
            <a:extLst>
              <a:ext uri="{FF2B5EF4-FFF2-40B4-BE49-F238E27FC236}">
                <a16:creationId xmlns:a16="http://schemas.microsoft.com/office/drawing/2014/main" id="{1E11C4F5-C8EC-48F8-8489-70886FA7001F}"/>
              </a:ext>
            </a:extLst>
          </p:cNvPr>
          <p:cNvSpPr/>
          <p:nvPr/>
        </p:nvSpPr>
        <p:spPr>
          <a:xfrm>
            <a:off x="4034789" y="254520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KEYNOTE-522: Study overview</a:t>
            </a:r>
          </a:p>
        </p:txBody>
      </p:sp>
      <p:sp>
        <p:nvSpPr>
          <p:cNvPr id="11" name="Rectangle: Single Corner Snipped 10">
            <a:hlinkClick r:id="rId6" action="ppaction://hlinksldjump"/>
            <a:extLst>
              <a:ext uri="{FF2B5EF4-FFF2-40B4-BE49-F238E27FC236}">
                <a16:creationId xmlns:a16="http://schemas.microsoft.com/office/drawing/2014/main" id="{96A61901-C367-4B53-B4C9-B2F3C9CD6A2A}"/>
              </a:ext>
            </a:extLst>
          </p:cNvPr>
          <p:cNvSpPr/>
          <p:nvPr/>
        </p:nvSpPr>
        <p:spPr>
          <a:xfrm>
            <a:off x="6096001" y="254520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KEYNOTE-522: </a:t>
            </a:r>
            <a:br>
              <a:rPr lang="en-GB" sz="1200" b="1" noProof="0" dirty="0">
                <a:solidFill>
                  <a:schemeClr val="tx1"/>
                </a:solidFill>
                <a:latin typeface="Univers" panose="020B0503020202020204" pitchFamily="34" charset="0"/>
              </a:rPr>
            </a:br>
            <a:r>
              <a:rPr lang="en-GB" sz="1200" b="1" noProof="0" dirty="0">
                <a:solidFill>
                  <a:schemeClr val="tx1"/>
                </a:solidFill>
                <a:latin typeface="Univers" panose="020B0503020202020204" pitchFamily="34" charset="0"/>
              </a:rPr>
              <a:t>Results – Efficacy</a:t>
            </a:r>
          </a:p>
        </p:txBody>
      </p:sp>
      <p:sp>
        <p:nvSpPr>
          <p:cNvPr id="12" name="Rectangle: Single Corner Snipped 11">
            <a:hlinkClick r:id="rId7" action="ppaction://hlinksldjump"/>
            <a:extLst>
              <a:ext uri="{FF2B5EF4-FFF2-40B4-BE49-F238E27FC236}">
                <a16:creationId xmlns:a16="http://schemas.microsoft.com/office/drawing/2014/main" id="{2426F4EF-831B-4517-BAB5-11D6B4A81DC1}"/>
              </a:ext>
            </a:extLst>
          </p:cNvPr>
          <p:cNvSpPr/>
          <p:nvPr/>
        </p:nvSpPr>
        <p:spPr>
          <a:xfrm>
            <a:off x="1973577" y="3654494"/>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Implementing KEYTRUDA + chemotherapy for early-stage TNBC</a:t>
            </a:r>
          </a:p>
        </p:txBody>
      </p:sp>
      <p:sp>
        <p:nvSpPr>
          <p:cNvPr id="13" name="Rectangle: Single Corner Snipped 12">
            <a:hlinkClick r:id="rId8" action="ppaction://hlinksldjump"/>
            <a:extLst>
              <a:ext uri="{FF2B5EF4-FFF2-40B4-BE49-F238E27FC236}">
                <a16:creationId xmlns:a16="http://schemas.microsoft.com/office/drawing/2014/main" id="{94D2CBF6-871F-46C9-B437-D3D9D53BAB64}"/>
              </a:ext>
            </a:extLst>
          </p:cNvPr>
          <p:cNvSpPr/>
          <p:nvPr/>
        </p:nvSpPr>
        <p:spPr>
          <a:xfrm>
            <a:off x="4034789" y="3654494"/>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KEYNOTE-522:</a:t>
            </a:r>
            <a:br>
              <a:rPr lang="en-GB" sz="1200" b="1" noProof="0" dirty="0">
                <a:solidFill>
                  <a:schemeClr val="tx1"/>
                </a:solidFill>
                <a:latin typeface="Univers" panose="020B0503020202020204" pitchFamily="34" charset="0"/>
              </a:rPr>
            </a:br>
            <a:r>
              <a:rPr lang="en-GB" sz="1200" b="1" noProof="0" dirty="0">
                <a:solidFill>
                  <a:schemeClr val="tx1"/>
                </a:solidFill>
                <a:latin typeface="Univers" panose="020B0503020202020204" pitchFamily="34" charset="0"/>
              </a:rPr>
              <a:t>Summary</a:t>
            </a:r>
          </a:p>
        </p:txBody>
      </p:sp>
      <p:sp>
        <p:nvSpPr>
          <p:cNvPr id="14" name="Rectangle: Single Corner Snipped 13">
            <a:hlinkClick r:id="rId9" action="ppaction://hlinksldjump"/>
            <a:extLst>
              <a:ext uri="{FF2B5EF4-FFF2-40B4-BE49-F238E27FC236}">
                <a16:creationId xmlns:a16="http://schemas.microsoft.com/office/drawing/2014/main" id="{8B1A1739-5BFD-498F-8940-5A463D82B092}"/>
              </a:ext>
            </a:extLst>
          </p:cNvPr>
          <p:cNvSpPr/>
          <p:nvPr/>
        </p:nvSpPr>
        <p:spPr>
          <a:xfrm>
            <a:off x="6096000" y="3654494"/>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Appendix</a:t>
            </a:r>
          </a:p>
        </p:txBody>
      </p:sp>
      <p:sp>
        <p:nvSpPr>
          <p:cNvPr id="15" name="Title 5">
            <a:extLst>
              <a:ext uri="{FF2B5EF4-FFF2-40B4-BE49-F238E27FC236}">
                <a16:creationId xmlns:a16="http://schemas.microsoft.com/office/drawing/2014/main" id="{E008F752-F33D-4C7B-A449-98401F22CCBE}"/>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Contents</a:t>
            </a:r>
            <a:endParaRPr lang="en-GB" sz="2800" baseline="30000" noProof="0" dirty="0">
              <a:solidFill>
                <a:schemeClr val="bg1"/>
              </a:solidFill>
              <a:latin typeface="Univers" panose="020B0503020202020204" pitchFamily="34" charset="0"/>
            </a:endParaRPr>
          </a:p>
        </p:txBody>
      </p:sp>
      <p:sp>
        <p:nvSpPr>
          <p:cNvPr id="16" name="Text Placeholder 7">
            <a:extLst>
              <a:ext uri="{FF2B5EF4-FFF2-40B4-BE49-F238E27FC236}">
                <a16:creationId xmlns:a16="http://schemas.microsoft.com/office/drawing/2014/main" id="{0028DF37-5014-4BD4-94E0-DDDA5CAA7F36}"/>
              </a:ext>
            </a:extLst>
          </p:cNvPr>
          <p:cNvSpPr txBox="1">
            <a:spLocks/>
          </p:cNvSpPr>
          <p:nvPr/>
        </p:nvSpPr>
        <p:spPr>
          <a:xfrm>
            <a:off x="78883" y="6011985"/>
            <a:ext cx="12007096"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latin typeface="Univers" panose="020B0503020202020204" pitchFamily="34" charset="0"/>
              </a:rPr>
              <a:t>MoA, mechanism of action; TNBC, triple-negative breast cancer.</a:t>
            </a:r>
          </a:p>
        </p:txBody>
      </p:sp>
      <p:sp>
        <p:nvSpPr>
          <p:cNvPr id="3" name="Rectangle: Single Corner Snipped 2">
            <a:hlinkClick r:id="rId10" action="ppaction://hlinksldjump"/>
            <a:extLst>
              <a:ext uri="{FF2B5EF4-FFF2-40B4-BE49-F238E27FC236}">
                <a16:creationId xmlns:a16="http://schemas.microsoft.com/office/drawing/2014/main" id="{7FF3D9D9-01A4-B906-6BF9-381100A0E595}"/>
              </a:ext>
            </a:extLst>
          </p:cNvPr>
          <p:cNvSpPr/>
          <p:nvPr/>
        </p:nvSpPr>
        <p:spPr>
          <a:xfrm>
            <a:off x="8157213" y="254520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200" b="1" noProof="0" dirty="0">
                <a:solidFill>
                  <a:schemeClr val="tx1"/>
                </a:solidFill>
                <a:latin typeface="Univers" panose="020B0503020202020204" pitchFamily="34" charset="0"/>
              </a:rPr>
              <a:t>KEYNOTE-522: </a:t>
            </a:r>
            <a:br>
              <a:rPr lang="en-GB" sz="1200" b="1" noProof="0" dirty="0">
                <a:solidFill>
                  <a:schemeClr val="tx1"/>
                </a:solidFill>
                <a:latin typeface="Univers" panose="020B0503020202020204" pitchFamily="34" charset="0"/>
              </a:rPr>
            </a:br>
            <a:r>
              <a:rPr lang="en-GB" sz="1200" b="1" noProof="0" dirty="0">
                <a:solidFill>
                  <a:schemeClr val="tx1"/>
                </a:solidFill>
                <a:latin typeface="Univers" panose="020B0503020202020204" pitchFamily="34" charset="0"/>
              </a:rPr>
              <a:t>Results – Safety</a:t>
            </a:r>
          </a:p>
        </p:txBody>
      </p:sp>
      <p:sp>
        <p:nvSpPr>
          <p:cNvPr id="4" name="TextBox 3">
            <a:extLst>
              <a:ext uri="{FF2B5EF4-FFF2-40B4-BE49-F238E27FC236}">
                <a16:creationId xmlns:a16="http://schemas.microsoft.com/office/drawing/2014/main" id="{CEB365E3-31F5-6362-16B4-2861D4579AAC}"/>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11"/>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3012911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2">
            <a:extLst>
              <a:ext uri="{FF2B5EF4-FFF2-40B4-BE49-F238E27FC236}">
                <a16:creationId xmlns:a16="http://schemas.microsoft.com/office/drawing/2014/main" id="{28CE9BDB-5AD0-6E32-3EF6-1C465CEFD825}"/>
              </a:ext>
            </a:extLst>
          </p:cNvPr>
          <p:cNvGraphicFramePr>
            <a:graphicFrameLocks noGrp="1"/>
          </p:cNvGraphicFramePr>
          <p:nvPr>
            <p:extLst>
              <p:ext uri="{D42A27DB-BD31-4B8C-83A1-F6EECF244321}">
                <p14:modId xmlns:p14="http://schemas.microsoft.com/office/powerpoint/2010/main" val="3554922310"/>
              </p:ext>
            </p:extLst>
          </p:nvPr>
        </p:nvGraphicFramePr>
        <p:xfrm>
          <a:off x="1172708" y="1282435"/>
          <a:ext cx="8217881" cy="3975401"/>
        </p:xfrm>
        <a:graphic>
          <a:graphicData uri="http://schemas.openxmlformats.org/drawingml/2006/table">
            <a:tbl>
              <a:tblPr firstRow="1" bandRow="1">
                <a:tableStyleId>{5C22544A-7EE6-4342-B048-85BDC9FD1C3A}</a:tableStyleId>
              </a:tblPr>
              <a:tblGrid>
                <a:gridCol w="1643576">
                  <a:extLst>
                    <a:ext uri="{9D8B030D-6E8A-4147-A177-3AD203B41FA5}">
                      <a16:colId xmlns:a16="http://schemas.microsoft.com/office/drawing/2014/main" val="3818725582"/>
                    </a:ext>
                  </a:extLst>
                </a:gridCol>
                <a:gridCol w="1494955">
                  <a:extLst>
                    <a:ext uri="{9D8B030D-6E8A-4147-A177-3AD203B41FA5}">
                      <a16:colId xmlns:a16="http://schemas.microsoft.com/office/drawing/2014/main" val="2901711316"/>
                    </a:ext>
                  </a:extLst>
                </a:gridCol>
                <a:gridCol w="1691660">
                  <a:extLst>
                    <a:ext uri="{9D8B030D-6E8A-4147-A177-3AD203B41FA5}">
                      <a16:colId xmlns:a16="http://schemas.microsoft.com/office/drawing/2014/main" val="4218035523"/>
                    </a:ext>
                  </a:extLst>
                </a:gridCol>
                <a:gridCol w="26227">
                  <a:extLst>
                    <a:ext uri="{9D8B030D-6E8A-4147-A177-3AD203B41FA5}">
                      <a16:colId xmlns:a16="http://schemas.microsoft.com/office/drawing/2014/main" val="2599244922"/>
                    </a:ext>
                  </a:extLst>
                </a:gridCol>
                <a:gridCol w="1717887">
                  <a:extLst>
                    <a:ext uri="{9D8B030D-6E8A-4147-A177-3AD203B41FA5}">
                      <a16:colId xmlns:a16="http://schemas.microsoft.com/office/drawing/2014/main" val="334819698"/>
                    </a:ext>
                  </a:extLst>
                </a:gridCol>
                <a:gridCol w="1643576">
                  <a:extLst>
                    <a:ext uri="{9D8B030D-6E8A-4147-A177-3AD203B41FA5}">
                      <a16:colId xmlns:a16="http://schemas.microsoft.com/office/drawing/2014/main" val="2584234054"/>
                    </a:ext>
                  </a:extLst>
                </a:gridCol>
              </a:tblGrid>
              <a:tr h="206953">
                <a:tc>
                  <a:txBody>
                    <a:bodyPr/>
                    <a:lstStyle/>
                    <a:p>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US" sz="1200">
                        <a:solidFill>
                          <a:schemeClr val="tx1"/>
                        </a:solidFill>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a:latin typeface="Arial" panose="020B0604020202020204" pitchFamily="34" charset="0"/>
                        <a:cs typeface="Arial" panose="020B0604020202020204" pitchFamily="34" charset="0"/>
                      </a:endParaRPr>
                    </a:p>
                  </a:txBody>
                  <a:tcPr marL="0" marR="0" marT="0" marB="0">
                    <a:solidFill>
                      <a:schemeClr val="accent1"/>
                    </a:solid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2899765"/>
                  </a:ext>
                </a:extLst>
              </a:tr>
              <a:tr h="434991">
                <a:tc>
                  <a:txBody>
                    <a:bodyPr/>
                    <a:lstStyle/>
                    <a:p>
                      <a:r>
                        <a:rPr lang="en-GB" sz="1000" b="1" noProof="0" dirty="0">
                          <a:solidFill>
                            <a:schemeClr val="tx1">
                              <a:lumMod val="65000"/>
                              <a:lumOff val="35000"/>
                            </a:schemeClr>
                          </a:solidFill>
                          <a:latin typeface="Univers" panose="020B0503020202020204" pitchFamily="34" charset="0"/>
                          <a:cs typeface="Arial" panose="020B0604020202020204" pitchFamily="34" charset="0"/>
                        </a:rPr>
                        <a:t>Subgroup</a:t>
                      </a:r>
                    </a:p>
                    <a:p>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KEYTRUDA + chemotherapy</a:t>
                      </a:r>
                    </a:p>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Placebo + chemotherapy</a:t>
                      </a:r>
                    </a:p>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HR (95% CI)</a:t>
                      </a:r>
                    </a:p>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8293841"/>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Overall</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172/784 (21.9)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118/390 (30.3)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0.68 (0.54</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0.86)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774910"/>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Nodal status</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21104287"/>
                  </a:ext>
                </a:extLst>
              </a:tr>
              <a:tr h="206953">
                <a:tc>
                  <a:txBody>
                    <a:bodyPr/>
                    <a:lstStyle/>
                    <a:p>
                      <a:pPr lvl="0"/>
                      <a:r>
                        <a:rPr lang="en-GB" sz="900" noProof="0" dirty="0">
                          <a:solidFill>
                            <a:schemeClr val="tx1">
                              <a:lumMod val="65000"/>
                              <a:lumOff val="35000"/>
                            </a:schemeClr>
                          </a:solidFill>
                          <a:latin typeface="Univers" panose="020B0503020202020204" pitchFamily="34" charset="0"/>
                          <a:cs typeface="Arial" panose="020B0604020202020204" pitchFamily="34" charset="0"/>
                        </a:rPr>
                        <a:t>Positive</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109/408 (26.7)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67/196 (34.2)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0.74 (0.55</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1.00)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32242729"/>
                  </a:ext>
                </a:extLst>
              </a:tr>
              <a:tr h="206953">
                <a:tc>
                  <a:txBody>
                    <a:bodyPr/>
                    <a:lstStyle/>
                    <a:p>
                      <a:pPr lvl="0"/>
                      <a:r>
                        <a:rPr lang="en-GB" sz="900" noProof="0" dirty="0">
                          <a:solidFill>
                            <a:schemeClr val="tx1">
                              <a:lumMod val="65000"/>
                              <a:lumOff val="35000"/>
                            </a:schemeClr>
                          </a:solidFill>
                          <a:latin typeface="Univers" panose="020B0503020202020204" pitchFamily="34" charset="0"/>
                          <a:cs typeface="Arial" panose="020B0604020202020204" pitchFamily="34" charset="0"/>
                        </a:rPr>
                        <a:t>Negative</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63/376 (16.8)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51/194 (26.3)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0.59 (0.41</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0.85)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3173315"/>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Tumour size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43435832"/>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T1/T2</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102/580 (17.6)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79/290 (27.2)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0.59 (0.44</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0.80)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0653010"/>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T3/T4</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70/204 (34.3)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39/100 (39.0)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0.86 (0.58</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1.28)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9887931"/>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Carboplatin schedule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1538281"/>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Q3W</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75/334 (22.5)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47/167 (28.1)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0.75 (0.52</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1.08)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64412258"/>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QW</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noProof="0" dirty="0">
                          <a:solidFill>
                            <a:schemeClr val="tx1">
                              <a:lumMod val="65000"/>
                              <a:lumOff val="35000"/>
                            </a:schemeClr>
                          </a:solidFill>
                          <a:latin typeface="Univers" panose="020B0503020202020204" pitchFamily="34" charset="0"/>
                          <a:cs typeface="Arial" panose="020B0604020202020204" pitchFamily="34" charset="0"/>
                        </a:rPr>
                        <a:t>95/444 (21.4)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71/220 (32.3)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0.62 (0.46</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0.85)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3843046"/>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PD-L1 status</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1506900"/>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CPS ≥1</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138/656 (21.0)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90/316 (28.5)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0.70 (0.54</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0.91)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92926242"/>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CPS &lt;1</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34/128 (26.6)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28/70 (40.0)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0.56 (0.34</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0.93)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5416485"/>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Age category</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188939"/>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&lt;65 yrs</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139/700 (19.9)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100/342 (29.2)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0.64 (0.49</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0.83)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733269"/>
                  </a:ext>
                </a:extLst>
              </a:tr>
              <a:tr h="206953">
                <a:tc>
                  <a:txBody>
                    <a:bodyPr/>
                    <a:lstStyle/>
                    <a:p>
                      <a:r>
                        <a:rPr lang="en-GB" sz="900" noProof="0" dirty="0">
                          <a:solidFill>
                            <a:schemeClr val="tx1">
                              <a:lumMod val="65000"/>
                              <a:lumOff val="35000"/>
                            </a:schemeClr>
                          </a:solidFill>
                          <a:latin typeface="Univers" panose="020B0503020202020204" pitchFamily="34" charset="0"/>
                          <a:cs typeface="Arial" panose="020B0604020202020204" pitchFamily="34" charset="0"/>
                        </a:rPr>
                        <a:t>≥65 yrs</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33/84 (39.3)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18/48 (37.5)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algn="ctr"/>
                      <a:endParaRPr lang="en-GB" sz="9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a:txBody>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1.01 (0.57</a:t>
                      </a:r>
                      <a:r>
                        <a:rPr lang="en-GB" sz="900" noProof="0" dirty="0">
                          <a:solidFill>
                            <a:schemeClr val="tx1">
                              <a:lumMod val="65000"/>
                              <a:lumOff val="35000"/>
                            </a:schemeClr>
                          </a:solidFill>
                          <a:latin typeface="GSK Precision Light" pitchFamily="50" charset="0"/>
                          <a:cs typeface="Arial" panose="020B0604020202020204" pitchFamily="34" charset="0"/>
                        </a:rPr>
                        <a:t>–</a:t>
                      </a:r>
                      <a:r>
                        <a:rPr lang="en-GB" sz="900" noProof="0" dirty="0">
                          <a:solidFill>
                            <a:schemeClr val="tx1">
                              <a:lumMod val="65000"/>
                              <a:lumOff val="35000"/>
                            </a:schemeClr>
                          </a:solidFill>
                          <a:latin typeface="Univers" panose="020B0503020202020204" pitchFamily="34" charset="0"/>
                          <a:cs typeface="Arial" panose="020B0604020202020204" pitchFamily="34" charset="0"/>
                        </a:rPr>
                        <a:t>1.79)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2778728"/>
                  </a:ext>
                </a:extLst>
              </a:tr>
            </a:tbl>
          </a:graphicData>
        </a:graphic>
      </p:graphicFrame>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latin typeface="Univers" panose="020B0503020202020204" pitchFamily="34" charset="0"/>
              </a:endParaRPr>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in key subgroups at </a:t>
            </a:r>
          </a:p>
          <a:p>
            <a:pPr>
              <a:tabLst>
                <a:tab pos="6005513" algn="l"/>
              </a:tabLst>
            </a:pPr>
            <a:r>
              <a:rPr lang="en-GB" sz="2800" noProof="0" dirty="0">
                <a:solidFill>
                  <a:schemeClr val="bg1"/>
                </a:solidFill>
                <a:latin typeface="Univers" panose="020B0503020202020204" pitchFamily="34" charset="0"/>
              </a:rPr>
              <a:t>final analysis</a:t>
            </a:r>
            <a:endParaRPr lang="en-GB" sz="2800" baseline="30000" noProof="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1186594"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14 October 2025.</a:t>
            </a:r>
            <a:br>
              <a:rPr lang="en-GB" sz="800" b="1" noProof="0" dirty="0">
                <a:latin typeface="Univers" panose="020B0503020202020204" pitchFamily="34" charset="0"/>
              </a:rPr>
            </a:br>
            <a:r>
              <a:rPr lang="en-GB" sz="800" b="1" noProof="0" dirty="0">
                <a:latin typeface="Univers" panose="020B0503020202020204" pitchFamily="34" charset="0"/>
              </a:rPr>
              <a:t>For the overall population and PD-L1 subgroups, analyses were based on a Cox regression model with Efron’s method of tie handling, with treatment as a covariate and stratification by nodal status</a:t>
            </a:r>
            <a:br>
              <a:rPr lang="en-GB" sz="800" b="1" noProof="0" dirty="0">
                <a:latin typeface="Univers" panose="020B0503020202020204" pitchFamily="34" charset="0"/>
              </a:rPr>
            </a:br>
            <a:r>
              <a:rPr lang="en-GB" sz="800" b="1" noProof="0" dirty="0">
                <a:latin typeface="Univers" panose="020B0503020202020204" pitchFamily="34" charset="0"/>
              </a:rPr>
              <a:t>(positive vs negative), tumour size (T1/T2 vs T3/T4) and frequency of carboplatin administration (QW vs Q3W); for other subgroups, analysis was based on an unstratified Cox model.</a:t>
            </a:r>
            <a:br>
              <a:rPr lang="en-GB" sz="800" b="1" noProof="0" dirty="0">
                <a:latin typeface="Univers" panose="020B0503020202020204" pitchFamily="34" charset="0"/>
              </a:rPr>
            </a:br>
            <a:r>
              <a:rPr lang="en-GB" sz="800" noProof="0" dirty="0">
                <a:latin typeface="Univers" panose="020B0503020202020204" pitchFamily="34" charset="0"/>
              </a:rPr>
              <a:t>CI, confidence interval; CPS, combined positive score; EFS, event-free survival; HR, hazard ratio; PD-L1, programmed death ligand-1; Q3W, every 3 weeks; QW, once a week; yr, years.</a:t>
            </a:r>
          </a:p>
          <a:p>
            <a:pPr marL="0" indent="0">
              <a:spcBef>
                <a:spcPts val="0"/>
              </a:spcBef>
              <a:buNone/>
            </a:pPr>
            <a:r>
              <a:rPr lang="en-GB" sz="800" noProof="0" dirty="0">
                <a:latin typeface="Univers" panose="020B0503020202020204" pitchFamily="34" charset="0"/>
              </a:rPr>
              <a:t>Schmid P et al. Presented at the American Society of Clinical Oncology (ASCO) Annual Meeting 2026, 29 May–2 June, Chicago, USA.</a:t>
            </a:r>
          </a:p>
        </p:txBody>
      </p:sp>
      <p:sp>
        <p:nvSpPr>
          <p:cNvPr id="3" name="TextBox 2">
            <a:extLst>
              <a:ext uri="{FF2B5EF4-FFF2-40B4-BE49-F238E27FC236}">
                <a16:creationId xmlns:a16="http://schemas.microsoft.com/office/drawing/2014/main" id="{B53D65BF-F66C-C818-9B84-23CAABC54A46}"/>
              </a:ext>
            </a:extLst>
          </p:cNvPr>
          <p:cNvSpPr txBox="1"/>
          <p:nvPr/>
        </p:nvSpPr>
        <p:spPr>
          <a:xfrm>
            <a:off x="8873566" y="5891306"/>
            <a:ext cx="2974347" cy="30618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Presented at ASCO 2026.</a:t>
            </a:r>
          </a:p>
        </p:txBody>
      </p:sp>
      <p:sp>
        <p:nvSpPr>
          <p:cNvPr id="2" name="TextBox 1">
            <a:extLst>
              <a:ext uri="{FF2B5EF4-FFF2-40B4-BE49-F238E27FC236}">
                <a16:creationId xmlns:a16="http://schemas.microsoft.com/office/drawing/2014/main" id="{11489BD1-2F7C-455A-F848-24E376371061}"/>
              </a:ext>
            </a:extLst>
          </p:cNvPr>
          <p:cNvSpPr txBox="1"/>
          <p:nvPr/>
        </p:nvSpPr>
        <p:spPr>
          <a:xfrm>
            <a:off x="9390589" y="2888874"/>
            <a:ext cx="2457324" cy="1754326"/>
          </a:xfrm>
          <a:prstGeom prst="rect">
            <a:avLst/>
          </a:prstGeom>
          <a:noFill/>
        </p:spPr>
        <p:txBody>
          <a:bodyPr wrap="square">
            <a:spAutoFit/>
          </a:bodyPr>
          <a:lstStyle/>
          <a:p>
            <a:pPr algn="ctr"/>
            <a:r>
              <a:rPr lang="en-GB" sz="1200" b="1" noProof="0" dirty="0">
                <a:solidFill>
                  <a:srgbClr val="000000"/>
                </a:solidFill>
                <a:latin typeface="Univers" panose="020B0503020202020204" pitchFamily="34" charset="0"/>
              </a:rPr>
              <a:t>KEYNOTE-522 was not powered to detect differences in treatment effect between these subgroups. Results from exploratory analyses should be interpreted with caution due to modest patient numbers and potential imbalances in baseline characteristics</a:t>
            </a:r>
            <a:endParaRPr lang="en-GB" sz="1200" b="1" noProof="0" dirty="0">
              <a:solidFill>
                <a:prstClr val="black"/>
              </a:solidFill>
              <a:latin typeface="Univers" panose="020B0503020202020204" pitchFamily="34" charset="0"/>
            </a:endParaRPr>
          </a:p>
        </p:txBody>
      </p:sp>
      <p:sp>
        <p:nvSpPr>
          <p:cNvPr id="4" name="TextBox 3">
            <a:extLst>
              <a:ext uri="{FF2B5EF4-FFF2-40B4-BE49-F238E27FC236}">
                <a16:creationId xmlns:a16="http://schemas.microsoft.com/office/drawing/2014/main" id="{3BA8143A-FF14-BC0D-4F82-6AF1CDB4348F}"/>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cxnSp>
        <p:nvCxnSpPr>
          <p:cNvPr id="5" name="Straight Connector 4">
            <a:extLst>
              <a:ext uri="{FF2B5EF4-FFF2-40B4-BE49-F238E27FC236}">
                <a16:creationId xmlns:a16="http://schemas.microsoft.com/office/drawing/2014/main" id="{3F2AF6C7-BBBB-F846-5BBE-7BE535AD7935}"/>
              </a:ext>
            </a:extLst>
          </p:cNvPr>
          <p:cNvCxnSpPr>
            <a:cxnSpLocks/>
          </p:cNvCxnSpPr>
          <p:nvPr/>
        </p:nvCxnSpPr>
        <p:spPr>
          <a:xfrm>
            <a:off x="6970022" y="1871550"/>
            <a:ext cx="0" cy="3623058"/>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3F55898-B116-EC4F-F7AB-38DCC229C9E0}"/>
              </a:ext>
            </a:extLst>
          </p:cNvPr>
          <p:cNvCxnSpPr>
            <a:cxnSpLocks/>
          </p:cNvCxnSpPr>
          <p:nvPr/>
        </p:nvCxnSpPr>
        <p:spPr>
          <a:xfrm>
            <a:off x="6546069" y="4938600"/>
            <a:ext cx="31115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63CB14F-CDF0-608A-8ADF-EC0EC58C99AC}"/>
              </a:ext>
            </a:extLst>
          </p:cNvPr>
          <p:cNvCxnSpPr>
            <a:cxnSpLocks/>
          </p:cNvCxnSpPr>
          <p:nvPr/>
        </p:nvCxnSpPr>
        <p:spPr>
          <a:xfrm>
            <a:off x="6298419" y="4525850"/>
            <a:ext cx="630283"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A93429C-863F-41DF-0615-8C478E00F9F8}"/>
              </a:ext>
            </a:extLst>
          </p:cNvPr>
          <p:cNvCxnSpPr>
            <a:cxnSpLocks/>
          </p:cNvCxnSpPr>
          <p:nvPr/>
        </p:nvCxnSpPr>
        <p:spPr>
          <a:xfrm>
            <a:off x="6580994" y="4313125"/>
            <a:ext cx="335008"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A6EA1B6-7F7B-950C-FCBD-B60E59267EB2}"/>
              </a:ext>
            </a:extLst>
          </p:cNvPr>
          <p:cNvCxnSpPr>
            <a:cxnSpLocks/>
          </p:cNvCxnSpPr>
          <p:nvPr/>
        </p:nvCxnSpPr>
        <p:spPr>
          <a:xfrm>
            <a:off x="6488919" y="3903550"/>
            <a:ext cx="385711"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EEDAE06-2820-C1F6-AAB7-C498371757B6}"/>
              </a:ext>
            </a:extLst>
          </p:cNvPr>
          <p:cNvCxnSpPr>
            <a:cxnSpLocks/>
          </p:cNvCxnSpPr>
          <p:nvPr/>
        </p:nvCxnSpPr>
        <p:spPr>
          <a:xfrm>
            <a:off x="6558769" y="3694000"/>
            <a:ext cx="460238"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9F879F-B668-D19B-B884-8399CC3D9BFE}"/>
              </a:ext>
            </a:extLst>
          </p:cNvPr>
          <p:cNvCxnSpPr>
            <a:cxnSpLocks/>
          </p:cNvCxnSpPr>
          <p:nvPr/>
        </p:nvCxnSpPr>
        <p:spPr>
          <a:xfrm>
            <a:off x="6628619" y="3281250"/>
            <a:ext cx="50165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D0947B-5C55-0EF5-26AA-489093F3DAF9}"/>
              </a:ext>
            </a:extLst>
          </p:cNvPr>
          <p:cNvCxnSpPr>
            <a:cxnSpLocks/>
          </p:cNvCxnSpPr>
          <p:nvPr/>
        </p:nvCxnSpPr>
        <p:spPr>
          <a:xfrm>
            <a:off x="6625444" y="5141800"/>
            <a:ext cx="71120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9D77DE8-D701-720E-150B-02014D8463E0}"/>
              </a:ext>
            </a:extLst>
          </p:cNvPr>
          <p:cNvCxnSpPr>
            <a:cxnSpLocks/>
          </p:cNvCxnSpPr>
          <p:nvPr/>
        </p:nvCxnSpPr>
        <p:spPr>
          <a:xfrm>
            <a:off x="6460344" y="3074875"/>
            <a:ext cx="38735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D2088B8-0BC5-9F41-3427-868F41FBFEE3}"/>
              </a:ext>
            </a:extLst>
          </p:cNvPr>
          <p:cNvCxnSpPr>
            <a:cxnSpLocks/>
          </p:cNvCxnSpPr>
          <p:nvPr/>
        </p:nvCxnSpPr>
        <p:spPr>
          <a:xfrm>
            <a:off x="6422244" y="2662125"/>
            <a:ext cx="45238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1A82C82-5BEF-CEE1-D677-8828827F33E7}"/>
              </a:ext>
            </a:extLst>
          </p:cNvPr>
          <p:cNvCxnSpPr>
            <a:cxnSpLocks/>
          </p:cNvCxnSpPr>
          <p:nvPr/>
        </p:nvCxnSpPr>
        <p:spPr>
          <a:xfrm>
            <a:off x="6589201" y="2452575"/>
            <a:ext cx="37465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81267FE-0F21-1890-C502-FB45CA8C0294}"/>
              </a:ext>
            </a:extLst>
          </p:cNvPr>
          <p:cNvCxnSpPr>
            <a:cxnSpLocks/>
          </p:cNvCxnSpPr>
          <p:nvPr/>
        </p:nvCxnSpPr>
        <p:spPr>
          <a:xfrm>
            <a:off x="6606981" y="2039825"/>
            <a:ext cx="28093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F08E25C-A9C4-774D-D801-46B00EED99F8}"/>
              </a:ext>
            </a:extLst>
          </p:cNvPr>
          <p:cNvCxnSpPr>
            <a:cxnSpLocks/>
          </p:cNvCxnSpPr>
          <p:nvPr/>
        </p:nvCxnSpPr>
        <p:spPr>
          <a:xfrm>
            <a:off x="5542904" y="5415593"/>
            <a:ext cx="0" cy="90791"/>
          </a:xfrm>
          <a:prstGeom prst="line">
            <a:avLst/>
          </a:prstGeom>
          <a:ln w="9525">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469111E7-C786-AFA1-B401-1B97D1CAB466}"/>
              </a:ext>
            </a:extLst>
          </p:cNvPr>
          <p:cNvCxnSpPr/>
          <p:nvPr/>
        </p:nvCxnSpPr>
        <p:spPr>
          <a:xfrm>
            <a:off x="5542904" y="5415593"/>
            <a:ext cx="286334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A044CC6-915D-7371-5055-9EDA9CFD9413}"/>
              </a:ext>
            </a:extLst>
          </p:cNvPr>
          <p:cNvCxnSpPr>
            <a:cxnSpLocks/>
          </p:cNvCxnSpPr>
          <p:nvPr/>
        </p:nvCxnSpPr>
        <p:spPr>
          <a:xfrm>
            <a:off x="8397139" y="5415593"/>
            <a:ext cx="0" cy="90791"/>
          </a:xfrm>
          <a:prstGeom prst="line">
            <a:avLst/>
          </a:prstGeom>
          <a:ln w="9525">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646A6AF7-A635-9E2B-0AAA-F8231C13C4B4}"/>
              </a:ext>
            </a:extLst>
          </p:cNvPr>
          <p:cNvSpPr txBox="1"/>
          <p:nvPr/>
        </p:nvSpPr>
        <p:spPr>
          <a:xfrm>
            <a:off x="5281649" y="5460988"/>
            <a:ext cx="522509" cy="215352"/>
          </a:xfrm>
          <a:prstGeom prst="rect">
            <a:avLst/>
          </a:prstGeom>
          <a:noFill/>
          <a:ln>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0.1</a:t>
            </a:r>
          </a:p>
        </p:txBody>
      </p:sp>
      <p:sp>
        <p:nvSpPr>
          <p:cNvPr id="28" name="TextBox 27">
            <a:extLst>
              <a:ext uri="{FF2B5EF4-FFF2-40B4-BE49-F238E27FC236}">
                <a16:creationId xmlns:a16="http://schemas.microsoft.com/office/drawing/2014/main" id="{1DC26D26-B7B3-6EDD-9759-8EDBAE05C4DC}"/>
              </a:ext>
            </a:extLst>
          </p:cNvPr>
          <p:cNvSpPr txBox="1"/>
          <p:nvPr/>
        </p:nvSpPr>
        <p:spPr>
          <a:xfrm>
            <a:off x="6708767" y="5460988"/>
            <a:ext cx="522509" cy="215352"/>
          </a:xfrm>
          <a:prstGeom prst="rect">
            <a:avLst/>
          </a:prstGeom>
          <a:noFill/>
          <a:ln>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29B5EAEF-7877-33B6-4D1D-2D88270B1B7E}"/>
              </a:ext>
            </a:extLst>
          </p:cNvPr>
          <p:cNvSpPr txBox="1"/>
          <p:nvPr/>
        </p:nvSpPr>
        <p:spPr>
          <a:xfrm>
            <a:off x="8135884" y="5460988"/>
            <a:ext cx="522509" cy="215352"/>
          </a:xfrm>
          <a:prstGeom prst="rect">
            <a:avLst/>
          </a:prstGeom>
          <a:noFill/>
          <a:ln>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30" name="TextBox 29">
            <a:extLst>
              <a:ext uri="{FF2B5EF4-FFF2-40B4-BE49-F238E27FC236}">
                <a16:creationId xmlns:a16="http://schemas.microsoft.com/office/drawing/2014/main" id="{0C8AC621-1E6D-EB85-F168-A325696E8675}"/>
              </a:ext>
            </a:extLst>
          </p:cNvPr>
          <p:cNvSpPr txBox="1"/>
          <p:nvPr/>
        </p:nvSpPr>
        <p:spPr>
          <a:xfrm>
            <a:off x="5209207" y="5775527"/>
            <a:ext cx="1733437" cy="518741"/>
          </a:xfrm>
          <a:prstGeom prst="rect">
            <a:avLst/>
          </a:prstGeom>
          <a:noFill/>
          <a:ln>
            <a:noFill/>
          </a:ln>
          <a:extLst>
            <a:ext uri="{909E8E84-426E-40DD-AFC4-6F175D3DCCD1}">
              <a14:hiddenFill xmlns:a14="http://schemas.microsoft.com/office/drawing/2010/main">
                <a:solidFill>
                  <a:srgbClr val="BBE0E3"/>
                </a:solidFill>
              </a14:hiddenFill>
            </a:ext>
          </a:extLst>
        </p:spPr>
        <p:txBody>
          <a:bodyPr wrap="square" rtlCol="0">
            <a:noAutofit/>
          </a:bodyPr>
          <a:lstStyle/>
          <a:p>
            <a:pPr algn="r"/>
            <a:r>
              <a:rPr lang="en-GB" sz="1000" b="1" noProof="0" dirty="0">
                <a:solidFill>
                  <a:schemeClr val="accent6"/>
                </a:solidFill>
                <a:latin typeface="Univers" panose="020B0503020202020204" pitchFamily="34" charset="0"/>
                <a:cs typeface="Arial" panose="020B0604020202020204" pitchFamily="34" charset="0"/>
              </a:rPr>
              <a:t>KEYTRUDA + chemotherapy better</a:t>
            </a:r>
          </a:p>
        </p:txBody>
      </p:sp>
      <p:sp>
        <p:nvSpPr>
          <p:cNvPr id="31" name="TextBox 30">
            <a:extLst>
              <a:ext uri="{FF2B5EF4-FFF2-40B4-BE49-F238E27FC236}">
                <a16:creationId xmlns:a16="http://schemas.microsoft.com/office/drawing/2014/main" id="{15F2ABF6-B02E-1B9D-8922-480FDFA7582F}"/>
              </a:ext>
            </a:extLst>
          </p:cNvPr>
          <p:cNvSpPr txBox="1"/>
          <p:nvPr/>
        </p:nvSpPr>
        <p:spPr>
          <a:xfrm>
            <a:off x="6994331" y="5775527"/>
            <a:ext cx="1664062" cy="518741"/>
          </a:xfrm>
          <a:prstGeom prst="rect">
            <a:avLst/>
          </a:prstGeom>
          <a:noFill/>
          <a:ln>
            <a:noFill/>
          </a:ln>
          <a:extLst>
            <a:ext uri="{909E8E84-426E-40DD-AFC4-6F175D3DCCD1}">
              <a14:hiddenFill xmlns:a14="http://schemas.microsoft.com/office/drawing/2010/main">
                <a:solidFill>
                  <a:srgbClr val="BBE0E3"/>
                </a:solidFill>
              </a14:hiddenFill>
            </a:ext>
          </a:extLst>
        </p:spPr>
        <p:txBody>
          <a:bodyPr wrap="square" rtlCol="0">
            <a:noAutofit/>
          </a:bodyPr>
          <a:lstStyle/>
          <a:p>
            <a:r>
              <a:rPr lang="en-GB" sz="1000" b="1" noProof="0" dirty="0">
                <a:solidFill>
                  <a:schemeClr val="tx1">
                    <a:lumMod val="65000"/>
                    <a:lumOff val="35000"/>
                  </a:schemeClr>
                </a:solidFill>
                <a:latin typeface="Univers" panose="020B0503020202020204" pitchFamily="34" charset="0"/>
                <a:cs typeface="Arial" panose="020B0604020202020204" pitchFamily="34" charset="0"/>
              </a:rPr>
              <a:t>Placebo + chemotherapy better</a:t>
            </a:r>
          </a:p>
        </p:txBody>
      </p:sp>
      <p:cxnSp>
        <p:nvCxnSpPr>
          <p:cNvPr id="32" name="Straight Connector 31">
            <a:extLst>
              <a:ext uri="{FF2B5EF4-FFF2-40B4-BE49-F238E27FC236}">
                <a16:creationId xmlns:a16="http://schemas.microsoft.com/office/drawing/2014/main" id="{BB06B27E-2C35-E4F1-29B9-12901DCFD6DE}"/>
              </a:ext>
            </a:extLst>
          </p:cNvPr>
          <p:cNvCxnSpPr>
            <a:cxnSpLocks/>
          </p:cNvCxnSpPr>
          <p:nvPr/>
        </p:nvCxnSpPr>
        <p:spPr>
          <a:xfrm>
            <a:off x="7019007" y="5781353"/>
            <a:ext cx="1470706" cy="0"/>
          </a:xfrm>
          <a:prstGeom prst="line">
            <a:avLst/>
          </a:prstGeom>
          <a:ln w="952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83BF8A0-5E04-6D94-D795-6B2CDD8A8559}"/>
              </a:ext>
            </a:extLst>
          </p:cNvPr>
          <p:cNvCxnSpPr>
            <a:cxnSpLocks/>
          </p:cNvCxnSpPr>
          <p:nvPr/>
        </p:nvCxnSpPr>
        <p:spPr>
          <a:xfrm flipH="1">
            <a:off x="5462710" y="5781353"/>
            <a:ext cx="1465992" cy="0"/>
          </a:xfrm>
          <a:prstGeom prst="line">
            <a:avLst/>
          </a:prstGeom>
          <a:ln w="952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Diamond 33">
            <a:extLst>
              <a:ext uri="{FF2B5EF4-FFF2-40B4-BE49-F238E27FC236}">
                <a16:creationId xmlns:a16="http://schemas.microsoft.com/office/drawing/2014/main" id="{8D5DA917-EC0A-E028-6F1D-7BC18B8F1EC2}"/>
              </a:ext>
            </a:extLst>
          </p:cNvPr>
          <p:cNvSpPr/>
          <p:nvPr/>
        </p:nvSpPr>
        <p:spPr>
          <a:xfrm>
            <a:off x="6673069" y="197950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35" name="Diamond 34">
            <a:extLst>
              <a:ext uri="{FF2B5EF4-FFF2-40B4-BE49-F238E27FC236}">
                <a16:creationId xmlns:a16="http://schemas.microsoft.com/office/drawing/2014/main" id="{4700EEAC-0AC3-C69A-4FC1-DEE693D20523}"/>
              </a:ext>
            </a:extLst>
          </p:cNvPr>
          <p:cNvSpPr/>
          <p:nvPr/>
        </p:nvSpPr>
        <p:spPr>
          <a:xfrm>
            <a:off x="6720694" y="2389075"/>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36" name="Diamond 35">
            <a:extLst>
              <a:ext uri="{FF2B5EF4-FFF2-40B4-BE49-F238E27FC236}">
                <a16:creationId xmlns:a16="http://schemas.microsoft.com/office/drawing/2014/main" id="{246A2C59-9A2B-5237-57A3-4C8E7FCA64BB}"/>
              </a:ext>
            </a:extLst>
          </p:cNvPr>
          <p:cNvSpPr/>
          <p:nvPr/>
        </p:nvSpPr>
        <p:spPr>
          <a:xfrm>
            <a:off x="6580994" y="259545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37" name="Diamond 36">
            <a:extLst>
              <a:ext uri="{FF2B5EF4-FFF2-40B4-BE49-F238E27FC236}">
                <a16:creationId xmlns:a16="http://schemas.microsoft.com/office/drawing/2014/main" id="{8C6C8143-E53D-C4D9-8F10-B47233C9531E}"/>
              </a:ext>
            </a:extLst>
          </p:cNvPr>
          <p:cNvSpPr/>
          <p:nvPr/>
        </p:nvSpPr>
        <p:spPr>
          <a:xfrm>
            <a:off x="6580994" y="3011375"/>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38" name="Diamond 37">
            <a:extLst>
              <a:ext uri="{FF2B5EF4-FFF2-40B4-BE49-F238E27FC236}">
                <a16:creationId xmlns:a16="http://schemas.microsoft.com/office/drawing/2014/main" id="{AC87D4F7-3518-DBCC-5112-C49D4B9E4C50}"/>
              </a:ext>
            </a:extLst>
          </p:cNvPr>
          <p:cNvSpPr/>
          <p:nvPr/>
        </p:nvSpPr>
        <p:spPr>
          <a:xfrm>
            <a:off x="6819119" y="321775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39" name="Diamond 38">
            <a:extLst>
              <a:ext uri="{FF2B5EF4-FFF2-40B4-BE49-F238E27FC236}">
                <a16:creationId xmlns:a16="http://schemas.microsoft.com/office/drawing/2014/main" id="{091BE0B7-8063-9F77-CBC6-E77C5F296668}"/>
              </a:ext>
            </a:extLst>
          </p:cNvPr>
          <p:cNvSpPr/>
          <p:nvPr/>
        </p:nvSpPr>
        <p:spPr>
          <a:xfrm>
            <a:off x="6730219" y="3633675"/>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0" name="Diamond 39">
            <a:extLst>
              <a:ext uri="{FF2B5EF4-FFF2-40B4-BE49-F238E27FC236}">
                <a16:creationId xmlns:a16="http://schemas.microsoft.com/office/drawing/2014/main" id="{98A47081-AA7A-8AA0-4050-2680BA0BEB61}"/>
              </a:ext>
            </a:extLst>
          </p:cNvPr>
          <p:cNvSpPr/>
          <p:nvPr/>
        </p:nvSpPr>
        <p:spPr>
          <a:xfrm>
            <a:off x="6615919" y="384005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1" name="Diamond 40">
            <a:extLst>
              <a:ext uri="{FF2B5EF4-FFF2-40B4-BE49-F238E27FC236}">
                <a16:creationId xmlns:a16="http://schemas.microsoft.com/office/drawing/2014/main" id="{E3AD3A5C-8829-015A-0344-2CDD5AA990E2}"/>
              </a:ext>
            </a:extLst>
          </p:cNvPr>
          <p:cNvSpPr/>
          <p:nvPr/>
        </p:nvSpPr>
        <p:spPr>
          <a:xfrm>
            <a:off x="6688944" y="425280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2" name="Diamond 41">
            <a:extLst>
              <a:ext uri="{FF2B5EF4-FFF2-40B4-BE49-F238E27FC236}">
                <a16:creationId xmlns:a16="http://schemas.microsoft.com/office/drawing/2014/main" id="{F7580841-5310-B1D2-CE2C-3A51AFBD9EEB}"/>
              </a:ext>
            </a:extLst>
          </p:cNvPr>
          <p:cNvSpPr/>
          <p:nvPr/>
        </p:nvSpPr>
        <p:spPr>
          <a:xfrm>
            <a:off x="6546069" y="445600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3" name="Diamond 42">
            <a:extLst>
              <a:ext uri="{FF2B5EF4-FFF2-40B4-BE49-F238E27FC236}">
                <a16:creationId xmlns:a16="http://schemas.microsoft.com/office/drawing/2014/main" id="{2286AABF-F4B0-D01D-0B1B-7448103CB230}"/>
              </a:ext>
            </a:extLst>
          </p:cNvPr>
          <p:cNvSpPr/>
          <p:nvPr/>
        </p:nvSpPr>
        <p:spPr>
          <a:xfrm>
            <a:off x="6634969" y="487510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4" name="Diamond 43">
            <a:extLst>
              <a:ext uri="{FF2B5EF4-FFF2-40B4-BE49-F238E27FC236}">
                <a16:creationId xmlns:a16="http://schemas.microsoft.com/office/drawing/2014/main" id="{63B81017-6491-DF8F-7586-60C71D6EEAEB}"/>
              </a:ext>
            </a:extLst>
          </p:cNvPr>
          <p:cNvSpPr/>
          <p:nvPr/>
        </p:nvSpPr>
        <p:spPr>
          <a:xfrm>
            <a:off x="6917544" y="5078300"/>
            <a:ext cx="127000" cy="127000"/>
          </a:xfrm>
          <a:prstGeom prst="diamond">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noProof="0" dirty="0">
              <a:solidFill>
                <a:schemeClr val="tx1">
                  <a:lumMod val="65000"/>
                  <a:lumOff val="35000"/>
                </a:schemeClr>
              </a:solidFill>
              <a:latin typeface="Univers" panose="020B0503020202020204" pitchFamily="34" charset="0"/>
            </a:endParaRPr>
          </a:p>
        </p:txBody>
      </p:sp>
      <p:sp>
        <p:nvSpPr>
          <p:cNvPr id="48" name="TextBox 47">
            <a:extLst>
              <a:ext uri="{FF2B5EF4-FFF2-40B4-BE49-F238E27FC236}">
                <a16:creationId xmlns:a16="http://schemas.microsoft.com/office/drawing/2014/main" id="{28BA50B7-4CA4-273B-44A3-5164A7D4AA47}"/>
              </a:ext>
            </a:extLst>
          </p:cNvPr>
          <p:cNvSpPr txBox="1"/>
          <p:nvPr/>
        </p:nvSpPr>
        <p:spPr>
          <a:xfrm>
            <a:off x="1340225" y="1746032"/>
            <a:ext cx="6104964" cy="24622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000000">
                    <a:lumMod val="65000"/>
                    <a:lumOff val="35000"/>
                  </a:srgbClr>
                </a:solidFill>
                <a:effectLst/>
                <a:uLnTx/>
                <a:uFillTx/>
                <a:latin typeface="Univers" panose="020B0503020202020204" pitchFamily="34" charset="0"/>
                <a:ea typeface="+mn-ea"/>
                <a:cs typeface="Arial" panose="020B0604020202020204" pitchFamily="34" charset="0"/>
              </a:rPr>
              <a:t>no. of patients with event/total no. (%)</a:t>
            </a:r>
          </a:p>
        </p:txBody>
      </p:sp>
    </p:spTree>
    <p:extLst>
      <p:ext uri="{BB962C8B-B14F-4D97-AF65-F5344CB8AC3E}">
        <p14:creationId xmlns:p14="http://schemas.microsoft.com/office/powerpoint/2010/main" val="3320622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E3D50-92F5-3472-7670-BD52867CCC41}"/>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BBF3C5C-103B-8DE9-64A3-8A856871352C}"/>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6DABFC06-0985-C107-B3BB-2ED6668A57D0}"/>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latin typeface="Univers" panose="020B0503020202020204" pitchFamily="34" charset="0"/>
              </a:endParaRPr>
            </a:p>
          </p:txBody>
        </p:sp>
        <p:pic>
          <p:nvPicPr>
            <p:cNvPr id="10" name="Graphic 9" descr="Home">
              <a:hlinkClick r:id="rId3" action="ppaction://hlinksldjump"/>
              <a:extLst>
                <a:ext uri="{FF2B5EF4-FFF2-40B4-BE49-F238E27FC236}">
                  <a16:creationId xmlns:a16="http://schemas.microsoft.com/office/drawing/2014/main" id="{7D610587-5DD4-39FA-0DF3-23DB6344AD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285C4A7B-CF84-FCF0-873A-7756544EC28C}"/>
              </a:ext>
            </a:extLst>
          </p:cNvPr>
          <p:cNvSpPr txBox="1">
            <a:spLocks/>
          </p:cNvSpPr>
          <p:nvPr/>
        </p:nvSpPr>
        <p:spPr>
          <a:xfrm>
            <a:off x="281734" y="255451"/>
            <a:ext cx="11808666"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EFS by </a:t>
            </a:r>
            <a:r>
              <a:rPr lang="en-GB" sz="2800" noProof="0" dirty="0" err="1">
                <a:solidFill>
                  <a:schemeClr val="bg1"/>
                </a:solidFill>
                <a:latin typeface="Univers" panose="020B0503020202020204" pitchFamily="34" charset="0"/>
              </a:rPr>
              <a:t>pCR</a:t>
            </a:r>
            <a:r>
              <a:rPr lang="en-GB" sz="2800" noProof="0" dirty="0">
                <a:solidFill>
                  <a:schemeClr val="bg1"/>
                </a:solidFill>
                <a:latin typeface="Univers" panose="020B0503020202020204" pitchFamily="34" charset="0"/>
              </a:rPr>
              <a:t> (ypT0/Tis ypN0) </a:t>
            </a:r>
            <a:r>
              <a:rPr lang="en-GB" sz="2800" dirty="0">
                <a:solidFill>
                  <a:schemeClr val="bg1"/>
                </a:solidFill>
                <a:latin typeface="Univers" panose="020B0503020202020204" pitchFamily="34" charset="0"/>
              </a:rPr>
              <a:t>at final analysis</a:t>
            </a:r>
            <a:r>
              <a:rPr lang="en-GB" sz="2800" baseline="30000" noProof="0" dirty="0">
                <a:solidFill>
                  <a:schemeClr val="bg1"/>
                </a:solidFill>
                <a:latin typeface="Univers" panose="020B0503020202020204" pitchFamily="34" charset="0"/>
              </a:rPr>
              <a:t>1</a:t>
            </a:r>
          </a:p>
        </p:txBody>
      </p:sp>
      <p:sp>
        <p:nvSpPr>
          <p:cNvPr id="12" name="Text Placeholder 7">
            <a:extLst>
              <a:ext uri="{FF2B5EF4-FFF2-40B4-BE49-F238E27FC236}">
                <a16:creationId xmlns:a16="http://schemas.microsoft.com/office/drawing/2014/main" id="{CA2C7B75-8F6C-DC2A-4859-804A49D48785}"/>
              </a:ext>
            </a:extLst>
          </p:cNvPr>
          <p:cNvSpPr txBox="1">
            <a:spLocks/>
          </p:cNvSpPr>
          <p:nvPr/>
        </p:nvSpPr>
        <p:spPr>
          <a:xfrm>
            <a:off x="80996" y="5998679"/>
            <a:ext cx="11008762"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baseline="30000" noProof="0" dirty="0" err="1">
                <a:latin typeface="Univers" panose="020B0503020202020204" pitchFamily="34" charset="0"/>
              </a:rPr>
              <a:t>a</a:t>
            </a:r>
            <a:r>
              <a:rPr lang="en-GB" sz="800" b="1" noProof="0" dirty="0" err="1">
                <a:latin typeface="Univers" panose="020B0503020202020204" pitchFamily="34" charset="0"/>
              </a:rPr>
              <a:t>Data</a:t>
            </a:r>
            <a:r>
              <a:rPr lang="en-GB" sz="800" b="1" noProof="0" dirty="0">
                <a:latin typeface="Univers" panose="020B0503020202020204" pitchFamily="34" charset="0"/>
              </a:rPr>
              <a:t> cutoff: 14 October 2025.</a:t>
            </a:r>
            <a:r>
              <a:rPr lang="en-GB" sz="800" b="1" baseline="30000" dirty="0">
                <a:latin typeface="Univers" panose="020B0503020202020204" pitchFamily="34" charset="0"/>
              </a:rPr>
              <a:t> </a:t>
            </a:r>
            <a:r>
              <a:rPr lang="en-GB" sz="800" b="1" noProof="0" dirty="0">
                <a:latin typeface="Univers" panose="020B0503020202020204" pitchFamily="34" charset="0"/>
              </a:rPr>
              <a:t>This is a non-randomised subgroup analysis based on the post-treatment outcomes of pCR; HRs should be interpreted with caution;</a:t>
            </a:r>
            <a:r>
              <a:rPr lang="en-GB" sz="800" b="1" baseline="30000" noProof="0" dirty="0">
                <a:latin typeface="Univers" panose="020B0503020202020204" pitchFamily="34" charset="0"/>
              </a:rPr>
              <a:t>1</a:t>
            </a:r>
            <a:r>
              <a:rPr lang="en-GB" sz="800" b="1" noProof="0" dirty="0">
                <a:latin typeface="Univers" panose="020B0503020202020204" pitchFamily="34" charset="0"/>
              </a:rPr>
              <a:t> </a:t>
            </a:r>
            <a:r>
              <a:rPr lang="en-GB" sz="800" b="1" baseline="30000" noProof="0" dirty="0" err="1">
                <a:latin typeface="Univers" panose="020B0503020202020204" pitchFamily="34" charset="0"/>
              </a:rPr>
              <a:t>b</a:t>
            </a:r>
            <a:r>
              <a:rPr lang="en-GB" sz="800" b="1" noProof="0" dirty="0" err="1">
                <a:latin typeface="Univers" panose="020B0503020202020204" pitchFamily="34" charset="0"/>
              </a:rPr>
              <a:t>Data</a:t>
            </a:r>
            <a:r>
              <a:rPr lang="en-GB" sz="800" b="1" noProof="0" dirty="0">
                <a:latin typeface="Univers" panose="020B0503020202020204" pitchFamily="34" charset="0"/>
              </a:rPr>
              <a:t> cutoff: </a:t>
            </a:r>
            <a:r>
              <a:rPr lang="en-GB" sz="800" b="1" dirty="0">
                <a:latin typeface="Univers" panose="020B0503020202020204" pitchFamily="34" charset="0"/>
              </a:rPr>
              <a:t>23 March 2021;</a:t>
            </a:r>
            <a:r>
              <a:rPr lang="en-GB" sz="800" b="1" baseline="30000" dirty="0">
                <a:latin typeface="Univers" panose="020B0503020202020204" pitchFamily="34" charset="0"/>
              </a:rPr>
              <a:t>2</a:t>
            </a:r>
            <a:r>
              <a:rPr lang="en-GB" sz="800" b="1" dirty="0">
                <a:latin typeface="Univers" panose="020B0503020202020204" pitchFamily="34" charset="0"/>
              </a:rPr>
              <a:t> </a:t>
            </a:r>
            <a:r>
              <a:rPr lang="en-GB" sz="800" b="1" baseline="30000" dirty="0" err="1">
                <a:latin typeface="Univers" panose="020B0503020202020204" pitchFamily="34" charset="0"/>
              </a:rPr>
              <a:t>c</a:t>
            </a:r>
            <a:r>
              <a:rPr lang="en-GB" sz="800" b="1" dirty="0" err="1">
                <a:latin typeface="Univers" panose="020B0503020202020204" pitchFamily="34" charset="0"/>
              </a:rPr>
              <a:t>Data</a:t>
            </a:r>
            <a:r>
              <a:rPr lang="en-GB" sz="800" b="1" dirty="0">
                <a:latin typeface="Univers" panose="020B0503020202020204" pitchFamily="34" charset="0"/>
              </a:rPr>
              <a:t> cutoff: 23 March 2023.</a:t>
            </a:r>
            <a:r>
              <a:rPr lang="en-GB" sz="800" b="1" baseline="30000" dirty="0">
                <a:latin typeface="Univers" panose="020B0503020202020204" pitchFamily="34" charset="0"/>
              </a:rPr>
              <a:t>2</a:t>
            </a:r>
            <a:br>
              <a:rPr lang="en-GB" sz="800" b="1" dirty="0">
                <a:latin typeface="Univers" panose="020B0503020202020204" pitchFamily="34" charset="0"/>
              </a:rPr>
            </a:br>
            <a:r>
              <a:rPr lang="en-GB" sz="800" noProof="0" dirty="0">
                <a:latin typeface="Univers" panose="020B0503020202020204" pitchFamily="34" charset="0"/>
              </a:rPr>
              <a:t>CI, confidence interval; EFS, event-free survival; HR, hazard ratio; pCR, pathologic complete response.</a:t>
            </a:r>
          </a:p>
          <a:p>
            <a:pPr marL="0" indent="0">
              <a:spcBef>
                <a:spcPts val="0"/>
              </a:spcBef>
              <a:buNone/>
            </a:pPr>
            <a:r>
              <a:rPr lang="en-GB" sz="800" noProof="0" dirty="0">
                <a:latin typeface="Univers" panose="020B0503020202020204" pitchFamily="34" charset="0"/>
              </a:rPr>
              <a:t>1. Schmid P et al. Presented at the American Society of Clinical Oncology (ASCO) Annual Meeting 2026, 29 May–2 June, Chicago, USA;</a:t>
            </a:r>
          </a:p>
          <a:p>
            <a:pPr marL="0" indent="0">
              <a:spcBef>
                <a:spcPts val="0"/>
              </a:spcBef>
              <a:buNone/>
            </a:pPr>
            <a:r>
              <a:rPr lang="en-GB" sz="800" noProof="0" dirty="0">
                <a:latin typeface="Univers" panose="020B0503020202020204" pitchFamily="34" charset="0"/>
              </a:rPr>
              <a:t>2. </a:t>
            </a:r>
            <a:r>
              <a:rPr lang="en-GB" sz="800" dirty="0">
                <a:latin typeface="Univers" panose="020B0503020202020204" pitchFamily="34" charset="0"/>
              </a:rPr>
              <a:t>Schmid P et al. Presented at the European Society of Medical Oncology Congress 2023, 20–24 September, Madrid, Spain.</a:t>
            </a:r>
          </a:p>
        </p:txBody>
      </p:sp>
      <p:sp>
        <p:nvSpPr>
          <p:cNvPr id="18" name="TextBox 17">
            <a:extLst>
              <a:ext uri="{FF2B5EF4-FFF2-40B4-BE49-F238E27FC236}">
                <a16:creationId xmlns:a16="http://schemas.microsoft.com/office/drawing/2014/main" id="{D5449271-2650-E3EC-EBFB-8D0FFCB8E0B5}"/>
              </a:ext>
            </a:extLst>
          </p:cNvPr>
          <p:cNvSpPr txBox="1"/>
          <p:nvPr/>
        </p:nvSpPr>
        <p:spPr>
          <a:xfrm>
            <a:off x="7873015" y="558131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br>
              <a:rPr lang="en-GB" sz="800" i="1" noProof="0" dirty="0">
                <a:latin typeface="Univers" panose="020B0503020202020204" pitchFamily="34" charset="0"/>
              </a:rPr>
            </a:br>
            <a:r>
              <a:rPr lang="en-GB" sz="800" noProof="0" dirty="0">
                <a:latin typeface="Univers" panose="020B0503020202020204" pitchFamily="34" charset="0"/>
              </a:rPr>
              <a:t>Presented at ASCO 2026.</a:t>
            </a:r>
            <a:r>
              <a:rPr lang="en-GB" sz="800" baseline="30000" noProof="0" dirty="0">
                <a:latin typeface="Univers" panose="020B0503020202020204" pitchFamily="34" charset="0"/>
              </a:rPr>
              <a:t>1</a:t>
            </a:r>
          </a:p>
        </p:txBody>
      </p:sp>
      <p:sp>
        <p:nvSpPr>
          <p:cNvPr id="2" name="TextBox 1">
            <a:extLst>
              <a:ext uri="{FF2B5EF4-FFF2-40B4-BE49-F238E27FC236}">
                <a16:creationId xmlns:a16="http://schemas.microsoft.com/office/drawing/2014/main" id="{EEAA5454-918A-28FD-5AC1-565CF627A90B}"/>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
        <p:nvSpPr>
          <p:cNvPr id="26" name="TextBox 25">
            <a:extLst>
              <a:ext uri="{FF2B5EF4-FFF2-40B4-BE49-F238E27FC236}">
                <a16:creationId xmlns:a16="http://schemas.microsoft.com/office/drawing/2014/main" id="{41448BC8-02F5-1E8E-9D80-E6F6535783E0}"/>
              </a:ext>
            </a:extLst>
          </p:cNvPr>
          <p:cNvSpPr txBox="1"/>
          <p:nvPr/>
        </p:nvSpPr>
        <p:spPr>
          <a:xfrm>
            <a:off x="2325807" y="5949497"/>
            <a:ext cx="7625603" cy="261610"/>
          </a:xfrm>
          <a:prstGeom prst="rect">
            <a:avLst/>
          </a:prstGeom>
          <a:noFill/>
        </p:spPr>
        <p:txBody>
          <a:bodyPr wrap="square">
            <a:spAutoFit/>
          </a:bodyPr>
          <a:lstStyle/>
          <a:p>
            <a:pPr algn="ctr"/>
            <a:r>
              <a:rPr lang="en-GB" sz="1100" b="1" dirty="0">
                <a:latin typeface="Univers" panose="020B0503020202020204" pitchFamily="34" charset="0"/>
              </a:rPr>
              <a:t>This was an exploratory analysis; significance was not tested and no statistical conclusions can be drawn</a:t>
            </a:r>
          </a:p>
        </p:txBody>
      </p:sp>
      <p:graphicFrame>
        <p:nvGraphicFramePr>
          <p:cNvPr id="4" name="Table 3">
            <a:extLst>
              <a:ext uri="{FF2B5EF4-FFF2-40B4-BE49-F238E27FC236}">
                <a16:creationId xmlns:a16="http://schemas.microsoft.com/office/drawing/2014/main" id="{99B3ACB2-E951-029A-5C65-45FCBB149BA3}"/>
              </a:ext>
            </a:extLst>
          </p:cNvPr>
          <p:cNvGraphicFramePr>
            <a:graphicFrameLocks noGrp="1"/>
          </p:cNvGraphicFramePr>
          <p:nvPr>
            <p:extLst>
              <p:ext uri="{D42A27DB-BD31-4B8C-83A1-F6EECF244321}">
                <p14:modId xmlns:p14="http://schemas.microsoft.com/office/powerpoint/2010/main" val="3409425168"/>
              </p:ext>
            </p:extLst>
          </p:nvPr>
        </p:nvGraphicFramePr>
        <p:xfrm>
          <a:off x="728512" y="4654566"/>
          <a:ext cx="9574908" cy="1219200"/>
        </p:xfrm>
        <a:graphic>
          <a:graphicData uri="http://schemas.openxmlformats.org/drawingml/2006/table">
            <a:tbl>
              <a:tblPr firstRow="1" bandRow="1">
                <a:tableStyleId>{5C22544A-7EE6-4342-B048-85BDC9FD1C3A}</a:tableStyleId>
              </a:tblPr>
              <a:tblGrid>
                <a:gridCol w="2383459">
                  <a:extLst>
                    <a:ext uri="{9D8B030D-6E8A-4147-A177-3AD203B41FA5}">
                      <a16:colId xmlns:a16="http://schemas.microsoft.com/office/drawing/2014/main" val="2438844578"/>
                    </a:ext>
                  </a:extLst>
                </a:gridCol>
                <a:gridCol w="632565">
                  <a:extLst>
                    <a:ext uri="{9D8B030D-6E8A-4147-A177-3AD203B41FA5}">
                      <a16:colId xmlns:a16="http://schemas.microsoft.com/office/drawing/2014/main" val="2494239033"/>
                    </a:ext>
                  </a:extLst>
                </a:gridCol>
                <a:gridCol w="751561">
                  <a:extLst>
                    <a:ext uri="{9D8B030D-6E8A-4147-A177-3AD203B41FA5}">
                      <a16:colId xmlns:a16="http://schemas.microsoft.com/office/drawing/2014/main" val="2885678148"/>
                    </a:ext>
                  </a:extLst>
                </a:gridCol>
                <a:gridCol w="676406">
                  <a:extLst>
                    <a:ext uri="{9D8B030D-6E8A-4147-A177-3AD203B41FA5}">
                      <a16:colId xmlns:a16="http://schemas.microsoft.com/office/drawing/2014/main" val="1491215384"/>
                    </a:ext>
                  </a:extLst>
                </a:gridCol>
                <a:gridCol w="757824">
                  <a:extLst>
                    <a:ext uri="{9D8B030D-6E8A-4147-A177-3AD203B41FA5}">
                      <a16:colId xmlns:a16="http://schemas.microsoft.com/office/drawing/2014/main" val="353903084"/>
                    </a:ext>
                  </a:extLst>
                </a:gridCol>
                <a:gridCol w="713984">
                  <a:extLst>
                    <a:ext uri="{9D8B030D-6E8A-4147-A177-3AD203B41FA5}">
                      <a16:colId xmlns:a16="http://schemas.microsoft.com/office/drawing/2014/main" val="1324335806"/>
                    </a:ext>
                  </a:extLst>
                </a:gridCol>
                <a:gridCol w="676405">
                  <a:extLst>
                    <a:ext uri="{9D8B030D-6E8A-4147-A177-3AD203B41FA5}">
                      <a16:colId xmlns:a16="http://schemas.microsoft.com/office/drawing/2014/main" val="1577892256"/>
                    </a:ext>
                  </a:extLst>
                </a:gridCol>
                <a:gridCol w="795403">
                  <a:extLst>
                    <a:ext uri="{9D8B030D-6E8A-4147-A177-3AD203B41FA5}">
                      <a16:colId xmlns:a16="http://schemas.microsoft.com/office/drawing/2014/main" val="4047305887"/>
                    </a:ext>
                  </a:extLst>
                </a:gridCol>
                <a:gridCol w="657617">
                  <a:extLst>
                    <a:ext uri="{9D8B030D-6E8A-4147-A177-3AD203B41FA5}">
                      <a16:colId xmlns:a16="http://schemas.microsoft.com/office/drawing/2014/main" val="1979025930"/>
                    </a:ext>
                  </a:extLst>
                </a:gridCol>
                <a:gridCol w="742662">
                  <a:extLst>
                    <a:ext uri="{9D8B030D-6E8A-4147-A177-3AD203B41FA5}">
                      <a16:colId xmlns:a16="http://schemas.microsoft.com/office/drawing/2014/main" val="1561441711"/>
                    </a:ext>
                  </a:extLst>
                </a:gridCol>
                <a:gridCol w="787022">
                  <a:extLst>
                    <a:ext uri="{9D8B030D-6E8A-4147-A177-3AD203B41FA5}">
                      <a16:colId xmlns:a16="http://schemas.microsoft.com/office/drawing/2014/main" val="19177023"/>
                    </a:ext>
                  </a:extLst>
                </a:gridCol>
              </a:tblGrid>
              <a:tr h="2424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dirty="0">
                          <a:solidFill>
                            <a:srgbClr val="2FA201"/>
                          </a:solidFill>
                          <a:latin typeface="Univers" panose="020B0503020202020204" pitchFamily="34" charset="0"/>
                          <a:cs typeface="Arial" panose="020B0604020202020204" pitchFamily="34" charset="0"/>
                        </a:rPr>
                        <a:t>KEYTRUDA + chemotherapy/</a:t>
                      </a:r>
                      <a:br>
                        <a:rPr lang="en-GB" sz="1000" b="1" dirty="0">
                          <a:solidFill>
                            <a:srgbClr val="2FA201"/>
                          </a:solidFill>
                          <a:latin typeface="Univers" panose="020B0503020202020204" pitchFamily="34" charset="0"/>
                          <a:cs typeface="Arial" panose="020B0604020202020204" pitchFamily="34" charset="0"/>
                        </a:rPr>
                      </a:br>
                      <a:r>
                        <a:rPr lang="en-GB" sz="1000" b="1" dirty="0">
                          <a:solidFill>
                            <a:srgbClr val="2FA201"/>
                          </a:solidFill>
                          <a:latin typeface="Univers" panose="020B0503020202020204" pitchFamily="34" charset="0"/>
                          <a:cs typeface="Arial" panose="020B0604020202020204" pitchFamily="34" charset="0"/>
                        </a:rPr>
                        <a:t>KEYTRUDA responder</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dirty="0">
                          <a:solidFill>
                            <a:srgbClr val="2FA201"/>
                          </a:solidFill>
                          <a:latin typeface="Univers" panose="020B0503020202020204" pitchFamily="34" charset="0"/>
                          <a:cs typeface="Arial" panose="020B0604020202020204" pitchFamily="34" charset="0"/>
                        </a:rPr>
                        <a:t>495</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dirty="0">
                          <a:solidFill>
                            <a:srgbClr val="2FA201"/>
                          </a:solidFill>
                          <a:latin typeface="Univers" panose="020B0503020202020204" pitchFamily="34" charset="0"/>
                          <a:cs typeface="Arial" panose="020B0604020202020204" pitchFamily="34" charset="0"/>
                        </a:rPr>
                        <a:t>484</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dirty="0">
                          <a:solidFill>
                            <a:srgbClr val="2FA201"/>
                          </a:solidFill>
                          <a:latin typeface="Univers" panose="020B0503020202020204" pitchFamily="34" charset="0"/>
                          <a:cs typeface="Arial" panose="020B0604020202020204" pitchFamily="34" charset="0"/>
                        </a:rPr>
                        <a:t>473</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dirty="0">
                          <a:solidFill>
                            <a:srgbClr val="2FA201"/>
                          </a:solidFill>
                          <a:latin typeface="Univers" panose="020B0503020202020204" pitchFamily="34" charset="0"/>
                          <a:cs typeface="Arial" panose="020B0604020202020204" pitchFamily="34" charset="0"/>
                        </a:rPr>
                        <a:t>463</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a:solidFill>
                            <a:srgbClr val="2FA201"/>
                          </a:solidFill>
                          <a:latin typeface="Univers" panose="020B0503020202020204" pitchFamily="34" charset="0"/>
                          <a:cs typeface="Arial" panose="020B0604020202020204" pitchFamily="34" charset="0"/>
                        </a:rPr>
                        <a:t>454</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a:solidFill>
                            <a:srgbClr val="2FA201"/>
                          </a:solidFill>
                          <a:latin typeface="Univers" panose="020B0503020202020204" pitchFamily="34" charset="0"/>
                          <a:cs typeface="Arial" panose="020B0604020202020204" pitchFamily="34" charset="0"/>
                        </a:rPr>
                        <a:t>448</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a:solidFill>
                            <a:srgbClr val="2FA201"/>
                          </a:solidFill>
                          <a:latin typeface="Univers" panose="020B0503020202020204" pitchFamily="34" charset="0"/>
                          <a:cs typeface="Arial" panose="020B0604020202020204" pitchFamily="34" charset="0"/>
                        </a:rPr>
                        <a:t>442</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a:solidFill>
                            <a:srgbClr val="2FA201"/>
                          </a:solidFill>
                          <a:latin typeface="Univers" panose="020B0503020202020204" pitchFamily="34" charset="0"/>
                          <a:cs typeface="Arial" panose="020B0604020202020204" pitchFamily="34" charset="0"/>
                        </a:rPr>
                        <a:t>432</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a:solidFill>
                            <a:srgbClr val="2FA201"/>
                          </a:solidFill>
                          <a:latin typeface="Univers" panose="020B0503020202020204" pitchFamily="34" charset="0"/>
                          <a:cs typeface="Arial" panose="020B0604020202020204" pitchFamily="34" charset="0"/>
                        </a:rPr>
                        <a:t>142</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000" b="1" dirty="0">
                          <a:solidFill>
                            <a:srgbClr val="2FA201"/>
                          </a:solidFill>
                          <a:latin typeface="Univers" panose="020B0503020202020204" pitchFamily="34" charset="0"/>
                          <a:cs typeface="Arial" panose="020B0604020202020204" pitchFamily="34" charset="0"/>
                        </a:rPr>
                        <a:t>0</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7697922"/>
                  </a:ext>
                </a:extLst>
              </a:tr>
              <a:tr h="2424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dirty="0">
                          <a:solidFill>
                            <a:srgbClr val="454545"/>
                          </a:solidFill>
                          <a:latin typeface="Univers" panose="020B0503020202020204" pitchFamily="34" charset="0"/>
                          <a:cs typeface="Arial" panose="020B0604020202020204" pitchFamily="34" charset="0"/>
                        </a:rPr>
                        <a:t>Placebo + chemotherapy/</a:t>
                      </a:r>
                      <a:br>
                        <a:rPr lang="en-GB" sz="1000" b="1" dirty="0">
                          <a:solidFill>
                            <a:srgbClr val="454545"/>
                          </a:solidFill>
                          <a:latin typeface="Univers" panose="020B0503020202020204" pitchFamily="34" charset="0"/>
                          <a:cs typeface="Arial" panose="020B0604020202020204" pitchFamily="34" charset="0"/>
                        </a:rPr>
                      </a:br>
                      <a:r>
                        <a:rPr lang="en-GB" sz="1000" b="1" dirty="0">
                          <a:solidFill>
                            <a:srgbClr val="454545"/>
                          </a:solidFill>
                          <a:latin typeface="Univers" panose="020B0503020202020204" pitchFamily="34" charset="0"/>
                          <a:cs typeface="Arial" panose="020B0604020202020204" pitchFamily="34" charset="0"/>
                        </a:rPr>
                        <a:t>placebo responder</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217</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214</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200</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197</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194</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185</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179</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175</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57</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454545"/>
                          </a:solidFill>
                          <a:latin typeface="Univers" panose="020B0503020202020204" pitchFamily="34" charset="0"/>
                          <a:cs typeface="Arial" panose="020B0604020202020204" pitchFamily="34" charset="0"/>
                        </a:rPr>
                        <a:t>0</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41023"/>
                  </a:ext>
                </a:extLst>
              </a:tr>
              <a:tr h="2424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a:solidFill>
                            <a:srgbClr val="8ECF74"/>
                          </a:solidFill>
                          <a:latin typeface="Univers" panose="020B0503020202020204" pitchFamily="34" charset="0"/>
                          <a:cs typeface="Arial" panose="020B0604020202020204" pitchFamily="34" charset="0"/>
                        </a:rPr>
                        <a:t>KEYTRUDA + chemotherapy/</a:t>
                      </a:r>
                      <a:br>
                        <a:rPr lang="en-GB" sz="1000" b="1">
                          <a:solidFill>
                            <a:srgbClr val="8ECF74"/>
                          </a:solidFill>
                          <a:latin typeface="Univers" panose="020B0503020202020204" pitchFamily="34" charset="0"/>
                          <a:cs typeface="Arial" panose="020B0604020202020204" pitchFamily="34" charset="0"/>
                        </a:rPr>
                      </a:br>
                      <a:r>
                        <a:rPr lang="en-GB" sz="1000" b="1">
                          <a:solidFill>
                            <a:srgbClr val="8ECF74"/>
                          </a:solidFill>
                          <a:latin typeface="Univers" panose="020B0503020202020204" pitchFamily="34" charset="0"/>
                          <a:cs typeface="Arial" panose="020B0604020202020204" pitchFamily="34" charset="0"/>
                        </a:rPr>
                        <a:t>KEYTRUDA non-responder</a:t>
                      </a:r>
                      <a:endParaRPr lang="en-GB" sz="1000" b="1" dirty="0">
                        <a:solidFill>
                          <a:srgbClr val="8ECF74"/>
                        </a:solidFill>
                        <a:latin typeface="Univers" panose="020B0503020202020204" pitchFamily="34" charset="0"/>
                        <a:cs typeface="Arial" panose="020B0604020202020204" pitchFamily="34"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289</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244</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208</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191</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181</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172</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166</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158</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46</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a:solidFill>
                            <a:srgbClr val="8ECF74"/>
                          </a:solidFill>
                          <a:latin typeface="Univers" panose="020B0503020202020204" pitchFamily="34" charset="0"/>
                          <a:cs typeface="Arial" panose="020B0604020202020204" pitchFamily="34" charset="0"/>
                        </a:rPr>
                        <a:t>0</a:t>
                      </a:r>
                      <a:endParaRPr lang="en-US" sz="1000" b="1" dirty="0">
                        <a:solidFill>
                          <a:srgbClr val="8ECF74"/>
                        </a:solidFill>
                        <a:latin typeface="Univers" panose="020B0503020202020204" pitchFamily="34" charset="0"/>
                        <a:cs typeface="Arial" panose="020B06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1622001"/>
                  </a:ext>
                </a:extLst>
              </a:tr>
              <a:tr h="24247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dirty="0">
                          <a:solidFill>
                            <a:srgbClr val="979293"/>
                          </a:solidFill>
                          <a:latin typeface="Univers" panose="020B0503020202020204" pitchFamily="34" charset="0"/>
                          <a:cs typeface="Arial" panose="020B0604020202020204" pitchFamily="34" charset="0"/>
                        </a:rPr>
                        <a:t>Placebo + chemotherapy/</a:t>
                      </a:r>
                      <a:br>
                        <a:rPr lang="en-GB" sz="1000" b="1" dirty="0">
                          <a:solidFill>
                            <a:srgbClr val="979293"/>
                          </a:solidFill>
                          <a:latin typeface="Univers" panose="020B0503020202020204" pitchFamily="34" charset="0"/>
                          <a:cs typeface="Arial" panose="020B0604020202020204" pitchFamily="34" charset="0"/>
                        </a:rPr>
                      </a:br>
                      <a:r>
                        <a:rPr lang="en-GB" sz="1000" b="1" dirty="0">
                          <a:solidFill>
                            <a:srgbClr val="979293"/>
                          </a:solidFill>
                          <a:latin typeface="Univers" panose="020B0503020202020204" pitchFamily="34" charset="0"/>
                          <a:cs typeface="Arial" panose="020B0604020202020204" pitchFamily="34" charset="0"/>
                        </a:rPr>
                        <a:t>placebo non-responder</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173</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144</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112</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96</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92</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89</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85</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84</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28</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000" b="1" dirty="0">
                          <a:solidFill>
                            <a:srgbClr val="979293"/>
                          </a:solidFill>
                          <a:latin typeface="Univers" panose="020B0503020202020204" pitchFamily="34" charset="0"/>
                          <a:cs typeface="Arial" panose="020B0604020202020204" pitchFamily="34" charset="0"/>
                        </a:rPr>
                        <a:t>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28843479"/>
                  </a:ext>
                </a:extLst>
              </a:tr>
            </a:tbl>
          </a:graphicData>
        </a:graphic>
      </p:graphicFrame>
      <p:sp>
        <p:nvSpPr>
          <p:cNvPr id="3" name="TextBox 2">
            <a:extLst>
              <a:ext uri="{FF2B5EF4-FFF2-40B4-BE49-F238E27FC236}">
                <a16:creationId xmlns:a16="http://schemas.microsoft.com/office/drawing/2014/main" id="{8657C9A7-5D26-FA9E-0317-A18ECAABA954}"/>
              </a:ext>
            </a:extLst>
          </p:cNvPr>
          <p:cNvSpPr txBox="1"/>
          <p:nvPr/>
        </p:nvSpPr>
        <p:spPr>
          <a:xfrm>
            <a:off x="5109191" y="1245605"/>
            <a:ext cx="1973618" cy="276999"/>
          </a:xfrm>
          <a:prstGeom prst="rect">
            <a:avLst/>
          </a:prstGeom>
          <a:noFill/>
        </p:spPr>
        <p:txBody>
          <a:bodyPr wrap="none" rtlCol="0">
            <a:spAutoFit/>
          </a:bodyPr>
          <a:lstStyle/>
          <a:p>
            <a:pPr algn="ctr"/>
            <a:r>
              <a:rPr lang="en-GB" sz="1200" b="1" noProof="0" dirty="0">
                <a:solidFill>
                  <a:schemeClr val="tx1">
                    <a:lumMod val="65000"/>
                    <a:lumOff val="35000"/>
                  </a:schemeClr>
                </a:solidFill>
                <a:latin typeface="Univers" panose="020B0503020202020204" pitchFamily="34" charset="0"/>
              </a:rPr>
              <a:t>84-month final </a:t>
            </a:r>
            <a:r>
              <a:rPr lang="en-GB" sz="1200" b="1" noProof="0" dirty="0" err="1">
                <a:solidFill>
                  <a:schemeClr val="tx1">
                    <a:lumMod val="65000"/>
                    <a:lumOff val="35000"/>
                  </a:schemeClr>
                </a:solidFill>
                <a:latin typeface="Univers" panose="020B0503020202020204" pitchFamily="34" charset="0"/>
              </a:rPr>
              <a:t>analysis</a:t>
            </a:r>
            <a:r>
              <a:rPr lang="en-GB" sz="1200" b="1" baseline="30000" noProof="0" dirty="0" err="1">
                <a:solidFill>
                  <a:schemeClr val="tx1">
                    <a:lumMod val="65000"/>
                    <a:lumOff val="35000"/>
                  </a:schemeClr>
                </a:solidFill>
                <a:latin typeface="Univers" panose="020B0503020202020204" pitchFamily="34" charset="0"/>
              </a:rPr>
              <a:t>a</a:t>
            </a:r>
            <a:endParaRPr lang="en-GB" sz="1200" b="1" baseline="30000" noProof="0" dirty="0">
              <a:solidFill>
                <a:schemeClr val="tx1">
                  <a:lumMod val="65000"/>
                  <a:lumOff val="35000"/>
                </a:schemeClr>
              </a:solidFill>
              <a:latin typeface="Univers" panose="020B0503020202020204" pitchFamily="34" charset="0"/>
            </a:endParaRPr>
          </a:p>
        </p:txBody>
      </p:sp>
      <p:cxnSp>
        <p:nvCxnSpPr>
          <p:cNvPr id="5" name="Straight Connector 4">
            <a:extLst>
              <a:ext uri="{FF2B5EF4-FFF2-40B4-BE49-F238E27FC236}">
                <a16:creationId xmlns:a16="http://schemas.microsoft.com/office/drawing/2014/main" id="{B7CF5275-9180-337C-B336-4F3B40FEBCAC}"/>
              </a:ext>
            </a:extLst>
          </p:cNvPr>
          <p:cNvCxnSpPr>
            <a:cxnSpLocks/>
          </p:cNvCxnSpPr>
          <p:nvPr/>
        </p:nvCxnSpPr>
        <p:spPr>
          <a:xfrm>
            <a:off x="3388531" y="1679745"/>
            <a:ext cx="0" cy="25658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96E2731-3510-A717-EB2E-CD4FF69C89A1}"/>
              </a:ext>
            </a:extLst>
          </p:cNvPr>
          <p:cNvCxnSpPr/>
          <p:nvPr/>
        </p:nvCxnSpPr>
        <p:spPr>
          <a:xfrm>
            <a:off x="3256329" y="4157187"/>
            <a:ext cx="65991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2E0B317-CA2C-8406-E0A5-184D92436830}"/>
              </a:ext>
            </a:extLst>
          </p:cNvPr>
          <p:cNvCxnSpPr>
            <a:cxnSpLocks/>
          </p:cNvCxnSpPr>
          <p:nvPr/>
        </p:nvCxnSpPr>
        <p:spPr>
          <a:xfrm rot="5400000">
            <a:off x="4778808" y="4202274"/>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C227B30-EB79-A5D5-EB7D-5800054ADC6B}"/>
              </a:ext>
            </a:extLst>
          </p:cNvPr>
          <p:cNvCxnSpPr/>
          <p:nvPr/>
        </p:nvCxnSpPr>
        <p:spPr>
          <a:xfrm>
            <a:off x="3248294" y="367886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71AA192-12CF-E11D-BA6E-67EBA8CB5845}"/>
              </a:ext>
            </a:extLst>
          </p:cNvPr>
          <p:cNvCxnSpPr/>
          <p:nvPr/>
        </p:nvCxnSpPr>
        <p:spPr>
          <a:xfrm>
            <a:off x="3248294" y="3430386"/>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EA03D83-2A82-A8C7-D4C5-6AFD1BA975B4}"/>
              </a:ext>
            </a:extLst>
          </p:cNvPr>
          <p:cNvCxnSpPr/>
          <p:nvPr/>
        </p:nvCxnSpPr>
        <p:spPr>
          <a:xfrm>
            <a:off x="3248294" y="317638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18D5A77-1556-4959-AA2B-7191F40BC2AE}"/>
              </a:ext>
            </a:extLst>
          </p:cNvPr>
          <p:cNvCxnSpPr/>
          <p:nvPr/>
        </p:nvCxnSpPr>
        <p:spPr>
          <a:xfrm>
            <a:off x="3248294" y="2679436"/>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16F6062-98C8-AEFE-6695-68FDA6839EA1}"/>
              </a:ext>
            </a:extLst>
          </p:cNvPr>
          <p:cNvCxnSpPr/>
          <p:nvPr/>
        </p:nvCxnSpPr>
        <p:spPr>
          <a:xfrm>
            <a:off x="3248294" y="242543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C8A4BB3-9ED9-744E-C59D-4CAE42A618D6}"/>
              </a:ext>
            </a:extLst>
          </p:cNvPr>
          <p:cNvCxnSpPr/>
          <p:nvPr/>
        </p:nvCxnSpPr>
        <p:spPr>
          <a:xfrm>
            <a:off x="3248294" y="218248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7E19088-4921-A97B-5406-4C56877AF500}"/>
              </a:ext>
            </a:extLst>
          </p:cNvPr>
          <p:cNvCxnSpPr/>
          <p:nvPr/>
        </p:nvCxnSpPr>
        <p:spPr>
          <a:xfrm>
            <a:off x="3248294" y="1934009"/>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CAC4CA-53B6-216D-0BFC-209E22C1C746}"/>
              </a:ext>
            </a:extLst>
          </p:cNvPr>
          <p:cNvCxnSpPr/>
          <p:nvPr/>
        </p:nvCxnSpPr>
        <p:spPr>
          <a:xfrm>
            <a:off x="3248294" y="168553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71E9714-DAC1-60DE-7C03-18483C93DF71}"/>
              </a:ext>
            </a:extLst>
          </p:cNvPr>
          <p:cNvCxnSpPr>
            <a:cxnSpLocks/>
          </p:cNvCxnSpPr>
          <p:nvPr/>
        </p:nvCxnSpPr>
        <p:spPr>
          <a:xfrm rot="5400000">
            <a:off x="5493827" y="4202275"/>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DC0B4A3-CAD8-9EC8-9E86-960F63E2C11F}"/>
              </a:ext>
            </a:extLst>
          </p:cNvPr>
          <p:cNvCxnSpPr>
            <a:cxnSpLocks/>
          </p:cNvCxnSpPr>
          <p:nvPr/>
        </p:nvCxnSpPr>
        <p:spPr>
          <a:xfrm rot="5400000">
            <a:off x="6208849" y="4202276"/>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9053006-1A59-4572-F328-7B77892198D1}"/>
              </a:ext>
            </a:extLst>
          </p:cNvPr>
          <p:cNvCxnSpPr>
            <a:cxnSpLocks/>
          </p:cNvCxnSpPr>
          <p:nvPr/>
        </p:nvCxnSpPr>
        <p:spPr>
          <a:xfrm rot="5400000">
            <a:off x="6916993" y="4202277"/>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68A9E35-CD6D-126C-A41F-5EFF028635F7}"/>
              </a:ext>
            </a:extLst>
          </p:cNvPr>
          <p:cNvCxnSpPr>
            <a:cxnSpLocks/>
          </p:cNvCxnSpPr>
          <p:nvPr/>
        </p:nvCxnSpPr>
        <p:spPr>
          <a:xfrm rot="5400000">
            <a:off x="7645763" y="4202277"/>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9BC8782-C406-AF4F-6869-77767945D180}"/>
              </a:ext>
            </a:extLst>
          </p:cNvPr>
          <p:cNvCxnSpPr>
            <a:cxnSpLocks/>
          </p:cNvCxnSpPr>
          <p:nvPr/>
        </p:nvCxnSpPr>
        <p:spPr>
          <a:xfrm rot="5400000">
            <a:off x="9075802" y="4202278"/>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5A442B0-1152-AB7F-DFC1-00F8370C27BF}"/>
              </a:ext>
            </a:extLst>
          </p:cNvPr>
          <p:cNvCxnSpPr>
            <a:cxnSpLocks/>
          </p:cNvCxnSpPr>
          <p:nvPr/>
        </p:nvCxnSpPr>
        <p:spPr>
          <a:xfrm rot="5400000">
            <a:off x="9804572" y="4202279"/>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7320AC9-4302-9AEF-99BB-EF2F17A73663}"/>
              </a:ext>
            </a:extLst>
          </p:cNvPr>
          <p:cNvSpPr txBox="1"/>
          <p:nvPr/>
        </p:nvSpPr>
        <p:spPr>
          <a:xfrm>
            <a:off x="2739177" y="1859853"/>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90</a:t>
            </a:r>
          </a:p>
        </p:txBody>
      </p:sp>
      <p:sp>
        <p:nvSpPr>
          <p:cNvPr id="31" name="TextBox 30">
            <a:extLst>
              <a:ext uri="{FF2B5EF4-FFF2-40B4-BE49-F238E27FC236}">
                <a16:creationId xmlns:a16="http://schemas.microsoft.com/office/drawing/2014/main" id="{6D93A8E0-62E6-A8FE-6EFE-C34DFE7FDE12}"/>
              </a:ext>
            </a:extLst>
          </p:cNvPr>
          <p:cNvSpPr txBox="1"/>
          <p:nvPr/>
        </p:nvSpPr>
        <p:spPr>
          <a:xfrm>
            <a:off x="2739177" y="1599433"/>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32" name="TextBox 31">
            <a:extLst>
              <a:ext uri="{FF2B5EF4-FFF2-40B4-BE49-F238E27FC236}">
                <a16:creationId xmlns:a16="http://schemas.microsoft.com/office/drawing/2014/main" id="{75CA2F78-E9C9-562D-EA70-E78483E2AEF6}"/>
              </a:ext>
            </a:extLst>
          </p:cNvPr>
          <p:cNvSpPr txBox="1"/>
          <p:nvPr/>
        </p:nvSpPr>
        <p:spPr>
          <a:xfrm>
            <a:off x="2739177" y="2109856"/>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80</a:t>
            </a:r>
          </a:p>
        </p:txBody>
      </p:sp>
      <p:sp>
        <p:nvSpPr>
          <p:cNvPr id="33" name="TextBox 32">
            <a:extLst>
              <a:ext uri="{FF2B5EF4-FFF2-40B4-BE49-F238E27FC236}">
                <a16:creationId xmlns:a16="http://schemas.microsoft.com/office/drawing/2014/main" id="{6217E76E-C0C6-66EB-DF5C-1A08697B38D7}"/>
              </a:ext>
            </a:extLst>
          </p:cNvPr>
          <p:cNvSpPr txBox="1"/>
          <p:nvPr/>
        </p:nvSpPr>
        <p:spPr>
          <a:xfrm>
            <a:off x="2739177" y="2349443"/>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70</a:t>
            </a:r>
          </a:p>
        </p:txBody>
      </p:sp>
      <p:sp>
        <p:nvSpPr>
          <p:cNvPr id="34" name="TextBox 33">
            <a:extLst>
              <a:ext uri="{FF2B5EF4-FFF2-40B4-BE49-F238E27FC236}">
                <a16:creationId xmlns:a16="http://schemas.microsoft.com/office/drawing/2014/main" id="{0A326BCA-DDAD-8F43-2224-4B51F32B22BC}"/>
              </a:ext>
            </a:extLst>
          </p:cNvPr>
          <p:cNvSpPr txBox="1"/>
          <p:nvPr/>
        </p:nvSpPr>
        <p:spPr>
          <a:xfrm>
            <a:off x="2739177" y="2857803"/>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50</a:t>
            </a:r>
          </a:p>
        </p:txBody>
      </p:sp>
      <p:sp>
        <p:nvSpPr>
          <p:cNvPr id="35" name="TextBox 34">
            <a:extLst>
              <a:ext uri="{FF2B5EF4-FFF2-40B4-BE49-F238E27FC236}">
                <a16:creationId xmlns:a16="http://schemas.microsoft.com/office/drawing/2014/main" id="{E525C49C-7908-D011-7C49-9F500D35F3B0}"/>
              </a:ext>
            </a:extLst>
          </p:cNvPr>
          <p:cNvSpPr txBox="1"/>
          <p:nvPr/>
        </p:nvSpPr>
        <p:spPr>
          <a:xfrm>
            <a:off x="2739177" y="2602592"/>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60</a:t>
            </a:r>
          </a:p>
        </p:txBody>
      </p:sp>
      <p:sp>
        <p:nvSpPr>
          <p:cNvPr id="36" name="TextBox 35">
            <a:extLst>
              <a:ext uri="{FF2B5EF4-FFF2-40B4-BE49-F238E27FC236}">
                <a16:creationId xmlns:a16="http://schemas.microsoft.com/office/drawing/2014/main" id="{9DA1AB4A-10D1-B7EA-AC69-08D602905ABD}"/>
              </a:ext>
            </a:extLst>
          </p:cNvPr>
          <p:cNvSpPr txBox="1"/>
          <p:nvPr/>
        </p:nvSpPr>
        <p:spPr>
          <a:xfrm>
            <a:off x="2739177" y="3097390"/>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40</a:t>
            </a:r>
          </a:p>
        </p:txBody>
      </p:sp>
      <p:sp>
        <p:nvSpPr>
          <p:cNvPr id="37" name="TextBox 36">
            <a:extLst>
              <a:ext uri="{FF2B5EF4-FFF2-40B4-BE49-F238E27FC236}">
                <a16:creationId xmlns:a16="http://schemas.microsoft.com/office/drawing/2014/main" id="{1BD2178C-1398-2459-F04A-14CD6775E804}"/>
              </a:ext>
            </a:extLst>
          </p:cNvPr>
          <p:cNvSpPr txBox="1"/>
          <p:nvPr/>
        </p:nvSpPr>
        <p:spPr>
          <a:xfrm>
            <a:off x="2739177" y="3843097"/>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10</a:t>
            </a:r>
          </a:p>
        </p:txBody>
      </p:sp>
      <p:sp>
        <p:nvSpPr>
          <p:cNvPr id="38" name="TextBox 37">
            <a:extLst>
              <a:ext uri="{FF2B5EF4-FFF2-40B4-BE49-F238E27FC236}">
                <a16:creationId xmlns:a16="http://schemas.microsoft.com/office/drawing/2014/main" id="{9FF5D9CD-DA06-1699-8275-7584B40B9A25}"/>
              </a:ext>
            </a:extLst>
          </p:cNvPr>
          <p:cNvSpPr txBox="1"/>
          <p:nvPr/>
        </p:nvSpPr>
        <p:spPr>
          <a:xfrm>
            <a:off x="2739177" y="3352601"/>
            <a:ext cx="471424" cy="169277"/>
          </a:xfrm>
          <a:prstGeom prst="rect">
            <a:avLst/>
          </a:prstGeom>
          <a:noFill/>
        </p:spPr>
        <p:txBody>
          <a:bodyPr wrap="square" lIns="0" tIns="0" rIns="0" bIns="0" rtlCol="0">
            <a:spAutoFit/>
          </a:bodyPr>
          <a:lstStyle/>
          <a:p>
            <a:pPr algn="r"/>
            <a:r>
              <a:rPr lang="en-GB" sz="1100" dirty="0">
                <a:solidFill>
                  <a:schemeClr val="tx1">
                    <a:lumMod val="65000"/>
                    <a:lumOff val="35000"/>
                  </a:schemeClr>
                </a:solidFill>
                <a:latin typeface="Univers" panose="020B0503020202020204" pitchFamily="34" charset="0"/>
                <a:cs typeface="Arial" panose="020B0604020202020204" pitchFamily="34" charset="0"/>
              </a:rPr>
              <a:t>30</a:t>
            </a:r>
          </a:p>
        </p:txBody>
      </p:sp>
      <p:sp>
        <p:nvSpPr>
          <p:cNvPr id="39" name="TextBox 38">
            <a:extLst>
              <a:ext uri="{FF2B5EF4-FFF2-40B4-BE49-F238E27FC236}">
                <a16:creationId xmlns:a16="http://schemas.microsoft.com/office/drawing/2014/main" id="{D5128902-EA82-9098-6369-3C3A43F254CD}"/>
              </a:ext>
            </a:extLst>
          </p:cNvPr>
          <p:cNvSpPr txBox="1"/>
          <p:nvPr/>
        </p:nvSpPr>
        <p:spPr>
          <a:xfrm>
            <a:off x="2739177" y="3597849"/>
            <a:ext cx="471424" cy="169277"/>
          </a:xfrm>
          <a:prstGeom prst="rect">
            <a:avLst/>
          </a:prstGeom>
          <a:noFill/>
        </p:spPr>
        <p:txBody>
          <a:bodyPr wrap="square" lIns="0" tIns="0" rIns="0" bIns="0" rtlCol="0">
            <a:spAutoFit/>
          </a:bodyPr>
          <a:lstStyle/>
          <a:p>
            <a:pPr algn="r"/>
            <a:r>
              <a:rPr lang="en-GB" sz="1100">
                <a:solidFill>
                  <a:schemeClr val="tx1">
                    <a:lumMod val="65000"/>
                    <a:lumOff val="35000"/>
                  </a:schemeClr>
                </a:solidFill>
                <a:latin typeface="Univers" panose="020B0503020202020204" pitchFamily="34" charset="0"/>
                <a:cs typeface="Arial" panose="020B0604020202020204" pitchFamily="34" charset="0"/>
              </a:rPr>
              <a:t>20</a:t>
            </a:r>
          </a:p>
        </p:txBody>
      </p:sp>
      <p:sp>
        <p:nvSpPr>
          <p:cNvPr id="40" name="TextBox 39">
            <a:extLst>
              <a:ext uri="{FF2B5EF4-FFF2-40B4-BE49-F238E27FC236}">
                <a16:creationId xmlns:a16="http://schemas.microsoft.com/office/drawing/2014/main" id="{D088B990-B66C-7AFC-2754-230A45AD8193}"/>
              </a:ext>
            </a:extLst>
          </p:cNvPr>
          <p:cNvSpPr txBox="1"/>
          <p:nvPr/>
        </p:nvSpPr>
        <p:spPr>
          <a:xfrm>
            <a:off x="3248800" y="4261117"/>
            <a:ext cx="272921" cy="169277"/>
          </a:xfrm>
          <a:prstGeom prst="rect">
            <a:avLst/>
          </a:prstGeom>
          <a:noFill/>
        </p:spPr>
        <p:txBody>
          <a:bodyPr wrap="square" lIns="0" tIns="0" rIns="0" bIns="0" rtlCol="0">
            <a:spAutoFit/>
          </a:bodyPr>
          <a:lstStyle/>
          <a:p>
            <a:pPr algn="ctr"/>
            <a:r>
              <a:rPr lang="en-GB" sz="110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41" name="TextBox 40">
            <a:extLst>
              <a:ext uri="{FF2B5EF4-FFF2-40B4-BE49-F238E27FC236}">
                <a16:creationId xmlns:a16="http://schemas.microsoft.com/office/drawing/2014/main" id="{95D0F2BC-845F-C4AF-295D-4C28B777ADC9}"/>
              </a:ext>
            </a:extLst>
          </p:cNvPr>
          <p:cNvSpPr txBox="1"/>
          <p:nvPr/>
        </p:nvSpPr>
        <p:spPr>
          <a:xfrm>
            <a:off x="3962162"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12</a:t>
            </a:r>
          </a:p>
        </p:txBody>
      </p:sp>
      <p:sp>
        <p:nvSpPr>
          <p:cNvPr id="42" name="TextBox 41">
            <a:extLst>
              <a:ext uri="{FF2B5EF4-FFF2-40B4-BE49-F238E27FC236}">
                <a16:creationId xmlns:a16="http://schemas.microsoft.com/office/drawing/2014/main" id="{0DE52C67-EC90-FF3B-902A-B6A9F2EAEA8E}"/>
              </a:ext>
            </a:extLst>
          </p:cNvPr>
          <p:cNvSpPr txBox="1"/>
          <p:nvPr/>
        </p:nvSpPr>
        <p:spPr>
          <a:xfrm>
            <a:off x="4675523"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24</a:t>
            </a:r>
          </a:p>
        </p:txBody>
      </p:sp>
      <p:sp>
        <p:nvSpPr>
          <p:cNvPr id="43" name="TextBox 42">
            <a:extLst>
              <a:ext uri="{FF2B5EF4-FFF2-40B4-BE49-F238E27FC236}">
                <a16:creationId xmlns:a16="http://schemas.microsoft.com/office/drawing/2014/main" id="{0EF6A199-83B8-F298-E7FD-22C406F147E4}"/>
              </a:ext>
            </a:extLst>
          </p:cNvPr>
          <p:cNvSpPr txBox="1"/>
          <p:nvPr/>
        </p:nvSpPr>
        <p:spPr>
          <a:xfrm>
            <a:off x="5401855"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36</a:t>
            </a:r>
          </a:p>
        </p:txBody>
      </p:sp>
      <p:sp>
        <p:nvSpPr>
          <p:cNvPr id="44" name="TextBox 43">
            <a:extLst>
              <a:ext uri="{FF2B5EF4-FFF2-40B4-BE49-F238E27FC236}">
                <a16:creationId xmlns:a16="http://schemas.microsoft.com/office/drawing/2014/main" id="{FD43A5BA-EEDF-F12A-F689-B269A3268910}"/>
              </a:ext>
            </a:extLst>
          </p:cNvPr>
          <p:cNvSpPr txBox="1"/>
          <p:nvPr/>
        </p:nvSpPr>
        <p:spPr>
          <a:xfrm>
            <a:off x="6121702"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48</a:t>
            </a:r>
          </a:p>
        </p:txBody>
      </p:sp>
      <p:sp>
        <p:nvSpPr>
          <p:cNvPr id="45" name="TextBox 44">
            <a:extLst>
              <a:ext uri="{FF2B5EF4-FFF2-40B4-BE49-F238E27FC236}">
                <a16:creationId xmlns:a16="http://schemas.microsoft.com/office/drawing/2014/main" id="{5FC3EDDC-BF50-0F38-593B-1928CD9077C4}"/>
              </a:ext>
            </a:extLst>
          </p:cNvPr>
          <p:cNvSpPr txBox="1"/>
          <p:nvPr/>
        </p:nvSpPr>
        <p:spPr>
          <a:xfrm>
            <a:off x="6828579"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60</a:t>
            </a:r>
          </a:p>
        </p:txBody>
      </p:sp>
      <p:sp>
        <p:nvSpPr>
          <p:cNvPr id="46" name="TextBox 45">
            <a:extLst>
              <a:ext uri="{FF2B5EF4-FFF2-40B4-BE49-F238E27FC236}">
                <a16:creationId xmlns:a16="http://schemas.microsoft.com/office/drawing/2014/main" id="{B247B315-9630-A36D-4B7C-C6254F996BBD}"/>
              </a:ext>
            </a:extLst>
          </p:cNvPr>
          <p:cNvSpPr txBox="1"/>
          <p:nvPr/>
        </p:nvSpPr>
        <p:spPr>
          <a:xfrm>
            <a:off x="7554910"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72</a:t>
            </a:r>
          </a:p>
        </p:txBody>
      </p:sp>
      <p:sp>
        <p:nvSpPr>
          <p:cNvPr id="47" name="TextBox 46">
            <a:extLst>
              <a:ext uri="{FF2B5EF4-FFF2-40B4-BE49-F238E27FC236}">
                <a16:creationId xmlns:a16="http://schemas.microsoft.com/office/drawing/2014/main" id="{F8C6CF6D-54A2-3DCB-0249-7C2386F9E6DF}"/>
              </a:ext>
            </a:extLst>
          </p:cNvPr>
          <p:cNvSpPr txBox="1"/>
          <p:nvPr/>
        </p:nvSpPr>
        <p:spPr>
          <a:xfrm>
            <a:off x="8281242"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84</a:t>
            </a:r>
          </a:p>
        </p:txBody>
      </p:sp>
      <p:sp>
        <p:nvSpPr>
          <p:cNvPr id="48" name="TextBox 47">
            <a:extLst>
              <a:ext uri="{FF2B5EF4-FFF2-40B4-BE49-F238E27FC236}">
                <a16:creationId xmlns:a16="http://schemas.microsoft.com/office/drawing/2014/main" id="{87CD29F4-34FA-40E7-5C3E-BAD77EE9EDEC}"/>
              </a:ext>
            </a:extLst>
          </p:cNvPr>
          <p:cNvSpPr txBox="1"/>
          <p:nvPr/>
        </p:nvSpPr>
        <p:spPr>
          <a:xfrm>
            <a:off x="8975148"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96</a:t>
            </a:r>
          </a:p>
        </p:txBody>
      </p:sp>
      <p:sp>
        <p:nvSpPr>
          <p:cNvPr id="49" name="TextBox 48">
            <a:extLst>
              <a:ext uri="{FF2B5EF4-FFF2-40B4-BE49-F238E27FC236}">
                <a16:creationId xmlns:a16="http://schemas.microsoft.com/office/drawing/2014/main" id="{E5777F50-C089-B908-C4D4-3360C2BF62C6}"/>
              </a:ext>
            </a:extLst>
          </p:cNvPr>
          <p:cNvSpPr txBox="1"/>
          <p:nvPr/>
        </p:nvSpPr>
        <p:spPr>
          <a:xfrm>
            <a:off x="9701480" y="4261117"/>
            <a:ext cx="272921" cy="169277"/>
          </a:xfrm>
          <a:prstGeom prst="rect">
            <a:avLst/>
          </a:prstGeom>
          <a:noFill/>
        </p:spPr>
        <p:txBody>
          <a:bodyPr wrap="square" lIns="0" tIns="0" rIns="0" bIns="0" rtlCol="0">
            <a:spAutoFit/>
          </a:bodyPr>
          <a:lstStyle/>
          <a:p>
            <a:pPr algn="ctr"/>
            <a:r>
              <a:rPr lang="en-GB" sz="1100">
                <a:solidFill>
                  <a:schemeClr val="tx1">
                    <a:lumMod val="65000"/>
                    <a:lumOff val="35000"/>
                  </a:schemeClr>
                </a:solidFill>
                <a:latin typeface="Univers" panose="020B0503020202020204" pitchFamily="34" charset="0"/>
                <a:cs typeface="Arial" panose="020B0604020202020204" pitchFamily="34" charset="0"/>
              </a:rPr>
              <a:t>108</a:t>
            </a:r>
          </a:p>
        </p:txBody>
      </p:sp>
      <p:sp>
        <p:nvSpPr>
          <p:cNvPr id="50" name="TextBox 49">
            <a:extLst>
              <a:ext uri="{FF2B5EF4-FFF2-40B4-BE49-F238E27FC236}">
                <a16:creationId xmlns:a16="http://schemas.microsoft.com/office/drawing/2014/main" id="{5673A383-0DC2-321C-49AE-717056D85DB4}"/>
              </a:ext>
            </a:extLst>
          </p:cNvPr>
          <p:cNvSpPr txBox="1"/>
          <p:nvPr/>
        </p:nvSpPr>
        <p:spPr>
          <a:xfrm>
            <a:off x="2937680" y="4089240"/>
            <a:ext cx="272921" cy="169277"/>
          </a:xfrm>
          <a:prstGeom prst="rect">
            <a:avLst/>
          </a:prstGeom>
          <a:noFill/>
        </p:spPr>
        <p:txBody>
          <a:bodyPr wrap="square" lIns="0" tIns="0" rIns="0" bIns="0" rtlCol="0">
            <a:spAutoFit/>
          </a:bodyPr>
          <a:lstStyle/>
          <a:p>
            <a:pPr algn="r"/>
            <a:r>
              <a:rPr lang="en-GB" sz="110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51" name="TextBox 50">
            <a:extLst>
              <a:ext uri="{FF2B5EF4-FFF2-40B4-BE49-F238E27FC236}">
                <a16:creationId xmlns:a16="http://schemas.microsoft.com/office/drawing/2014/main" id="{BD703326-BE6A-30AC-14FA-BFA5195D07F7}"/>
              </a:ext>
            </a:extLst>
          </p:cNvPr>
          <p:cNvSpPr txBox="1"/>
          <p:nvPr/>
        </p:nvSpPr>
        <p:spPr>
          <a:xfrm>
            <a:off x="8402579" y="1642397"/>
            <a:ext cx="2013115" cy="246221"/>
          </a:xfrm>
          <a:prstGeom prst="rect">
            <a:avLst/>
          </a:prstGeom>
          <a:noFill/>
        </p:spPr>
        <p:txBody>
          <a:bodyPr wrap="square" rtlCol="0">
            <a:spAutoFit/>
          </a:bodyPr>
          <a:lstStyle/>
          <a:p>
            <a:r>
              <a:rPr lang="en-GB" sz="1000" b="1" dirty="0">
                <a:solidFill>
                  <a:srgbClr val="2FA201"/>
                </a:solidFill>
                <a:latin typeface="Univers" panose="020B0503020202020204" pitchFamily="34" charset="0"/>
                <a:cs typeface="Arial" panose="020B0604020202020204" pitchFamily="34" charset="0"/>
              </a:rPr>
              <a:t>84-month EFS: 90.4%</a:t>
            </a:r>
          </a:p>
        </p:txBody>
      </p:sp>
      <p:sp>
        <p:nvSpPr>
          <p:cNvPr id="52" name="TextBox 51">
            <a:extLst>
              <a:ext uri="{FF2B5EF4-FFF2-40B4-BE49-F238E27FC236}">
                <a16:creationId xmlns:a16="http://schemas.microsoft.com/office/drawing/2014/main" id="{87DDC90B-F09A-4199-D174-45B8FA40B2CD}"/>
              </a:ext>
            </a:extLst>
          </p:cNvPr>
          <p:cNvSpPr txBox="1"/>
          <p:nvPr/>
        </p:nvSpPr>
        <p:spPr>
          <a:xfrm>
            <a:off x="8403713" y="2046026"/>
            <a:ext cx="2013115" cy="246221"/>
          </a:xfrm>
          <a:prstGeom prst="rect">
            <a:avLst/>
          </a:prstGeom>
          <a:noFill/>
        </p:spPr>
        <p:txBody>
          <a:bodyPr wrap="square" rtlCol="0">
            <a:spAutoFit/>
          </a:bodyPr>
          <a:lstStyle/>
          <a:p>
            <a:r>
              <a:rPr lang="en-GB" sz="1000" b="1" dirty="0">
                <a:solidFill>
                  <a:srgbClr val="454545"/>
                </a:solidFill>
                <a:latin typeface="Univers" panose="020B0503020202020204" pitchFamily="34" charset="0"/>
                <a:cs typeface="Arial" panose="020B0604020202020204" pitchFamily="34" charset="0"/>
              </a:rPr>
              <a:t>84-month EFS: 85.9%</a:t>
            </a:r>
          </a:p>
        </p:txBody>
      </p:sp>
      <p:sp>
        <p:nvSpPr>
          <p:cNvPr id="53" name="TextBox 52">
            <a:extLst>
              <a:ext uri="{FF2B5EF4-FFF2-40B4-BE49-F238E27FC236}">
                <a16:creationId xmlns:a16="http://schemas.microsoft.com/office/drawing/2014/main" id="{B9EA2FD4-5603-0AA2-A3B3-1E48A8C5BA6D}"/>
              </a:ext>
            </a:extLst>
          </p:cNvPr>
          <p:cNvSpPr txBox="1"/>
          <p:nvPr/>
        </p:nvSpPr>
        <p:spPr>
          <a:xfrm>
            <a:off x="1982416" y="4453479"/>
            <a:ext cx="1102678" cy="153888"/>
          </a:xfrm>
          <a:prstGeom prst="rect">
            <a:avLst/>
          </a:prstGeom>
          <a:noFill/>
        </p:spPr>
        <p:txBody>
          <a:bodyPr wrap="square" lIns="0" tIns="0" rIns="0" bIns="0" rtlCol="0">
            <a:spAutoFit/>
          </a:bodyPr>
          <a:lstStyle/>
          <a:p>
            <a:pPr algn="r"/>
            <a:r>
              <a:rPr lang="en-GB" sz="1000" dirty="0">
                <a:solidFill>
                  <a:schemeClr val="tx1">
                    <a:lumMod val="65000"/>
                    <a:lumOff val="35000"/>
                  </a:schemeClr>
                </a:solidFill>
                <a:latin typeface="Univers" panose="020B0503020202020204" pitchFamily="34" charset="0"/>
                <a:cs typeface="Arial" panose="020B0604020202020204" pitchFamily="34" charset="0"/>
              </a:rPr>
              <a:t>No. at risk</a:t>
            </a:r>
          </a:p>
        </p:txBody>
      </p:sp>
      <p:sp>
        <p:nvSpPr>
          <p:cNvPr id="54" name="TextBox 53">
            <a:extLst>
              <a:ext uri="{FF2B5EF4-FFF2-40B4-BE49-F238E27FC236}">
                <a16:creationId xmlns:a16="http://schemas.microsoft.com/office/drawing/2014/main" id="{8BE832EE-D58D-C114-F89E-09565BF8F8E8}"/>
              </a:ext>
            </a:extLst>
          </p:cNvPr>
          <p:cNvSpPr txBox="1"/>
          <p:nvPr/>
        </p:nvSpPr>
        <p:spPr>
          <a:xfrm rot="16200000">
            <a:off x="1355171" y="2806097"/>
            <a:ext cx="2851300" cy="261610"/>
          </a:xfrm>
          <a:prstGeom prst="rect">
            <a:avLst/>
          </a:prstGeom>
          <a:noFill/>
        </p:spPr>
        <p:txBody>
          <a:bodyPr wrap="square" rtlCol="0">
            <a:spAutoFit/>
          </a:bodyPr>
          <a:lstStyle/>
          <a:p>
            <a:pPr algn="ctr"/>
            <a:r>
              <a:rPr lang="en-GB" sz="1100" b="1" dirty="0">
                <a:solidFill>
                  <a:schemeClr val="tx1">
                    <a:lumMod val="65000"/>
                    <a:lumOff val="35000"/>
                  </a:schemeClr>
                </a:solidFill>
                <a:latin typeface="Univers" panose="020B0503020202020204" pitchFamily="34" charset="0"/>
                <a:cs typeface="Arial" panose="020B0604020202020204" pitchFamily="34" charset="0"/>
              </a:rPr>
              <a:t>Percentage of patients free from event</a:t>
            </a:r>
          </a:p>
        </p:txBody>
      </p:sp>
      <p:cxnSp>
        <p:nvCxnSpPr>
          <p:cNvPr id="55" name="Straight Connector 54">
            <a:extLst>
              <a:ext uri="{FF2B5EF4-FFF2-40B4-BE49-F238E27FC236}">
                <a16:creationId xmlns:a16="http://schemas.microsoft.com/office/drawing/2014/main" id="{577FF062-97DE-4EAA-174D-70DF0B42432B}"/>
              </a:ext>
            </a:extLst>
          </p:cNvPr>
          <p:cNvCxnSpPr/>
          <p:nvPr/>
        </p:nvCxnSpPr>
        <p:spPr>
          <a:xfrm>
            <a:off x="3248294" y="3918449"/>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0A5FA25-F7DA-1EB5-3304-E3256F4EA3C7}"/>
              </a:ext>
            </a:extLst>
          </p:cNvPr>
          <p:cNvCxnSpPr/>
          <p:nvPr/>
        </p:nvCxnSpPr>
        <p:spPr>
          <a:xfrm>
            <a:off x="3248294" y="292944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3DE3325-C05D-CF67-A5E6-E5B2C24BA5E3}"/>
              </a:ext>
            </a:extLst>
          </p:cNvPr>
          <p:cNvCxnSpPr>
            <a:cxnSpLocks/>
          </p:cNvCxnSpPr>
          <p:nvPr/>
        </p:nvCxnSpPr>
        <p:spPr>
          <a:xfrm rot="5400000">
            <a:off x="4071932" y="4202274"/>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C05FE89-8881-0498-DFE3-31B0E4E1DBEA}"/>
              </a:ext>
            </a:extLst>
          </p:cNvPr>
          <p:cNvCxnSpPr>
            <a:cxnSpLocks/>
          </p:cNvCxnSpPr>
          <p:nvPr/>
        </p:nvCxnSpPr>
        <p:spPr>
          <a:xfrm rot="5400000">
            <a:off x="8368925" y="4202278"/>
            <a:ext cx="867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C508ED32-DCB7-95DE-99B5-43CD534D88B4}"/>
              </a:ext>
            </a:extLst>
          </p:cNvPr>
          <p:cNvSpPr txBox="1"/>
          <p:nvPr/>
        </p:nvSpPr>
        <p:spPr>
          <a:xfrm>
            <a:off x="3356372" y="3166352"/>
            <a:ext cx="2484120" cy="1015663"/>
          </a:xfrm>
          <a:prstGeom prst="rect">
            <a:avLst/>
          </a:prstGeom>
          <a:noFill/>
        </p:spPr>
        <p:txBody>
          <a:bodyPr wrap="square" rtlCol="0">
            <a:spAutoFit/>
          </a:bodyPr>
          <a:lstStyle/>
          <a:p>
            <a:pPr>
              <a:spcAft>
                <a:spcPts val="600"/>
              </a:spcAft>
            </a:pPr>
            <a:r>
              <a:rPr lang="en-GB" sz="1000" b="1" dirty="0" err="1">
                <a:solidFill>
                  <a:schemeClr val="tx1">
                    <a:lumMod val="65000"/>
                    <a:lumOff val="35000"/>
                  </a:schemeClr>
                </a:solidFill>
                <a:latin typeface="Univers" panose="020B0503020202020204" pitchFamily="34" charset="0"/>
                <a:cs typeface="Arial" panose="020B0604020202020204" pitchFamily="34" charset="0"/>
              </a:rPr>
              <a:t>pCR</a:t>
            </a:r>
            <a:r>
              <a:rPr lang="en-GB" sz="1000" b="1" dirty="0">
                <a:solidFill>
                  <a:schemeClr val="tx1">
                    <a:lumMod val="65000"/>
                    <a:lumOff val="35000"/>
                  </a:schemeClr>
                </a:solidFill>
                <a:latin typeface="Univers" panose="020B0503020202020204" pitchFamily="34" charset="0"/>
                <a:cs typeface="Arial" panose="020B0604020202020204" pitchFamily="34" charset="0"/>
              </a:rPr>
              <a:t> Yes </a:t>
            </a:r>
            <a:r>
              <a:rPr lang="en-GB" sz="1000" dirty="0">
                <a:solidFill>
                  <a:schemeClr val="tx1">
                    <a:lumMod val="65000"/>
                    <a:lumOff val="35000"/>
                  </a:schemeClr>
                </a:solidFill>
                <a:latin typeface="Univers" panose="020B0503020202020204" pitchFamily="34" charset="0"/>
                <a:cs typeface="Arial" panose="020B0604020202020204" pitchFamily="34" charset="0"/>
              </a:rPr>
              <a:t>HR for an event or death, 0.68 (95% CI, 0.44–1.07)</a:t>
            </a:r>
            <a:endParaRPr lang="en-GB" sz="1000" b="1" dirty="0">
              <a:solidFill>
                <a:schemeClr val="tx1">
                  <a:lumMod val="65000"/>
                  <a:lumOff val="35000"/>
                </a:schemeClr>
              </a:solidFill>
              <a:latin typeface="Univers" panose="020B0503020202020204" pitchFamily="34" charset="0"/>
              <a:cs typeface="Arial" panose="020B0604020202020204" pitchFamily="34" charset="0"/>
            </a:endParaRPr>
          </a:p>
          <a:p>
            <a:pPr>
              <a:spcAft>
                <a:spcPts val="600"/>
              </a:spcAft>
            </a:pPr>
            <a:r>
              <a:rPr lang="en-GB" sz="1000" b="1" dirty="0" err="1">
                <a:solidFill>
                  <a:schemeClr val="tx1">
                    <a:lumMod val="65000"/>
                    <a:lumOff val="35000"/>
                  </a:schemeClr>
                </a:solidFill>
                <a:latin typeface="Univers" panose="020B0503020202020204" pitchFamily="34" charset="0"/>
                <a:cs typeface="Arial" panose="020B0604020202020204" pitchFamily="34" charset="0"/>
              </a:rPr>
              <a:t>pCR</a:t>
            </a:r>
            <a:r>
              <a:rPr lang="en-GB" sz="1000" b="1" dirty="0">
                <a:solidFill>
                  <a:schemeClr val="tx1">
                    <a:lumMod val="65000"/>
                    <a:lumOff val="35000"/>
                  </a:schemeClr>
                </a:solidFill>
                <a:latin typeface="Univers" panose="020B0503020202020204" pitchFamily="34" charset="0"/>
                <a:cs typeface="Arial" panose="020B0604020202020204" pitchFamily="34" charset="0"/>
              </a:rPr>
              <a:t> No </a:t>
            </a:r>
            <a:r>
              <a:rPr lang="en-GB" sz="1000" dirty="0">
                <a:solidFill>
                  <a:schemeClr val="tx1">
                    <a:lumMod val="65000"/>
                    <a:lumOff val="35000"/>
                  </a:schemeClr>
                </a:solidFill>
                <a:latin typeface="Univers" panose="020B0503020202020204" pitchFamily="34" charset="0"/>
                <a:cs typeface="Arial" panose="020B0604020202020204" pitchFamily="34" charset="0"/>
              </a:rPr>
              <a:t>HR for an event or death,</a:t>
            </a:r>
            <a:r>
              <a:rPr lang="en-GB" sz="1000" b="1" dirty="0">
                <a:solidFill>
                  <a:schemeClr val="tx1">
                    <a:lumMod val="65000"/>
                    <a:lumOff val="35000"/>
                  </a:schemeClr>
                </a:solidFill>
                <a:latin typeface="Univers" panose="020B0503020202020204" pitchFamily="34" charset="0"/>
                <a:cs typeface="Arial" panose="020B0604020202020204" pitchFamily="34" charset="0"/>
              </a:rPr>
              <a:t> </a:t>
            </a:r>
            <a:br>
              <a:rPr lang="en-GB" sz="1000" b="1" dirty="0">
                <a:solidFill>
                  <a:schemeClr val="tx1">
                    <a:lumMod val="65000"/>
                    <a:lumOff val="35000"/>
                  </a:schemeClr>
                </a:solidFill>
                <a:latin typeface="Univers" panose="020B0503020202020204" pitchFamily="34" charset="0"/>
                <a:cs typeface="Arial" panose="020B0604020202020204" pitchFamily="34" charset="0"/>
              </a:rPr>
            </a:br>
            <a:r>
              <a:rPr lang="en-GB" sz="1000" dirty="0">
                <a:solidFill>
                  <a:schemeClr val="tx1">
                    <a:lumMod val="65000"/>
                    <a:lumOff val="35000"/>
                  </a:schemeClr>
                </a:solidFill>
                <a:latin typeface="Univers" panose="020B0503020202020204" pitchFamily="34" charset="0"/>
                <a:cs typeface="Arial" panose="020B0604020202020204" pitchFamily="34" charset="0"/>
              </a:rPr>
              <a:t>0.78 (95% CI, 0.59–1.03)</a:t>
            </a:r>
            <a:endParaRPr lang="en-GB" sz="1000" b="1" dirty="0">
              <a:solidFill>
                <a:schemeClr val="tx1">
                  <a:lumMod val="65000"/>
                  <a:lumOff val="35000"/>
                </a:schemeClr>
              </a:solidFill>
              <a:latin typeface="Univers" panose="020B0503020202020204" pitchFamily="34" charset="0"/>
              <a:cs typeface="Arial" panose="020B0604020202020204" pitchFamily="34" charset="0"/>
            </a:endParaRPr>
          </a:p>
          <a:p>
            <a:r>
              <a:rPr lang="en-GB" sz="1000" b="1" dirty="0">
                <a:solidFill>
                  <a:schemeClr val="tx1">
                    <a:lumMod val="65000"/>
                    <a:lumOff val="35000"/>
                  </a:schemeClr>
                </a:solidFill>
                <a:latin typeface="Univers" panose="020B0503020202020204" pitchFamily="34" charset="0"/>
                <a:cs typeface="Arial" panose="020B0604020202020204" pitchFamily="34" charset="0"/>
              </a:rPr>
              <a:t>Median follow-up: 93.8 months</a:t>
            </a:r>
          </a:p>
        </p:txBody>
      </p:sp>
      <p:sp>
        <p:nvSpPr>
          <p:cNvPr id="60" name="TextBox 59">
            <a:extLst>
              <a:ext uri="{FF2B5EF4-FFF2-40B4-BE49-F238E27FC236}">
                <a16:creationId xmlns:a16="http://schemas.microsoft.com/office/drawing/2014/main" id="{8F34FE07-E773-4908-C2C5-75C06BA0C044}"/>
              </a:ext>
            </a:extLst>
          </p:cNvPr>
          <p:cNvSpPr txBox="1"/>
          <p:nvPr/>
        </p:nvSpPr>
        <p:spPr>
          <a:xfrm>
            <a:off x="8432304" y="2451977"/>
            <a:ext cx="2013115" cy="246221"/>
          </a:xfrm>
          <a:prstGeom prst="rect">
            <a:avLst/>
          </a:prstGeom>
          <a:noFill/>
        </p:spPr>
        <p:txBody>
          <a:bodyPr wrap="square" rtlCol="0">
            <a:spAutoFit/>
          </a:bodyPr>
          <a:lstStyle/>
          <a:p>
            <a:r>
              <a:rPr lang="en-GB" sz="1000" b="1" dirty="0">
                <a:solidFill>
                  <a:srgbClr val="8ECF74"/>
                </a:solidFill>
                <a:latin typeface="Univers" panose="020B0503020202020204" pitchFamily="34" charset="0"/>
                <a:cs typeface="Arial" panose="020B0604020202020204" pitchFamily="34" charset="0"/>
              </a:rPr>
              <a:t>84-month EFS: 57.6%</a:t>
            </a:r>
          </a:p>
        </p:txBody>
      </p:sp>
      <p:sp>
        <p:nvSpPr>
          <p:cNvPr id="61" name="TextBox 60">
            <a:extLst>
              <a:ext uri="{FF2B5EF4-FFF2-40B4-BE49-F238E27FC236}">
                <a16:creationId xmlns:a16="http://schemas.microsoft.com/office/drawing/2014/main" id="{FB27C17B-FB52-8C0C-EA1D-1BED854FD7FE}"/>
              </a:ext>
            </a:extLst>
          </p:cNvPr>
          <p:cNvSpPr txBox="1"/>
          <p:nvPr/>
        </p:nvSpPr>
        <p:spPr>
          <a:xfrm>
            <a:off x="8412294" y="2951317"/>
            <a:ext cx="2013115" cy="246221"/>
          </a:xfrm>
          <a:prstGeom prst="rect">
            <a:avLst/>
          </a:prstGeom>
          <a:noFill/>
        </p:spPr>
        <p:txBody>
          <a:bodyPr wrap="square" rtlCol="0">
            <a:spAutoFit/>
          </a:bodyPr>
          <a:lstStyle/>
          <a:p>
            <a:r>
              <a:rPr lang="en-GB" sz="1000" b="1" dirty="0">
                <a:solidFill>
                  <a:srgbClr val="979293"/>
                </a:solidFill>
                <a:latin typeface="Univers" panose="020B0503020202020204" pitchFamily="34" charset="0"/>
                <a:cs typeface="Arial" panose="020B0604020202020204" pitchFamily="34" charset="0"/>
              </a:rPr>
              <a:t>84-month EFS: 49.7%</a:t>
            </a:r>
          </a:p>
        </p:txBody>
      </p:sp>
      <p:sp>
        <p:nvSpPr>
          <p:cNvPr id="62" name="Freeform 4">
            <a:extLst>
              <a:ext uri="{FF2B5EF4-FFF2-40B4-BE49-F238E27FC236}">
                <a16:creationId xmlns:a16="http://schemas.microsoft.com/office/drawing/2014/main" id="{21FCBA82-47D0-5AE1-E6F7-CEA6F8E10BF2}"/>
              </a:ext>
            </a:extLst>
          </p:cNvPr>
          <p:cNvSpPr/>
          <p:nvPr/>
        </p:nvSpPr>
        <p:spPr>
          <a:xfrm>
            <a:off x="5255421" y="1804569"/>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63" name="Freeform 5">
            <a:extLst>
              <a:ext uri="{FF2B5EF4-FFF2-40B4-BE49-F238E27FC236}">
                <a16:creationId xmlns:a16="http://schemas.microsoft.com/office/drawing/2014/main" id="{68297F45-B8DB-B5B7-B785-923A0EC184BA}"/>
              </a:ext>
            </a:extLst>
          </p:cNvPr>
          <p:cNvSpPr/>
          <p:nvPr/>
        </p:nvSpPr>
        <p:spPr>
          <a:xfrm>
            <a:off x="5621914" y="1815633"/>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28" name="Freeform 6">
            <a:extLst>
              <a:ext uri="{FF2B5EF4-FFF2-40B4-BE49-F238E27FC236}">
                <a16:creationId xmlns:a16="http://schemas.microsoft.com/office/drawing/2014/main" id="{CDD1790A-4040-40A6-2781-7AF3D88352E8}"/>
              </a:ext>
            </a:extLst>
          </p:cNvPr>
          <p:cNvSpPr/>
          <p:nvPr/>
        </p:nvSpPr>
        <p:spPr>
          <a:xfrm>
            <a:off x="6385303" y="185349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79" name="Freeform 12">
            <a:extLst>
              <a:ext uri="{FF2B5EF4-FFF2-40B4-BE49-F238E27FC236}">
                <a16:creationId xmlns:a16="http://schemas.microsoft.com/office/drawing/2014/main" id="{BCDC533B-C8E5-28C7-D9A9-1B3FBEBEC399}"/>
              </a:ext>
            </a:extLst>
          </p:cNvPr>
          <p:cNvSpPr/>
          <p:nvPr/>
        </p:nvSpPr>
        <p:spPr>
          <a:xfrm>
            <a:off x="7194550" y="1931854"/>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80" name="Freeform 13">
            <a:extLst>
              <a:ext uri="{FF2B5EF4-FFF2-40B4-BE49-F238E27FC236}">
                <a16:creationId xmlns:a16="http://schemas.microsoft.com/office/drawing/2014/main" id="{059B2730-1A02-96CB-53D6-506C38573183}"/>
              </a:ext>
            </a:extLst>
          </p:cNvPr>
          <p:cNvSpPr/>
          <p:nvPr/>
        </p:nvSpPr>
        <p:spPr>
          <a:xfrm>
            <a:off x="7089277" y="1931854"/>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85" name="Freeform 14">
            <a:extLst>
              <a:ext uri="{FF2B5EF4-FFF2-40B4-BE49-F238E27FC236}">
                <a16:creationId xmlns:a16="http://schemas.microsoft.com/office/drawing/2014/main" id="{029574E1-E721-2A93-BFFA-67E20B593792}"/>
              </a:ext>
            </a:extLst>
          </p:cNvPr>
          <p:cNvSpPr/>
          <p:nvPr/>
        </p:nvSpPr>
        <p:spPr>
          <a:xfrm>
            <a:off x="7379380" y="1947689"/>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86" name="Freeform 15">
            <a:extLst>
              <a:ext uri="{FF2B5EF4-FFF2-40B4-BE49-F238E27FC236}">
                <a16:creationId xmlns:a16="http://schemas.microsoft.com/office/drawing/2014/main" id="{D030AF7C-45CC-D8CE-CE0A-7BB27821D7FC}"/>
              </a:ext>
            </a:extLst>
          </p:cNvPr>
          <p:cNvSpPr/>
          <p:nvPr/>
        </p:nvSpPr>
        <p:spPr>
          <a:xfrm>
            <a:off x="8068026" y="19697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87" name="Freeform 16">
            <a:extLst>
              <a:ext uri="{FF2B5EF4-FFF2-40B4-BE49-F238E27FC236}">
                <a16:creationId xmlns:a16="http://schemas.microsoft.com/office/drawing/2014/main" id="{2CDFD2EE-F21F-3320-2C44-0BEE100EB9B3}"/>
              </a:ext>
            </a:extLst>
          </p:cNvPr>
          <p:cNvSpPr/>
          <p:nvPr/>
        </p:nvSpPr>
        <p:spPr>
          <a:xfrm>
            <a:off x="8123006" y="19697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88" name="Freeform 18">
            <a:extLst>
              <a:ext uri="{FF2B5EF4-FFF2-40B4-BE49-F238E27FC236}">
                <a16:creationId xmlns:a16="http://schemas.microsoft.com/office/drawing/2014/main" id="{7D373853-5908-1101-6ED7-D154E71BE61B}"/>
              </a:ext>
            </a:extLst>
          </p:cNvPr>
          <p:cNvSpPr/>
          <p:nvPr/>
        </p:nvSpPr>
        <p:spPr>
          <a:xfrm>
            <a:off x="8468090" y="198443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93418" cap="flat">
            <a:solidFill>
              <a:srgbClr val="454545"/>
            </a:solidFill>
            <a:prstDash val="solid"/>
            <a:miter/>
          </a:ln>
        </p:spPr>
        <p:txBody>
          <a:bodyPr/>
          <a:lstStyle/>
          <a:p>
            <a:endParaRPr lang="en-US">
              <a:latin typeface="Univers" panose="020B0503020202020204" pitchFamily="34" charset="0"/>
            </a:endParaRPr>
          </a:p>
        </p:txBody>
      </p:sp>
      <p:sp>
        <p:nvSpPr>
          <p:cNvPr id="189" name="Freeform 19">
            <a:extLst>
              <a:ext uri="{FF2B5EF4-FFF2-40B4-BE49-F238E27FC236}">
                <a16:creationId xmlns:a16="http://schemas.microsoft.com/office/drawing/2014/main" id="{55365767-3FC3-D734-22C1-FDA1209E9673}"/>
              </a:ext>
            </a:extLst>
          </p:cNvPr>
          <p:cNvSpPr/>
          <p:nvPr/>
        </p:nvSpPr>
        <p:spPr>
          <a:xfrm>
            <a:off x="8574883" y="198443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93418" cap="flat">
            <a:solidFill>
              <a:srgbClr val="454545"/>
            </a:solidFill>
            <a:prstDash val="solid"/>
            <a:miter/>
          </a:ln>
        </p:spPr>
        <p:txBody>
          <a:bodyPr/>
          <a:lstStyle/>
          <a:p>
            <a:endParaRPr lang="en-US">
              <a:latin typeface="Univers" panose="020B0503020202020204" pitchFamily="34" charset="0"/>
            </a:endParaRPr>
          </a:p>
        </p:txBody>
      </p:sp>
      <p:sp>
        <p:nvSpPr>
          <p:cNvPr id="190" name="Freeform 21">
            <a:extLst>
              <a:ext uri="{FF2B5EF4-FFF2-40B4-BE49-F238E27FC236}">
                <a16:creationId xmlns:a16="http://schemas.microsoft.com/office/drawing/2014/main" id="{0CE3AF89-F4A1-B789-78EE-918C267A95E2}"/>
              </a:ext>
            </a:extLst>
          </p:cNvPr>
          <p:cNvSpPr/>
          <p:nvPr/>
        </p:nvSpPr>
        <p:spPr>
          <a:xfrm>
            <a:off x="8663434" y="198443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61772" cap="flat">
            <a:solidFill>
              <a:srgbClr val="454545"/>
            </a:solidFill>
            <a:prstDash val="solid"/>
            <a:miter/>
          </a:ln>
        </p:spPr>
        <p:txBody>
          <a:bodyPr/>
          <a:lstStyle/>
          <a:p>
            <a:endParaRPr lang="en-US">
              <a:latin typeface="Univers" panose="020B0503020202020204" pitchFamily="34" charset="0"/>
            </a:endParaRPr>
          </a:p>
        </p:txBody>
      </p:sp>
      <p:sp>
        <p:nvSpPr>
          <p:cNvPr id="191" name="Freeform 22">
            <a:extLst>
              <a:ext uri="{FF2B5EF4-FFF2-40B4-BE49-F238E27FC236}">
                <a16:creationId xmlns:a16="http://schemas.microsoft.com/office/drawing/2014/main" id="{353AADB8-B8D4-8BEF-934E-259288040E5F}"/>
              </a:ext>
            </a:extLst>
          </p:cNvPr>
          <p:cNvSpPr/>
          <p:nvPr/>
        </p:nvSpPr>
        <p:spPr>
          <a:xfrm>
            <a:off x="8402341" y="198443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92" name="Freeform 23">
            <a:extLst>
              <a:ext uri="{FF2B5EF4-FFF2-40B4-BE49-F238E27FC236}">
                <a16:creationId xmlns:a16="http://schemas.microsoft.com/office/drawing/2014/main" id="{FEB5B6D3-E5AC-D9EC-48A6-8A11FFC429C2}"/>
              </a:ext>
            </a:extLst>
          </p:cNvPr>
          <p:cNvSpPr/>
          <p:nvPr/>
        </p:nvSpPr>
        <p:spPr>
          <a:xfrm>
            <a:off x="9375010" y="1999151"/>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93" name="Freeform 24">
            <a:extLst>
              <a:ext uri="{FF2B5EF4-FFF2-40B4-BE49-F238E27FC236}">
                <a16:creationId xmlns:a16="http://schemas.microsoft.com/office/drawing/2014/main" id="{AE115102-31A3-3E5E-5BA7-14A8AF39E1F4}"/>
              </a:ext>
            </a:extLst>
          </p:cNvPr>
          <p:cNvSpPr/>
          <p:nvPr/>
        </p:nvSpPr>
        <p:spPr>
          <a:xfrm>
            <a:off x="9396419" y="1999151"/>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94" name="Freeform 26">
            <a:extLst>
              <a:ext uri="{FF2B5EF4-FFF2-40B4-BE49-F238E27FC236}">
                <a16:creationId xmlns:a16="http://schemas.microsoft.com/office/drawing/2014/main" id="{297D3A30-23BC-BC01-E63A-2CBD902BA567}"/>
              </a:ext>
            </a:extLst>
          </p:cNvPr>
          <p:cNvSpPr/>
          <p:nvPr/>
        </p:nvSpPr>
        <p:spPr>
          <a:xfrm>
            <a:off x="9437591" y="1999151"/>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195" name="Freeform 27">
            <a:extLst>
              <a:ext uri="{FF2B5EF4-FFF2-40B4-BE49-F238E27FC236}">
                <a16:creationId xmlns:a16="http://schemas.microsoft.com/office/drawing/2014/main" id="{FEF4B9A9-EA69-4932-E586-51A5C1ABCDEA}"/>
              </a:ext>
            </a:extLst>
          </p:cNvPr>
          <p:cNvSpPr/>
          <p:nvPr/>
        </p:nvSpPr>
        <p:spPr>
          <a:xfrm>
            <a:off x="9484970" y="1889020"/>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2FA201"/>
            </a:solidFill>
            <a:prstDash val="solid"/>
            <a:miter/>
          </a:ln>
        </p:spPr>
        <p:txBody>
          <a:bodyPr/>
          <a:lstStyle/>
          <a:p>
            <a:endParaRPr lang="en-US">
              <a:latin typeface="Univers" panose="020B0503020202020204" pitchFamily="34" charset="0"/>
            </a:endParaRPr>
          </a:p>
        </p:txBody>
      </p:sp>
      <p:sp>
        <p:nvSpPr>
          <p:cNvPr id="196" name="Freeform 28">
            <a:extLst>
              <a:ext uri="{FF2B5EF4-FFF2-40B4-BE49-F238E27FC236}">
                <a16:creationId xmlns:a16="http://schemas.microsoft.com/office/drawing/2014/main" id="{46F8383C-0907-00AB-0D85-A1361DC1BCC3}"/>
              </a:ext>
            </a:extLst>
          </p:cNvPr>
          <p:cNvSpPr/>
          <p:nvPr/>
        </p:nvSpPr>
        <p:spPr>
          <a:xfrm>
            <a:off x="9457480" y="1889020"/>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2FA201"/>
            </a:solidFill>
            <a:prstDash val="solid"/>
            <a:miter/>
          </a:ln>
        </p:spPr>
        <p:txBody>
          <a:bodyPr/>
          <a:lstStyle/>
          <a:p>
            <a:endParaRPr lang="en-US">
              <a:latin typeface="Univers" panose="020B0503020202020204" pitchFamily="34" charset="0"/>
            </a:endParaRPr>
          </a:p>
        </p:txBody>
      </p:sp>
      <p:sp>
        <p:nvSpPr>
          <p:cNvPr id="197" name="Freeform 29">
            <a:extLst>
              <a:ext uri="{FF2B5EF4-FFF2-40B4-BE49-F238E27FC236}">
                <a16:creationId xmlns:a16="http://schemas.microsoft.com/office/drawing/2014/main" id="{6036B409-66ED-4A43-32AB-DF4959BD52E9}"/>
              </a:ext>
            </a:extLst>
          </p:cNvPr>
          <p:cNvSpPr/>
          <p:nvPr/>
        </p:nvSpPr>
        <p:spPr>
          <a:xfrm>
            <a:off x="8799364"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0000" cap="flat">
            <a:solidFill>
              <a:srgbClr val="2FA201"/>
            </a:solidFill>
            <a:prstDash val="solid"/>
            <a:miter/>
          </a:ln>
        </p:spPr>
        <p:txBody>
          <a:bodyPr/>
          <a:lstStyle/>
          <a:p>
            <a:endParaRPr lang="en-US">
              <a:latin typeface="Univers" panose="020B0503020202020204" pitchFamily="34" charset="0"/>
            </a:endParaRPr>
          </a:p>
        </p:txBody>
      </p:sp>
      <p:sp>
        <p:nvSpPr>
          <p:cNvPr id="198" name="Freeform 30">
            <a:extLst>
              <a:ext uri="{FF2B5EF4-FFF2-40B4-BE49-F238E27FC236}">
                <a16:creationId xmlns:a16="http://schemas.microsoft.com/office/drawing/2014/main" id="{77C4B896-0AA0-0F3B-2F42-FFCAA1D361A8}"/>
              </a:ext>
            </a:extLst>
          </p:cNvPr>
          <p:cNvSpPr/>
          <p:nvPr/>
        </p:nvSpPr>
        <p:spPr>
          <a:xfrm>
            <a:off x="8777955"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199" name="Freeform 31">
            <a:extLst>
              <a:ext uri="{FF2B5EF4-FFF2-40B4-BE49-F238E27FC236}">
                <a16:creationId xmlns:a16="http://schemas.microsoft.com/office/drawing/2014/main" id="{ADCD153A-6C14-40BD-3D29-FC8B4D106CA2}"/>
              </a:ext>
            </a:extLst>
          </p:cNvPr>
          <p:cNvSpPr/>
          <p:nvPr/>
        </p:nvSpPr>
        <p:spPr>
          <a:xfrm>
            <a:off x="8762753"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0" name="Freeform 32">
            <a:extLst>
              <a:ext uri="{FF2B5EF4-FFF2-40B4-BE49-F238E27FC236}">
                <a16:creationId xmlns:a16="http://schemas.microsoft.com/office/drawing/2014/main" id="{559D7F08-08F3-82A5-2B4B-899C4923F7CC}"/>
              </a:ext>
            </a:extLst>
          </p:cNvPr>
          <p:cNvSpPr/>
          <p:nvPr/>
        </p:nvSpPr>
        <p:spPr>
          <a:xfrm>
            <a:off x="8739824"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1" name="Freeform 33">
            <a:extLst>
              <a:ext uri="{FF2B5EF4-FFF2-40B4-BE49-F238E27FC236}">
                <a16:creationId xmlns:a16="http://schemas.microsoft.com/office/drawing/2014/main" id="{9A76E405-13D3-6ED0-5071-1418029BFBED}"/>
              </a:ext>
            </a:extLst>
          </p:cNvPr>
          <p:cNvSpPr/>
          <p:nvPr/>
        </p:nvSpPr>
        <p:spPr>
          <a:xfrm>
            <a:off x="8724622"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2" name="Freeform 34">
            <a:extLst>
              <a:ext uri="{FF2B5EF4-FFF2-40B4-BE49-F238E27FC236}">
                <a16:creationId xmlns:a16="http://schemas.microsoft.com/office/drawing/2014/main" id="{7DC8EAA3-1DF8-E88D-456F-72CE631B1B9A}"/>
              </a:ext>
            </a:extLst>
          </p:cNvPr>
          <p:cNvSpPr/>
          <p:nvPr/>
        </p:nvSpPr>
        <p:spPr>
          <a:xfrm>
            <a:off x="8709293"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3" name="Freeform 35">
            <a:extLst>
              <a:ext uri="{FF2B5EF4-FFF2-40B4-BE49-F238E27FC236}">
                <a16:creationId xmlns:a16="http://schemas.microsoft.com/office/drawing/2014/main" id="{3CF97308-AD7E-6B90-9B6E-92259D9BD64D}"/>
              </a:ext>
            </a:extLst>
          </p:cNvPr>
          <p:cNvSpPr/>
          <p:nvPr/>
        </p:nvSpPr>
        <p:spPr>
          <a:xfrm>
            <a:off x="8693965"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4" name="Freeform 36">
            <a:extLst>
              <a:ext uri="{FF2B5EF4-FFF2-40B4-BE49-F238E27FC236}">
                <a16:creationId xmlns:a16="http://schemas.microsoft.com/office/drawing/2014/main" id="{3FA9E370-4E35-F174-97A6-6BECBDA09057}"/>
              </a:ext>
            </a:extLst>
          </p:cNvPr>
          <p:cNvSpPr/>
          <p:nvPr/>
        </p:nvSpPr>
        <p:spPr>
          <a:xfrm>
            <a:off x="8681803"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5" name="Freeform 37">
            <a:extLst>
              <a:ext uri="{FF2B5EF4-FFF2-40B4-BE49-F238E27FC236}">
                <a16:creationId xmlns:a16="http://schemas.microsoft.com/office/drawing/2014/main" id="{DD2BACCF-0179-3D0B-3305-D02C4FD38F34}"/>
              </a:ext>
            </a:extLst>
          </p:cNvPr>
          <p:cNvSpPr/>
          <p:nvPr/>
        </p:nvSpPr>
        <p:spPr>
          <a:xfrm>
            <a:off x="8666601"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6" name="Freeform 38">
            <a:extLst>
              <a:ext uri="{FF2B5EF4-FFF2-40B4-BE49-F238E27FC236}">
                <a16:creationId xmlns:a16="http://schemas.microsoft.com/office/drawing/2014/main" id="{84759AEE-2852-CD5D-E259-ACD4401D28CC}"/>
              </a:ext>
            </a:extLst>
          </p:cNvPr>
          <p:cNvSpPr/>
          <p:nvPr/>
        </p:nvSpPr>
        <p:spPr>
          <a:xfrm>
            <a:off x="8651273"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7" name="Freeform 39">
            <a:extLst>
              <a:ext uri="{FF2B5EF4-FFF2-40B4-BE49-F238E27FC236}">
                <a16:creationId xmlns:a16="http://schemas.microsoft.com/office/drawing/2014/main" id="{A845D0F5-1CC3-1345-05A1-C3D3032C9618}"/>
              </a:ext>
            </a:extLst>
          </p:cNvPr>
          <p:cNvSpPr/>
          <p:nvPr/>
        </p:nvSpPr>
        <p:spPr>
          <a:xfrm>
            <a:off x="8635944"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8" name="Freeform 40">
            <a:extLst>
              <a:ext uri="{FF2B5EF4-FFF2-40B4-BE49-F238E27FC236}">
                <a16:creationId xmlns:a16="http://schemas.microsoft.com/office/drawing/2014/main" id="{ADABD010-27C5-CCF8-D2B5-76920061627D}"/>
              </a:ext>
            </a:extLst>
          </p:cNvPr>
          <p:cNvSpPr/>
          <p:nvPr/>
        </p:nvSpPr>
        <p:spPr>
          <a:xfrm>
            <a:off x="8661914"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09" name="Freeform 41">
            <a:extLst>
              <a:ext uri="{FF2B5EF4-FFF2-40B4-BE49-F238E27FC236}">
                <a16:creationId xmlns:a16="http://schemas.microsoft.com/office/drawing/2014/main" id="{0B6D508F-4FB3-EBE7-170B-CEBD3AE2282D}"/>
              </a:ext>
            </a:extLst>
          </p:cNvPr>
          <p:cNvSpPr/>
          <p:nvPr/>
        </p:nvSpPr>
        <p:spPr>
          <a:xfrm>
            <a:off x="8646712"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0" name="Freeform 42">
            <a:extLst>
              <a:ext uri="{FF2B5EF4-FFF2-40B4-BE49-F238E27FC236}">
                <a16:creationId xmlns:a16="http://schemas.microsoft.com/office/drawing/2014/main" id="{06729826-9E90-F22E-0631-523AB1BCE962}"/>
              </a:ext>
            </a:extLst>
          </p:cNvPr>
          <p:cNvSpPr/>
          <p:nvPr/>
        </p:nvSpPr>
        <p:spPr>
          <a:xfrm>
            <a:off x="8631383"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1" name="Freeform 43">
            <a:extLst>
              <a:ext uri="{FF2B5EF4-FFF2-40B4-BE49-F238E27FC236}">
                <a16:creationId xmlns:a16="http://schemas.microsoft.com/office/drawing/2014/main" id="{72643B5B-02AE-0E7F-2C2A-C81346679DF3}"/>
              </a:ext>
            </a:extLst>
          </p:cNvPr>
          <p:cNvSpPr/>
          <p:nvPr/>
        </p:nvSpPr>
        <p:spPr>
          <a:xfrm>
            <a:off x="8616181" y="188161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2" name="Freeform 44">
            <a:extLst>
              <a:ext uri="{FF2B5EF4-FFF2-40B4-BE49-F238E27FC236}">
                <a16:creationId xmlns:a16="http://schemas.microsoft.com/office/drawing/2014/main" id="{A5F9F946-72D6-57D6-5F00-293EDD421E86}"/>
              </a:ext>
            </a:extLst>
          </p:cNvPr>
          <p:cNvSpPr/>
          <p:nvPr/>
        </p:nvSpPr>
        <p:spPr>
          <a:xfrm>
            <a:off x="8603893" y="187430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3" name="Freeform 45">
            <a:extLst>
              <a:ext uri="{FF2B5EF4-FFF2-40B4-BE49-F238E27FC236}">
                <a16:creationId xmlns:a16="http://schemas.microsoft.com/office/drawing/2014/main" id="{35523A2B-6C30-7DC9-864A-152EC4175AF6}"/>
              </a:ext>
            </a:extLst>
          </p:cNvPr>
          <p:cNvSpPr/>
          <p:nvPr/>
        </p:nvSpPr>
        <p:spPr>
          <a:xfrm>
            <a:off x="8588691" y="187430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4" name="Freeform 46">
            <a:extLst>
              <a:ext uri="{FF2B5EF4-FFF2-40B4-BE49-F238E27FC236}">
                <a16:creationId xmlns:a16="http://schemas.microsoft.com/office/drawing/2014/main" id="{1EE46C7B-5E77-2030-A858-F3078CD8DF98}"/>
              </a:ext>
            </a:extLst>
          </p:cNvPr>
          <p:cNvSpPr/>
          <p:nvPr/>
        </p:nvSpPr>
        <p:spPr>
          <a:xfrm>
            <a:off x="8573363" y="187430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5" name="Freeform 47">
            <a:extLst>
              <a:ext uri="{FF2B5EF4-FFF2-40B4-BE49-F238E27FC236}">
                <a16:creationId xmlns:a16="http://schemas.microsoft.com/office/drawing/2014/main" id="{BC6A6635-2472-C955-577B-5343F4B0EA2E}"/>
              </a:ext>
            </a:extLst>
          </p:cNvPr>
          <p:cNvSpPr/>
          <p:nvPr/>
        </p:nvSpPr>
        <p:spPr>
          <a:xfrm>
            <a:off x="8558161" y="187430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6" name="Freeform 48">
            <a:extLst>
              <a:ext uri="{FF2B5EF4-FFF2-40B4-BE49-F238E27FC236}">
                <a16:creationId xmlns:a16="http://schemas.microsoft.com/office/drawing/2014/main" id="{24F52041-F380-CFDE-B5A6-8CB480DBBF21}"/>
              </a:ext>
            </a:extLst>
          </p:cNvPr>
          <p:cNvSpPr/>
          <p:nvPr/>
        </p:nvSpPr>
        <p:spPr>
          <a:xfrm>
            <a:off x="8558161"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7" name="Freeform 49">
            <a:extLst>
              <a:ext uri="{FF2B5EF4-FFF2-40B4-BE49-F238E27FC236}">
                <a16:creationId xmlns:a16="http://schemas.microsoft.com/office/drawing/2014/main" id="{FDC95E2B-E37E-0553-95AF-BFFEE7870C8D}"/>
              </a:ext>
            </a:extLst>
          </p:cNvPr>
          <p:cNvSpPr/>
          <p:nvPr/>
        </p:nvSpPr>
        <p:spPr>
          <a:xfrm>
            <a:off x="8542832"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8" name="Freeform 50">
            <a:extLst>
              <a:ext uri="{FF2B5EF4-FFF2-40B4-BE49-F238E27FC236}">
                <a16:creationId xmlns:a16="http://schemas.microsoft.com/office/drawing/2014/main" id="{115ACEC8-EE26-5514-2F9D-2D965ECB8146}"/>
              </a:ext>
            </a:extLst>
          </p:cNvPr>
          <p:cNvSpPr/>
          <p:nvPr/>
        </p:nvSpPr>
        <p:spPr>
          <a:xfrm>
            <a:off x="8527630"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19" name="Freeform 51">
            <a:extLst>
              <a:ext uri="{FF2B5EF4-FFF2-40B4-BE49-F238E27FC236}">
                <a16:creationId xmlns:a16="http://schemas.microsoft.com/office/drawing/2014/main" id="{2DFB75BF-23E3-E1E3-C385-864893AC7E30}"/>
              </a:ext>
            </a:extLst>
          </p:cNvPr>
          <p:cNvSpPr/>
          <p:nvPr/>
        </p:nvSpPr>
        <p:spPr>
          <a:xfrm>
            <a:off x="8512302"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0" name="Freeform 52">
            <a:extLst>
              <a:ext uri="{FF2B5EF4-FFF2-40B4-BE49-F238E27FC236}">
                <a16:creationId xmlns:a16="http://schemas.microsoft.com/office/drawing/2014/main" id="{D93ECF4B-9616-9D9E-A83A-52C4777AEA01}"/>
              </a:ext>
            </a:extLst>
          </p:cNvPr>
          <p:cNvSpPr/>
          <p:nvPr/>
        </p:nvSpPr>
        <p:spPr>
          <a:xfrm>
            <a:off x="8497100"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1" name="Freeform 53">
            <a:extLst>
              <a:ext uri="{FF2B5EF4-FFF2-40B4-BE49-F238E27FC236}">
                <a16:creationId xmlns:a16="http://schemas.microsoft.com/office/drawing/2014/main" id="{E3C93561-032A-A3AD-2B44-5B3640848164}"/>
              </a:ext>
            </a:extLst>
          </p:cNvPr>
          <p:cNvSpPr/>
          <p:nvPr/>
        </p:nvSpPr>
        <p:spPr>
          <a:xfrm>
            <a:off x="8481771"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2" name="Freeform 54">
            <a:extLst>
              <a:ext uri="{FF2B5EF4-FFF2-40B4-BE49-F238E27FC236}">
                <a16:creationId xmlns:a16="http://schemas.microsoft.com/office/drawing/2014/main" id="{745F4C0D-A7D6-3352-AA56-58197215626D}"/>
              </a:ext>
            </a:extLst>
          </p:cNvPr>
          <p:cNvSpPr/>
          <p:nvPr/>
        </p:nvSpPr>
        <p:spPr>
          <a:xfrm>
            <a:off x="8466569"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3" name="Freeform 55">
            <a:extLst>
              <a:ext uri="{FF2B5EF4-FFF2-40B4-BE49-F238E27FC236}">
                <a16:creationId xmlns:a16="http://schemas.microsoft.com/office/drawing/2014/main" id="{F9D64EBF-5E91-89D0-0862-D843004A2D9E}"/>
              </a:ext>
            </a:extLst>
          </p:cNvPr>
          <p:cNvSpPr/>
          <p:nvPr/>
        </p:nvSpPr>
        <p:spPr>
          <a:xfrm>
            <a:off x="8451241"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4" name="Freeform 56">
            <a:extLst>
              <a:ext uri="{FF2B5EF4-FFF2-40B4-BE49-F238E27FC236}">
                <a16:creationId xmlns:a16="http://schemas.microsoft.com/office/drawing/2014/main" id="{E285F1D5-5B9E-936A-F070-A4A65EC28A3A}"/>
              </a:ext>
            </a:extLst>
          </p:cNvPr>
          <p:cNvSpPr/>
          <p:nvPr/>
        </p:nvSpPr>
        <p:spPr>
          <a:xfrm>
            <a:off x="8454281"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5" name="Freeform 57">
            <a:extLst>
              <a:ext uri="{FF2B5EF4-FFF2-40B4-BE49-F238E27FC236}">
                <a16:creationId xmlns:a16="http://schemas.microsoft.com/office/drawing/2014/main" id="{3F884403-E247-1150-1338-2D40171A4335}"/>
              </a:ext>
            </a:extLst>
          </p:cNvPr>
          <p:cNvSpPr/>
          <p:nvPr/>
        </p:nvSpPr>
        <p:spPr>
          <a:xfrm>
            <a:off x="8439079"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6" name="Freeform 58">
            <a:extLst>
              <a:ext uri="{FF2B5EF4-FFF2-40B4-BE49-F238E27FC236}">
                <a16:creationId xmlns:a16="http://schemas.microsoft.com/office/drawing/2014/main" id="{90A36C2F-2F80-FE75-2248-B2ABFC6219DE}"/>
              </a:ext>
            </a:extLst>
          </p:cNvPr>
          <p:cNvSpPr/>
          <p:nvPr/>
        </p:nvSpPr>
        <p:spPr>
          <a:xfrm>
            <a:off x="8423751"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7" name="Freeform 59">
            <a:extLst>
              <a:ext uri="{FF2B5EF4-FFF2-40B4-BE49-F238E27FC236}">
                <a16:creationId xmlns:a16="http://schemas.microsoft.com/office/drawing/2014/main" id="{806B7B6A-03B3-FC98-881E-3A7675BC9329}"/>
              </a:ext>
            </a:extLst>
          </p:cNvPr>
          <p:cNvSpPr/>
          <p:nvPr/>
        </p:nvSpPr>
        <p:spPr>
          <a:xfrm>
            <a:off x="8408549" y="18682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8" name="Freeform 60">
            <a:extLst>
              <a:ext uri="{FF2B5EF4-FFF2-40B4-BE49-F238E27FC236}">
                <a16:creationId xmlns:a16="http://schemas.microsoft.com/office/drawing/2014/main" id="{BFE44B3B-F472-EAE6-84B8-806BF5978DCA}"/>
              </a:ext>
            </a:extLst>
          </p:cNvPr>
          <p:cNvSpPr/>
          <p:nvPr/>
        </p:nvSpPr>
        <p:spPr>
          <a:xfrm>
            <a:off x="8393220"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29" name="Freeform 61">
            <a:extLst>
              <a:ext uri="{FF2B5EF4-FFF2-40B4-BE49-F238E27FC236}">
                <a16:creationId xmlns:a16="http://schemas.microsoft.com/office/drawing/2014/main" id="{25BF2108-75A8-C5E3-39F2-68091205F710}"/>
              </a:ext>
            </a:extLst>
          </p:cNvPr>
          <p:cNvSpPr/>
          <p:nvPr/>
        </p:nvSpPr>
        <p:spPr>
          <a:xfrm>
            <a:off x="8377892"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0" name="Freeform 62">
            <a:extLst>
              <a:ext uri="{FF2B5EF4-FFF2-40B4-BE49-F238E27FC236}">
                <a16:creationId xmlns:a16="http://schemas.microsoft.com/office/drawing/2014/main" id="{D846E660-CB81-F3B5-FD87-8526860D15DC}"/>
              </a:ext>
            </a:extLst>
          </p:cNvPr>
          <p:cNvSpPr/>
          <p:nvPr/>
        </p:nvSpPr>
        <p:spPr>
          <a:xfrm>
            <a:off x="8362690"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1" name="Freeform 127">
            <a:extLst>
              <a:ext uri="{FF2B5EF4-FFF2-40B4-BE49-F238E27FC236}">
                <a16:creationId xmlns:a16="http://schemas.microsoft.com/office/drawing/2014/main" id="{F540D808-9B2D-C358-897C-9E7501620D0E}"/>
              </a:ext>
            </a:extLst>
          </p:cNvPr>
          <p:cNvSpPr/>
          <p:nvPr/>
        </p:nvSpPr>
        <p:spPr>
          <a:xfrm>
            <a:off x="8347361"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2" name="Freeform 178">
            <a:extLst>
              <a:ext uri="{FF2B5EF4-FFF2-40B4-BE49-F238E27FC236}">
                <a16:creationId xmlns:a16="http://schemas.microsoft.com/office/drawing/2014/main" id="{218918FF-54D8-6D97-FD62-5F7CAAE952E2}"/>
              </a:ext>
            </a:extLst>
          </p:cNvPr>
          <p:cNvSpPr/>
          <p:nvPr/>
        </p:nvSpPr>
        <p:spPr>
          <a:xfrm>
            <a:off x="8255770"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3" name="Freeform 179">
            <a:extLst>
              <a:ext uri="{FF2B5EF4-FFF2-40B4-BE49-F238E27FC236}">
                <a16:creationId xmlns:a16="http://schemas.microsoft.com/office/drawing/2014/main" id="{551A067E-571E-C9E0-B30F-2118D20905A5}"/>
              </a:ext>
            </a:extLst>
          </p:cNvPr>
          <p:cNvSpPr/>
          <p:nvPr/>
        </p:nvSpPr>
        <p:spPr>
          <a:xfrm>
            <a:off x="8123006" y="187552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4" name="Freeform 184">
            <a:extLst>
              <a:ext uri="{FF2B5EF4-FFF2-40B4-BE49-F238E27FC236}">
                <a16:creationId xmlns:a16="http://schemas.microsoft.com/office/drawing/2014/main" id="{6BE093C8-AF0E-1344-4776-ADEFE88787D6}"/>
              </a:ext>
            </a:extLst>
          </p:cNvPr>
          <p:cNvSpPr/>
          <p:nvPr/>
        </p:nvSpPr>
        <p:spPr>
          <a:xfrm>
            <a:off x="7733584" y="185349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5" name="Freeform 185">
            <a:extLst>
              <a:ext uri="{FF2B5EF4-FFF2-40B4-BE49-F238E27FC236}">
                <a16:creationId xmlns:a16="http://schemas.microsoft.com/office/drawing/2014/main" id="{17F33B39-B222-5CE3-FEA9-FA1B2984D58C}"/>
              </a:ext>
            </a:extLst>
          </p:cNvPr>
          <p:cNvSpPr/>
          <p:nvPr/>
        </p:nvSpPr>
        <p:spPr>
          <a:xfrm>
            <a:off x="6884685" y="182659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39" name="Freeform 186">
            <a:extLst>
              <a:ext uri="{FF2B5EF4-FFF2-40B4-BE49-F238E27FC236}">
                <a16:creationId xmlns:a16="http://schemas.microsoft.com/office/drawing/2014/main" id="{2115B92D-F6FA-D873-FA71-9BD0FF2B5F92}"/>
              </a:ext>
            </a:extLst>
          </p:cNvPr>
          <p:cNvSpPr/>
          <p:nvPr/>
        </p:nvSpPr>
        <p:spPr>
          <a:xfrm>
            <a:off x="6012729" y="178376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40" name="Freeform 187">
            <a:extLst>
              <a:ext uri="{FF2B5EF4-FFF2-40B4-BE49-F238E27FC236}">
                <a16:creationId xmlns:a16="http://schemas.microsoft.com/office/drawing/2014/main" id="{A37B7640-A53C-4AB2-D3D4-62C8947DEB93}"/>
              </a:ext>
            </a:extLst>
          </p:cNvPr>
          <p:cNvSpPr/>
          <p:nvPr/>
        </p:nvSpPr>
        <p:spPr>
          <a:xfrm>
            <a:off x="5852476" y="177645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42" name="Freeform 188">
            <a:extLst>
              <a:ext uri="{FF2B5EF4-FFF2-40B4-BE49-F238E27FC236}">
                <a16:creationId xmlns:a16="http://schemas.microsoft.com/office/drawing/2014/main" id="{4D715AC0-926B-FA23-7BFF-EA8037A598AF}"/>
              </a:ext>
            </a:extLst>
          </p:cNvPr>
          <p:cNvSpPr/>
          <p:nvPr/>
        </p:nvSpPr>
        <p:spPr>
          <a:xfrm>
            <a:off x="5325604" y="1747118"/>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44" name="Freeform 189">
            <a:extLst>
              <a:ext uri="{FF2B5EF4-FFF2-40B4-BE49-F238E27FC236}">
                <a16:creationId xmlns:a16="http://schemas.microsoft.com/office/drawing/2014/main" id="{8707E3CE-E556-B3E9-B466-A46BA53065BD}"/>
              </a:ext>
            </a:extLst>
          </p:cNvPr>
          <p:cNvSpPr/>
          <p:nvPr/>
        </p:nvSpPr>
        <p:spPr>
          <a:xfrm>
            <a:off x="4818747" y="171768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46" name="Freeform 190">
            <a:extLst>
              <a:ext uri="{FF2B5EF4-FFF2-40B4-BE49-F238E27FC236}">
                <a16:creationId xmlns:a16="http://schemas.microsoft.com/office/drawing/2014/main" id="{B37275A1-AB2B-9611-BF2D-09E12E6C30FD}"/>
              </a:ext>
            </a:extLst>
          </p:cNvPr>
          <p:cNvSpPr/>
          <p:nvPr/>
        </p:nvSpPr>
        <p:spPr>
          <a:xfrm>
            <a:off x="4662927" y="1706719"/>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248" name="Freeform 191">
            <a:extLst>
              <a:ext uri="{FF2B5EF4-FFF2-40B4-BE49-F238E27FC236}">
                <a16:creationId xmlns:a16="http://schemas.microsoft.com/office/drawing/2014/main" id="{89F24F4F-B9B8-5845-4496-5E9DA4EEF815}"/>
              </a:ext>
            </a:extLst>
          </p:cNvPr>
          <p:cNvSpPr/>
          <p:nvPr/>
        </p:nvSpPr>
        <p:spPr>
          <a:xfrm>
            <a:off x="9418208" y="1889020"/>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16582" cap="flat">
            <a:solidFill>
              <a:srgbClr val="2FA201"/>
            </a:solidFill>
            <a:prstDash val="solid"/>
            <a:miter/>
          </a:ln>
        </p:spPr>
        <p:txBody>
          <a:bodyPr/>
          <a:lstStyle/>
          <a:p>
            <a:endParaRPr lang="en-US">
              <a:latin typeface="Univers" panose="020B0503020202020204" pitchFamily="34" charset="0"/>
            </a:endParaRPr>
          </a:p>
        </p:txBody>
      </p:sp>
      <p:sp>
        <p:nvSpPr>
          <p:cNvPr id="250" name="Freeform 192">
            <a:extLst>
              <a:ext uri="{FF2B5EF4-FFF2-40B4-BE49-F238E27FC236}">
                <a16:creationId xmlns:a16="http://schemas.microsoft.com/office/drawing/2014/main" id="{7C3C7735-897E-5068-897E-06CBA87D99F7}"/>
              </a:ext>
            </a:extLst>
          </p:cNvPr>
          <p:cNvSpPr/>
          <p:nvPr/>
        </p:nvSpPr>
        <p:spPr>
          <a:xfrm>
            <a:off x="9405540" y="1889020"/>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16582" cap="flat">
            <a:solidFill>
              <a:srgbClr val="2FA201"/>
            </a:solidFill>
            <a:prstDash val="solid"/>
            <a:miter/>
          </a:ln>
        </p:spPr>
        <p:txBody>
          <a:bodyPr/>
          <a:lstStyle/>
          <a:p>
            <a:endParaRPr lang="en-US">
              <a:latin typeface="Univers" panose="020B0503020202020204" pitchFamily="34" charset="0"/>
            </a:endParaRPr>
          </a:p>
        </p:txBody>
      </p:sp>
      <p:sp>
        <p:nvSpPr>
          <p:cNvPr id="252" name="Freeform 193">
            <a:extLst>
              <a:ext uri="{FF2B5EF4-FFF2-40B4-BE49-F238E27FC236}">
                <a16:creationId xmlns:a16="http://schemas.microsoft.com/office/drawing/2014/main" id="{CDEC325C-3083-6B9F-559D-B9C30DC6932A}"/>
              </a:ext>
            </a:extLst>
          </p:cNvPr>
          <p:cNvSpPr/>
          <p:nvPr/>
        </p:nvSpPr>
        <p:spPr>
          <a:xfrm>
            <a:off x="9097575" y="1889020"/>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569620" cap="flat">
            <a:solidFill>
              <a:srgbClr val="2FA201"/>
            </a:solidFill>
            <a:prstDash val="solid"/>
            <a:miter/>
          </a:ln>
        </p:spPr>
        <p:txBody>
          <a:bodyPr/>
          <a:lstStyle/>
          <a:p>
            <a:endParaRPr lang="en-US">
              <a:latin typeface="Univers" panose="020B0503020202020204" pitchFamily="34" charset="0"/>
            </a:endParaRPr>
          </a:p>
        </p:txBody>
      </p:sp>
      <p:sp>
        <p:nvSpPr>
          <p:cNvPr id="254" name="Freeform 194">
            <a:extLst>
              <a:ext uri="{FF2B5EF4-FFF2-40B4-BE49-F238E27FC236}">
                <a16:creationId xmlns:a16="http://schemas.microsoft.com/office/drawing/2014/main" id="{B6228A64-10AF-D175-24FB-B3D8D6F65E28}"/>
              </a:ext>
            </a:extLst>
          </p:cNvPr>
          <p:cNvSpPr/>
          <p:nvPr/>
        </p:nvSpPr>
        <p:spPr>
          <a:xfrm>
            <a:off x="4267551" y="1723873"/>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255" name="Freeform 195">
            <a:extLst>
              <a:ext uri="{FF2B5EF4-FFF2-40B4-BE49-F238E27FC236}">
                <a16:creationId xmlns:a16="http://schemas.microsoft.com/office/drawing/2014/main" id="{B205FFC0-CF3D-A800-890F-2A32C71A27BF}"/>
              </a:ext>
            </a:extLst>
          </p:cNvPr>
          <p:cNvSpPr/>
          <p:nvPr/>
        </p:nvSpPr>
        <p:spPr>
          <a:xfrm>
            <a:off x="4310243" y="1723873"/>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256" name="Freeform 196">
            <a:extLst>
              <a:ext uri="{FF2B5EF4-FFF2-40B4-BE49-F238E27FC236}">
                <a16:creationId xmlns:a16="http://schemas.microsoft.com/office/drawing/2014/main" id="{E5B8705D-6983-D202-F094-2C4F76E54687}"/>
              </a:ext>
            </a:extLst>
          </p:cNvPr>
          <p:cNvSpPr/>
          <p:nvPr/>
        </p:nvSpPr>
        <p:spPr>
          <a:xfrm>
            <a:off x="6782326" y="2807829"/>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57" name="Freeform 197">
            <a:extLst>
              <a:ext uri="{FF2B5EF4-FFF2-40B4-BE49-F238E27FC236}">
                <a16:creationId xmlns:a16="http://schemas.microsoft.com/office/drawing/2014/main" id="{BA773647-9672-E72E-D9D0-226A01952E8B}"/>
              </a:ext>
            </a:extLst>
          </p:cNvPr>
          <p:cNvSpPr/>
          <p:nvPr/>
        </p:nvSpPr>
        <p:spPr>
          <a:xfrm>
            <a:off x="3389515" y="1629577"/>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58" name="Freeform 198">
            <a:extLst>
              <a:ext uri="{FF2B5EF4-FFF2-40B4-BE49-F238E27FC236}">
                <a16:creationId xmlns:a16="http://schemas.microsoft.com/office/drawing/2014/main" id="{AA33EAF4-DF20-F58B-70A8-EF3D8FCB0BB5}"/>
              </a:ext>
            </a:extLst>
          </p:cNvPr>
          <p:cNvSpPr/>
          <p:nvPr/>
        </p:nvSpPr>
        <p:spPr>
          <a:xfrm>
            <a:off x="3405350" y="1686926"/>
            <a:ext cx="6422802" cy="1268793"/>
          </a:xfrm>
          <a:custGeom>
            <a:avLst/>
            <a:gdLst>
              <a:gd name="csX0" fmla="*/ 6422803 w 6422802"/>
              <a:gd name="csY0" fmla="*/ 1268794 h 1268793"/>
              <a:gd name="csX1" fmla="*/ 5115186 w 6422802"/>
              <a:gd name="csY1" fmla="*/ 1268794 h 1268793"/>
              <a:gd name="csX2" fmla="*/ 5115186 w 6422802"/>
              <a:gd name="csY2" fmla="*/ 1255294 h 1268793"/>
              <a:gd name="csX3" fmla="*/ 4965954 w 6422802"/>
              <a:gd name="csY3" fmla="*/ 1255294 h 1268793"/>
              <a:gd name="csX4" fmla="*/ 4965954 w 6422802"/>
              <a:gd name="csY4" fmla="*/ 1239459 h 1268793"/>
              <a:gd name="csX5" fmla="*/ 4080570 w 6422802"/>
              <a:gd name="csY5" fmla="*/ 1239459 h 1268793"/>
              <a:gd name="csX6" fmla="*/ 4080570 w 6422802"/>
              <a:gd name="csY6" fmla="*/ 1222610 h 1268793"/>
              <a:gd name="csX7" fmla="*/ 3921457 w 6422802"/>
              <a:gd name="csY7" fmla="*/ 1222610 h 1268793"/>
              <a:gd name="csX8" fmla="*/ 3921457 w 6422802"/>
              <a:gd name="csY8" fmla="*/ 1207891 h 1268793"/>
              <a:gd name="csX9" fmla="*/ 3775138 w 6422802"/>
              <a:gd name="csY9" fmla="*/ 1207891 h 1268793"/>
              <a:gd name="csX10" fmla="*/ 3775138 w 6422802"/>
              <a:gd name="csY10" fmla="*/ 1194391 h 1268793"/>
              <a:gd name="csX11" fmla="*/ 3658338 w 6422802"/>
              <a:gd name="csY11" fmla="*/ 1194391 h 1268793"/>
              <a:gd name="csX12" fmla="*/ 3658338 w 6422802"/>
              <a:gd name="csY12" fmla="*/ 1179674 h 1268793"/>
              <a:gd name="csX13" fmla="*/ 3364054 w 6422802"/>
              <a:gd name="csY13" fmla="*/ 1179674 h 1268793"/>
              <a:gd name="csX14" fmla="*/ 3364054 w 6422802"/>
              <a:gd name="csY14" fmla="*/ 1165057 h 1268793"/>
              <a:gd name="csX15" fmla="*/ 3088266 w 6422802"/>
              <a:gd name="csY15" fmla="*/ 1165057 h 1268793"/>
              <a:gd name="csX16" fmla="*/ 3088266 w 6422802"/>
              <a:gd name="csY16" fmla="*/ 1150441 h 1268793"/>
              <a:gd name="csX17" fmla="*/ 2575835 w 6422802"/>
              <a:gd name="csY17" fmla="*/ 1150441 h 1268793"/>
              <a:gd name="csX18" fmla="*/ 2575835 w 6422802"/>
              <a:gd name="csY18" fmla="*/ 1137956 h 1268793"/>
              <a:gd name="csX19" fmla="*/ 2470309 w 6422802"/>
              <a:gd name="csY19" fmla="*/ 1137956 h 1268793"/>
              <a:gd name="csX20" fmla="*/ 2470309 w 6422802"/>
              <a:gd name="csY20" fmla="*/ 1123339 h 1268793"/>
              <a:gd name="csX21" fmla="*/ 2349200 w 6422802"/>
              <a:gd name="csY21" fmla="*/ 1123339 h 1268793"/>
              <a:gd name="csX22" fmla="*/ 2349200 w 6422802"/>
              <a:gd name="csY22" fmla="*/ 1107505 h 1268793"/>
              <a:gd name="csX23" fmla="*/ 2147902 w 6422802"/>
              <a:gd name="csY23" fmla="*/ 1107505 h 1268793"/>
              <a:gd name="csX24" fmla="*/ 2147902 w 6422802"/>
              <a:gd name="csY24" fmla="*/ 1088320 h 1268793"/>
              <a:gd name="csX25" fmla="*/ 1990309 w 6422802"/>
              <a:gd name="csY25" fmla="*/ 1088320 h 1268793"/>
              <a:gd name="csX26" fmla="*/ 1990309 w 6422802"/>
              <a:gd name="csY26" fmla="*/ 1079388 h 1268793"/>
              <a:gd name="csX27" fmla="*/ 1969153 w 6422802"/>
              <a:gd name="csY27" fmla="*/ 1079388 h 1268793"/>
              <a:gd name="csX28" fmla="*/ 1969153 w 6422802"/>
              <a:gd name="csY28" fmla="*/ 1062437 h 1268793"/>
              <a:gd name="csX29" fmla="*/ 1798892 w 6422802"/>
              <a:gd name="csY29" fmla="*/ 1062437 h 1268793"/>
              <a:gd name="csX30" fmla="*/ 1798892 w 6422802"/>
              <a:gd name="csY30" fmla="*/ 1033102 h 1268793"/>
              <a:gd name="csX31" fmla="*/ 1773555 w 6422802"/>
              <a:gd name="csY31" fmla="*/ 1033102 h 1268793"/>
              <a:gd name="csX32" fmla="*/ 1773555 w 6422802"/>
              <a:gd name="csY32" fmla="*/ 1015035 h 1268793"/>
              <a:gd name="csX33" fmla="*/ 1749612 w 6422802"/>
              <a:gd name="csY33" fmla="*/ 1015035 h 1268793"/>
              <a:gd name="csX34" fmla="*/ 1749612 w 6422802"/>
              <a:gd name="csY34" fmla="*/ 1004884 h 1268793"/>
              <a:gd name="csX35" fmla="*/ 1704513 w 6422802"/>
              <a:gd name="csY35" fmla="*/ 1004884 h 1268793"/>
              <a:gd name="csX36" fmla="*/ 1704513 w 6422802"/>
              <a:gd name="csY36" fmla="*/ 986817 h 1268793"/>
              <a:gd name="csX37" fmla="*/ 1645479 w 6422802"/>
              <a:gd name="csY37" fmla="*/ 986817 h 1268793"/>
              <a:gd name="csX38" fmla="*/ 1645479 w 6422802"/>
              <a:gd name="csY38" fmla="*/ 974433 h 1268793"/>
              <a:gd name="csX39" fmla="*/ 1608868 w 6422802"/>
              <a:gd name="csY39" fmla="*/ 974433 h 1268793"/>
              <a:gd name="csX40" fmla="*/ 1608868 w 6422802"/>
              <a:gd name="csY40" fmla="*/ 959817 h 1268793"/>
              <a:gd name="csX41" fmla="*/ 1584925 w 6422802"/>
              <a:gd name="csY41" fmla="*/ 959817 h 1268793"/>
              <a:gd name="csX42" fmla="*/ 1584925 w 6422802"/>
              <a:gd name="csY42" fmla="*/ 943982 h 1268793"/>
              <a:gd name="csX43" fmla="*/ 1555408 w 6422802"/>
              <a:gd name="csY43" fmla="*/ 943982 h 1268793"/>
              <a:gd name="csX44" fmla="*/ 1555408 w 6422802"/>
              <a:gd name="csY44" fmla="*/ 929366 h 1268793"/>
              <a:gd name="csX45" fmla="*/ 1483579 w 6422802"/>
              <a:gd name="csY45" fmla="*/ 929366 h 1268793"/>
              <a:gd name="csX46" fmla="*/ 1483579 w 6422802"/>
              <a:gd name="csY46" fmla="*/ 915764 h 1268793"/>
              <a:gd name="csX47" fmla="*/ 1473698 w 6422802"/>
              <a:gd name="csY47" fmla="*/ 915764 h 1268793"/>
              <a:gd name="csX48" fmla="*/ 1473698 w 6422802"/>
              <a:gd name="csY48" fmla="*/ 901148 h 1268793"/>
              <a:gd name="csX49" fmla="*/ 1440000 w 6422802"/>
              <a:gd name="csY49" fmla="*/ 901148 h 1268793"/>
              <a:gd name="csX50" fmla="*/ 1440000 w 6422802"/>
              <a:gd name="csY50" fmla="*/ 884197 h 1268793"/>
              <a:gd name="csX51" fmla="*/ 1427332 w 6422802"/>
              <a:gd name="csY51" fmla="*/ 884197 h 1268793"/>
              <a:gd name="csX52" fmla="*/ 1427332 w 6422802"/>
              <a:gd name="csY52" fmla="*/ 867347 h 1268793"/>
              <a:gd name="csX53" fmla="*/ 1410356 w 6422802"/>
              <a:gd name="csY53" fmla="*/ 867347 h 1268793"/>
              <a:gd name="csX54" fmla="*/ 1410356 w 6422802"/>
              <a:gd name="csY54" fmla="*/ 857197 h 1268793"/>
              <a:gd name="csX55" fmla="*/ 1376659 w 6422802"/>
              <a:gd name="csY55" fmla="*/ 857197 h 1268793"/>
              <a:gd name="csX56" fmla="*/ 1376659 w 6422802"/>
              <a:gd name="csY56" fmla="*/ 843595 h 1268793"/>
              <a:gd name="csX57" fmla="*/ 1347015 w 6422802"/>
              <a:gd name="csY57" fmla="*/ 843595 h 1268793"/>
              <a:gd name="csX58" fmla="*/ 1347015 w 6422802"/>
              <a:gd name="csY58" fmla="*/ 825629 h 1268793"/>
              <a:gd name="csX59" fmla="*/ 1340048 w 6422802"/>
              <a:gd name="csY59" fmla="*/ 825629 h 1268793"/>
              <a:gd name="csX60" fmla="*/ 1340048 w 6422802"/>
              <a:gd name="csY60" fmla="*/ 812028 h 1268793"/>
              <a:gd name="csX61" fmla="*/ 1331560 w 6422802"/>
              <a:gd name="csY61" fmla="*/ 812028 h 1268793"/>
              <a:gd name="csX62" fmla="*/ 1331560 w 6422802"/>
              <a:gd name="csY62" fmla="*/ 797411 h 1268793"/>
              <a:gd name="csX63" fmla="*/ 1320285 w 6422802"/>
              <a:gd name="csY63" fmla="*/ 797411 h 1268793"/>
              <a:gd name="csX64" fmla="*/ 1320285 w 6422802"/>
              <a:gd name="csY64" fmla="*/ 782693 h 1268793"/>
              <a:gd name="csX65" fmla="*/ 1294949 w 6422802"/>
              <a:gd name="csY65" fmla="*/ 782693 h 1268793"/>
              <a:gd name="csX66" fmla="*/ 1294949 w 6422802"/>
              <a:gd name="csY66" fmla="*/ 768077 h 1268793"/>
              <a:gd name="csX67" fmla="*/ 1199303 w 6422802"/>
              <a:gd name="csY67" fmla="*/ 768077 h 1268793"/>
              <a:gd name="csX68" fmla="*/ 1199303 w 6422802"/>
              <a:gd name="csY68" fmla="*/ 751126 h 1268793"/>
              <a:gd name="csX69" fmla="*/ 1190816 w 6422802"/>
              <a:gd name="csY69" fmla="*/ 751126 h 1268793"/>
              <a:gd name="csX70" fmla="*/ 1190816 w 6422802"/>
              <a:gd name="csY70" fmla="*/ 737626 h 1268793"/>
              <a:gd name="csX71" fmla="*/ 1156991 w 6422802"/>
              <a:gd name="csY71" fmla="*/ 737626 h 1268793"/>
              <a:gd name="csX72" fmla="*/ 1156991 w 6422802"/>
              <a:gd name="csY72" fmla="*/ 725242 h 1268793"/>
              <a:gd name="csX73" fmla="*/ 1131655 w 6422802"/>
              <a:gd name="csY73" fmla="*/ 725242 h 1268793"/>
              <a:gd name="csX74" fmla="*/ 1131655 w 6422802"/>
              <a:gd name="csY74" fmla="*/ 702607 h 1268793"/>
              <a:gd name="csX75" fmla="*/ 1078195 w 6422802"/>
              <a:gd name="csY75" fmla="*/ 702607 h 1268793"/>
              <a:gd name="csX76" fmla="*/ 1078195 w 6422802"/>
              <a:gd name="csY76" fmla="*/ 677840 h 1268793"/>
              <a:gd name="csX77" fmla="*/ 1019034 w 6422802"/>
              <a:gd name="csY77" fmla="*/ 677840 h 1268793"/>
              <a:gd name="csX78" fmla="*/ 1019034 w 6422802"/>
              <a:gd name="csY78" fmla="*/ 642923 h 1268793"/>
              <a:gd name="csX79" fmla="*/ 1007759 w 6422802"/>
              <a:gd name="csY79" fmla="*/ 642923 h 1268793"/>
              <a:gd name="csX80" fmla="*/ 1007759 w 6422802"/>
              <a:gd name="csY80" fmla="*/ 628205 h 1268793"/>
              <a:gd name="csX81" fmla="*/ 974062 w 6422802"/>
              <a:gd name="csY81" fmla="*/ 628205 h 1268793"/>
              <a:gd name="csX82" fmla="*/ 974062 w 6422802"/>
              <a:gd name="csY82" fmla="*/ 589837 h 1268793"/>
              <a:gd name="csX83" fmla="*/ 960000 w 6422802"/>
              <a:gd name="csY83" fmla="*/ 589837 h 1268793"/>
              <a:gd name="csX84" fmla="*/ 960000 w 6422802"/>
              <a:gd name="csY84" fmla="*/ 576337 h 1268793"/>
              <a:gd name="csX85" fmla="*/ 950119 w 6422802"/>
              <a:gd name="csY85" fmla="*/ 576337 h 1268793"/>
              <a:gd name="csX86" fmla="*/ 950119 w 6422802"/>
              <a:gd name="csY86" fmla="*/ 570653 h 1268793"/>
              <a:gd name="csX87" fmla="*/ 917688 w 6422802"/>
              <a:gd name="csY87" fmla="*/ 570653 h 1268793"/>
              <a:gd name="csX88" fmla="*/ 917688 w 6422802"/>
              <a:gd name="csY88" fmla="*/ 553803 h 1268793"/>
              <a:gd name="csX89" fmla="*/ 906413 w 6422802"/>
              <a:gd name="csY89" fmla="*/ 553803 h 1268793"/>
              <a:gd name="csX90" fmla="*/ 906413 w 6422802"/>
              <a:gd name="csY90" fmla="*/ 532386 h 1268793"/>
              <a:gd name="csX91" fmla="*/ 906413 w 6422802"/>
              <a:gd name="csY91" fmla="*/ 497367 h 1268793"/>
              <a:gd name="csX92" fmla="*/ 845986 w 6422802"/>
              <a:gd name="csY92" fmla="*/ 497367 h 1268793"/>
              <a:gd name="csX93" fmla="*/ 845986 w 6422802"/>
              <a:gd name="csY93" fmla="*/ 482751 h 1268793"/>
              <a:gd name="csX94" fmla="*/ 813555 w 6422802"/>
              <a:gd name="csY94" fmla="*/ 482751 h 1268793"/>
              <a:gd name="csX95" fmla="*/ 813555 w 6422802"/>
              <a:gd name="csY95" fmla="*/ 466916 h 1268793"/>
              <a:gd name="csX96" fmla="*/ 786825 w 6422802"/>
              <a:gd name="csY96" fmla="*/ 466916 h 1268793"/>
              <a:gd name="csX97" fmla="*/ 786825 w 6422802"/>
              <a:gd name="csY97" fmla="*/ 451183 h 1268793"/>
              <a:gd name="csX98" fmla="*/ 743246 w 6422802"/>
              <a:gd name="csY98" fmla="*/ 451183 h 1268793"/>
              <a:gd name="csX99" fmla="*/ 743246 w 6422802"/>
              <a:gd name="csY99" fmla="*/ 438698 h 1268793"/>
              <a:gd name="csX100" fmla="*/ 729058 w 6422802"/>
              <a:gd name="csY100" fmla="*/ 438698 h 1268793"/>
              <a:gd name="csX101" fmla="*/ 729058 w 6422802"/>
              <a:gd name="csY101" fmla="*/ 418397 h 1268793"/>
              <a:gd name="csX102" fmla="*/ 717910 w 6422802"/>
              <a:gd name="csY102" fmla="*/ 418397 h 1268793"/>
              <a:gd name="csX103" fmla="*/ 717910 w 6422802"/>
              <a:gd name="csY103" fmla="*/ 400431 h 1268793"/>
              <a:gd name="csX104" fmla="*/ 695360 w 6422802"/>
              <a:gd name="csY104" fmla="*/ 400431 h 1268793"/>
              <a:gd name="csX105" fmla="*/ 695360 w 6422802"/>
              <a:gd name="csY105" fmla="*/ 371097 h 1268793"/>
              <a:gd name="csX106" fmla="*/ 670024 w 6422802"/>
              <a:gd name="csY106" fmla="*/ 371097 h 1268793"/>
              <a:gd name="csX107" fmla="*/ 670024 w 6422802"/>
              <a:gd name="csY107" fmla="*/ 343995 h 1268793"/>
              <a:gd name="csX108" fmla="*/ 655962 w 6422802"/>
              <a:gd name="csY108" fmla="*/ 343995 h 1268793"/>
              <a:gd name="csX109" fmla="*/ 655962 w 6422802"/>
              <a:gd name="csY109" fmla="*/ 331612 h 1268793"/>
              <a:gd name="csX110" fmla="*/ 644687 w 6422802"/>
              <a:gd name="csY110" fmla="*/ 331612 h 1268793"/>
              <a:gd name="csX111" fmla="*/ 644687 w 6422802"/>
              <a:gd name="csY111" fmla="*/ 319228 h 1268793"/>
              <a:gd name="csX112" fmla="*/ 629232 w 6422802"/>
              <a:gd name="csY112" fmla="*/ 319228 h 1268793"/>
              <a:gd name="csX113" fmla="*/ 629232 w 6422802"/>
              <a:gd name="csY113" fmla="*/ 305627 h 1268793"/>
              <a:gd name="csX114" fmla="*/ 615044 w 6422802"/>
              <a:gd name="csY114" fmla="*/ 305627 h 1268793"/>
              <a:gd name="csX115" fmla="*/ 578559 w 6422802"/>
              <a:gd name="csY115" fmla="*/ 305627 h 1268793"/>
              <a:gd name="csX116" fmla="*/ 578559 w 6422802"/>
              <a:gd name="csY116" fmla="*/ 293244 h 1268793"/>
              <a:gd name="csX117" fmla="*/ 520792 w 6422802"/>
              <a:gd name="csY117" fmla="*/ 293244 h 1268793"/>
              <a:gd name="csX118" fmla="*/ 520792 w 6422802"/>
              <a:gd name="csY118" fmla="*/ 277511 h 1268793"/>
              <a:gd name="csX119" fmla="*/ 484181 w 6422802"/>
              <a:gd name="csY119" fmla="*/ 277511 h 1268793"/>
              <a:gd name="csX120" fmla="*/ 484181 w 6422802"/>
              <a:gd name="csY120" fmla="*/ 263909 h 1268793"/>
              <a:gd name="csX121" fmla="*/ 470119 w 6422802"/>
              <a:gd name="csY121" fmla="*/ 263909 h 1268793"/>
              <a:gd name="csX122" fmla="*/ 470119 w 6422802"/>
              <a:gd name="csY122" fmla="*/ 232342 h 1268793"/>
              <a:gd name="csX123" fmla="*/ 470119 w 6422802"/>
              <a:gd name="csY123" fmla="*/ 217725 h 1268793"/>
              <a:gd name="csX124" fmla="*/ 412352 w 6422802"/>
              <a:gd name="csY124" fmla="*/ 217725 h 1268793"/>
              <a:gd name="csX125" fmla="*/ 412352 w 6422802"/>
              <a:gd name="csY125" fmla="*/ 207575 h 1268793"/>
              <a:gd name="csX126" fmla="*/ 396896 w 6422802"/>
              <a:gd name="csY126" fmla="*/ 207575 h 1268793"/>
              <a:gd name="csX127" fmla="*/ 396896 w 6422802"/>
              <a:gd name="csY127" fmla="*/ 186157 h 1268793"/>
              <a:gd name="csX128" fmla="*/ 378654 w 6422802"/>
              <a:gd name="csY128" fmla="*/ 186157 h 1268793"/>
              <a:gd name="csX129" fmla="*/ 378654 w 6422802"/>
              <a:gd name="csY129" fmla="*/ 171439 h 1268793"/>
              <a:gd name="csX130" fmla="*/ 364592 w 6422802"/>
              <a:gd name="csY130" fmla="*/ 171439 h 1268793"/>
              <a:gd name="csX131" fmla="*/ 364592 w 6422802"/>
              <a:gd name="csY131" fmla="*/ 146673 h 1268793"/>
              <a:gd name="csX132" fmla="*/ 364592 w 6422802"/>
              <a:gd name="csY132" fmla="*/ 118455 h 1268793"/>
              <a:gd name="csX133" fmla="*/ 346223 w 6422802"/>
              <a:gd name="csY133" fmla="*/ 118455 h 1268793"/>
              <a:gd name="csX134" fmla="*/ 346223 w 6422802"/>
              <a:gd name="csY134" fmla="*/ 83436 h 1268793"/>
              <a:gd name="csX135" fmla="*/ 316706 w 6422802"/>
              <a:gd name="csY135" fmla="*/ 83436 h 1268793"/>
              <a:gd name="csX136" fmla="*/ 316706 w 6422802"/>
              <a:gd name="csY136" fmla="*/ 57552 h 1268793"/>
              <a:gd name="csX137" fmla="*/ 174568 w 6422802"/>
              <a:gd name="csY137" fmla="*/ 57552 h 1268793"/>
              <a:gd name="csX138" fmla="*/ 174568 w 6422802"/>
              <a:gd name="csY138" fmla="*/ 42834 h 1268793"/>
              <a:gd name="csX139" fmla="*/ 136564 w 6422802"/>
              <a:gd name="csY139" fmla="*/ 42834 h 1268793"/>
              <a:gd name="csX140" fmla="*/ 136564 w 6422802"/>
              <a:gd name="csY140" fmla="*/ 32684 h 1268793"/>
              <a:gd name="csX141" fmla="*/ 88678 w 6422802"/>
              <a:gd name="csY141" fmla="*/ 32684 h 1268793"/>
              <a:gd name="csX142" fmla="*/ 88678 w 6422802"/>
              <a:gd name="csY142" fmla="*/ 16951 h 1268793"/>
              <a:gd name="csX143" fmla="*/ 73222 w 6422802"/>
              <a:gd name="csY143" fmla="*/ 16951 h 1268793"/>
              <a:gd name="csX144" fmla="*/ 73222 w 6422802"/>
              <a:gd name="csY144" fmla="*/ 0 h 1268793"/>
              <a:gd name="csX145" fmla="*/ 0 w 6422802"/>
              <a:gd name="csY145" fmla="*/ 0 h 1268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6422802" h="1268793">
                <a:moveTo>
                  <a:pt x="6422803" y="1268794"/>
                </a:moveTo>
                <a:lnTo>
                  <a:pt x="5115186" y="1268794"/>
                </a:lnTo>
                <a:lnTo>
                  <a:pt x="5115186" y="1255294"/>
                </a:lnTo>
                <a:lnTo>
                  <a:pt x="4965954" y="1255294"/>
                </a:lnTo>
                <a:lnTo>
                  <a:pt x="4965954" y="1239459"/>
                </a:lnTo>
                <a:lnTo>
                  <a:pt x="4080570" y="1239459"/>
                </a:lnTo>
                <a:lnTo>
                  <a:pt x="4080570" y="1222610"/>
                </a:lnTo>
                <a:lnTo>
                  <a:pt x="3921457" y="1222610"/>
                </a:lnTo>
                <a:lnTo>
                  <a:pt x="3921457" y="1207891"/>
                </a:lnTo>
                <a:lnTo>
                  <a:pt x="3775138" y="1207891"/>
                </a:lnTo>
                <a:lnTo>
                  <a:pt x="3775138" y="1194391"/>
                </a:lnTo>
                <a:lnTo>
                  <a:pt x="3658338" y="1194391"/>
                </a:lnTo>
                <a:lnTo>
                  <a:pt x="3658338" y="1179674"/>
                </a:lnTo>
                <a:lnTo>
                  <a:pt x="3364054" y="1179674"/>
                </a:lnTo>
                <a:lnTo>
                  <a:pt x="3364054" y="1165057"/>
                </a:lnTo>
                <a:lnTo>
                  <a:pt x="3088266" y="1165057"/>
                </a:lnTo>
                <a:lnTo>
                  <a:pt x="3088266" y="1150441"/>
                </a:lnTo>
                <a:lnTo>
                  <a:pt x="2575835" y="1150441"/>
                </a:lnTo>
                <a:lnTo>
                  <a:pt x="2575835" y="1137956"/>
                </a:lnTo>
                <a:lnTo>
                  <a:pt x="2470309" y="1137956"/>
                </a:lnTo>
                <a:lnTo>
                  <a:pt x="2470309" y="1123339"/>
                </a:lnTo>
                <a:lnTo>
                  <a:pt x="2349200" y="1123339"/>
                </a:lnTo>
                <a:lnTo>
                  <a:pt x="2349200" y="1107505"/>
                </a:lnTo>
                <a:lnTo>
                  <a:pt x="2147902" y="1107505"/>
                </a:lnTo>
                <a:lnTo>
                  <a:pt x="2147902" y="1088320"/>
                </a:lnTo>
                <a:lnTo>
                  <a:pt x="1990309" y="1088320"/>
                </a:lnTo>
                <a:lnTo>
                  <a:pt x="1990309" y="1079388"/>
                </a:lnTo>
                <a:lnTo>
                  <a:pt x="1969153" y="1079388"/>
                </a:lnTo>
                <a:lnTo>
                  <a:pt x="1969153" y="1062437"/>
                </a:lnTo>
                <a:lnTo>
                  <a:pt x="1798892" y="1062437"/>
                </a:lnTo>
                <a:lnTo>
                  <a:pt x="1798892" y="1033102"/>
                </a:lnTo>
                <a:lnTo>
                  <a:pt x="1773555" y="1033102"/>
                </a:lnTo>
                <a:lnTo>
                  <a:pt x="1773555" y="1015035"/>
                </a:lnTo>
                <a:lnTo>
                  <a:pt x="1749612" y="1015035"/>
                </a:lnTo>
                <a:lnTo>
                  <a:pt x="1749612" y="1004884"/>
                </a:lnTo>
                <a:lnTo>
                  <a:pt x="1704513" y="1004884"/>
                </a:lnTo>
                <a:lnTo>
                  <a:pt x="1704513" y="986817"/>
                </a:lnTo>
                <a:lnTo>
                  <a:pt x="1645479" y="986817"/>
                </a:lnTo>
                <a:lnTo>
                  <a:pt x="1645479" y="974433"/>
                </a:lnTo>
                <a:lnTo>
                  <a:pt x="1608868" y="974433"/>
                </a:lnTo>
                <a:lnTo>
                  <a:pt x="1608868" y="959817"/>
                </a:lnTo>
                <a:lnTo>
                  <a:pt x="1584925" y="959817"/>
                </a:lnTo>
                <a:lnTo>
                  <a:pt x="1584925" y="943982"/>
                </a:lnTo>
                <a:lnTo>
                  <a:pt x="1555408" y="943982"/>
                </a:lnTo>
                <a:lnTo>
                  <a:pt x="1555408" y="929366"/>
                </a:lnTo>
                <a:lnTo>
                  <a:pt x="1483579" y="929366"/>
                </a:lnTo>
                <a:lnTo>
                  <a:pt x="1483579" y="915764"/>
                </a:lnTo>
                <a:lnTo>
                  <a:pt x="1473698" y="915764"/>
                </a:lnTo>
                <a:lnTo>
                  <a:pt x="1473698" y="901148"/>
                </a:lnTo>
                <a:lnTo>
                  <a:pt x="1440000" y="901148"/>
                </a:lnTo>
                <a:lnTo>
                  <a:pt x="1440000" y="884197"/>
                </a:lnTo>
                <a:lnTo>
                  <a:pt x="1427332" y="884197"/>
                </a:lnTo>
                <a:lnTo>
                  <a:pt x="1427332" y="867347"/>
                </a:lnTo>
                <a:lnTo>
                  <a:pt x="1410356" y="867347"/>
                </a:lnTo>
                <a:lnTo>
                  <a:pt x="1410356" y="857197"/>
                </a:lnTo>
                <a:lnTo>
                  <a:pt x="1376659" y="857197"/>
                </a:lnTo>
                <a:lnTo>
                  <a:pt x="1376659" y="843595"/>
                </a:lnTo>
                <a:lnTo>
                  <a:pt x="1347015" y="843595"/>
                </a:lnTo>
                <a:lnTo>
                  <a:pt x="1347015" y="825629"/>
                </a:lnTo>
                <a:lnTo>
                  <a:pt x="1340048" y="825629"/>
                </a:lnTo>
                <a:lnTo>
                  <a:pt x="1340048" y="812028"/>
                </a:lnTo>
                <a:lnTo>
                  <a:pt x="1331560" y="812028"/>
                </a:lnTo>
                <a:lnTo>
                  <a:pt x="1331560" y="797411"/>
                </a:lnTo>
                <a:lnTo>
                  <a:pt x="1320285" y="797411"/>
                </a:lnTo>
                <a:lnTo>
                  <a:pt x="1320285" y="782693"/>
                </a:lnTo>
                <a:lnTo>
                  <a:pt x="1294949" y="782693"/>
                </a:lnTo>
                <a:lnTo>
                  <a:pt x="1294949" y="768077"/>
                </a:lnTo>
                <a:lnTo>
                  <a:pt x="1199303" y="768077"/>
                </a:lnTo>
                <a:lnTo>
                  <a:pt x="1199303" y="751126"/>
                </a:lnTo>
                <a:lnTo>
                  <a:pt x="1190816" y="751126"/>
                </a:lnTo>
                <a:lnTo>
                  <a:pt x="1190816" y="737626"/>
                </a:lnTo>
                <a:lnTo>
                  <a:pt x="1156991" y="737626"/>
                </a:lnTo>
                <a:lnTo>
                  <a:pt x="1156991" y="725242"/>
                </a:lnTo>
                <a:lnTo>
                  <a:pt x="1131655" y="725242"/>
                </a:lnTo>
                <a:lnTo>
                  <a:pt x="1131655" y="702607"/>
                </a:lnTo>
                <a:lnTo>
                  <a:pt x="1078195" y="702607"/>
                </a:lnTo>
                <a:lnTo>
                  <a:pt x="1078195" y="677840"/>
                </a:lnTo>
                <a:lnTo>
                  <a:pt x="1019034" y="677840"/>
                </a:lnTo>
                <a:lnTo>
                  <a:pt x="1019034" y="642923"/>
                </a:lnTo>
                <a:lnTo>
                  <a:pt x="1007759" y="642923"/>
                </a:lnTo>
                <a:lnTo>
                  <a:pt x="1007759" y="628205"/>
                </a:lnTo>
                <a:lnTo>
                  <a:pt x="974062" y="628205"/>
                </a:lnTo>
                <a:lnTo>
                  <a:pt x="974062" y="589837"/>
                </a:lnTo>
                <a:lnTo>
                  <a:pt x="960000" y="589837"/>
                </a:lnTo>
                <a:lnTo>
                  <a:pt x="960000" y="576337"/>
                </a:lnTo>
                <a:lnTo>
                  <a:pt x="950119" y="576337"/>
                </a:lnTo>
                <a:lnTo>
                  <a:pt x="950119" y="570653"/>
                </a:lnTo>
                <a:lnTo>
                  <a:pt x="917688" y="570653"/>
                </a:lnTo>
                <a:lnTo>
                  <a:pt x="917688" y="553803"/>
                </a:lnTo>
                <a:lnTo>
                  <a:pt x="906413" y="553803"/>
                </a:lnTo>
                <a:lnTo>
                  <a:pt x="906413" y="532386"/>
                </a:lnTo>
                <a:lnTo>
                  <a:pt x="906413" y="497367"/>
                </a:lnTo>
                <a:lnTo>
                  <a:pt x="845986" y="497367"/>
                </a:lnTo>
                <a:lnTo>
                  <a:pt x="845986" y="482751"/>
                </a:lnTo>
                <a:lnTo>
                  <a:pt x="813555" y="482751"/>
                </a:lnTo>
                <a:lnTo>
                  <a:pt x="813555" y="466916"/>
                </a:lnTo>
                <a:lnTo>
                  <a:pt x="786825" y="466916"/>
                </a:lnTo>
                <a:lnTo>
                  <a:pt x="786825" y="451183"/>
                </a:lnTo>
                <a:lnTo>
                  <a:pt x="743246" y="451183"/>
                </a:lnTo>
                <a:lnTo>
                  <a:pt x="743246" y="438698"/>
                </a:lnTo>
                <a:lnTo>
                  <a:pt x="729058" y="438698"/>
                </a:lnTo>
                <a:lnTo>
                  <a:pt x="729058" y="418397"/>
                </a:lnTo>
                <a:lnTo>
                  <a:pt x="717910" y="418397"/>
                </a:lnTo>
                <a:lnTo>
                  <a:pt x="717910" y="400431"/>
                </a:lnTo>
                <a:lnTo>
                  <a:pt x="695360" y="400431"/>
                </a:lnTo>
                <a:lnTo>
                  <a:pt x="695360" y="371097"/>
                </a:lnTo>
                <a:lnTo>
                  <a:pt x="670024" y="371097"/>
                </a:lnTo>
                <a:lnTo>
                  <a:pt x="670024" y="343995"/>
                </a:lnTo>
                <a:lnTo>
                  <a:pt x="655962" y="343995"/>
                </a:lnTo>
                <a:lnTo>
                  <a:pt x="655962" y="331612"/>
                </a:lnTo>
                <a:lnTo>
                  <a:pt x="644687" y="331612"/>
                </a:lnTo>
                <a:lnTo>
                  <a:pt x="644687" y="319228"/>
                </a:lnTo>
                <a:lnTo>
                  <a:pt x="629232" y="319228"/>
                </a:lnTo>
                <a:lnTo>
                  <a:pt x="629232" y="305627"/>
                </a:lnTo>
                <a:lnTo>
                  <a:pt x="615044" y="305627"/>
                </a:lnTo>
                <a:lnTo>
                  <a:pt x="578559" y="305627"/>
                </a:lnTo>
                <a:lnTo>
                  <a:pt x="578559" y="293244"/>
                </a:lnTo>
                <a:lnTo>
                  <a:pt x="520792" y="293244"/>
                </a:lnTo>
                <a:lnTo>
                  <a:pt x="520792" y="277511"/>
                </a:lnTo>
                <a:lnTo>
                  <a:pt x="484181" y="277511"/>
                </a:lnTo>
                <a:lnTo>
                  <a:pt x="484181" y="263909"/>
                </a:lnTo>
                <a:lnTo>
                  <a:pt x="470119" y="263909"/>
                </a:lnTo>
                <a:lnTo>
                  <a:pt x="470119" y="232342"/>
                </a:lnTo>
                <a:lnTo>
                  <a:pt x="470119" y="217725"/>
                </a:lnTo>
                <a:lnTo>
                  <a:pt x="412352" y="217725"/>
                </a:lnTo>
                <a:lnTo>
                  <a:pt x="412352" y="207575"/>
                </a:lnTo>
                <a:lnTo>
                  <a:pt x="396896" y="207575"/>
                </a:lnTo>
                <a:lnTo>
                  <a:pt x="396896" y="186157"/>
                </a:lnTo>
                <a:lnTo>
                  <a:pt x="378654" y="186157"/>
                </a:lnTo>
                <a:lnTo>
                  <a:pt x="378654" y="171439"/>
                </a:lnTo>
                <a:lnTo>
                  <a:pt x="364592" y="171439"/>
                </a:lnTo>
                <a:lnTo>
                  <a:pt x="364592" y="146673"/>
                </a:lnTo>
                <a:lnTo>
                  <a:pt x="364592" y="118455"/>
                </a:lnTo>
                <a:lnTo>
                  <a:pt x="346223" y="118455"/>
                </a:lnTo>
                <a:lnTo>
                  <a:pt x="346223" y="83436"/>
                </a:lnTo>
                <a:lnTo>
                  <a:pt x="316706" y="83436"/>
                </a:lnTo>
                <a:lnTo>
                  <a:pt x="316706" y="57552"/>
                </a:lnTo>
                <a:lnTo>
                  <a:pt x="174568" y="57552"/>
                </a:lnTo>
                <a:lnTo>
                  <a:pt x="174568" y="42834"/>
                </a:lnTo>
                <a:lnTo>
                  <a:pt x="136564" y="42834"/>
                </a:lnTo>
                <a:lnTo>
                  <a:pt x="136564" y="32684"/>
                </a:lnTo>
                <a:lnTo>
                  <a:pt x="88678" y="32684"/>
                </a:lnTo>
                <a:lnTo>
                  <a:pt x="88678" y="16951"/>
                </a:lnTo>
                <a:lnTo>
                  <a:pt x="73222" y="16951"/>
                </a:lnTo>
                <a:lnTo>
                  <a:pt x="73222" y="0"/>
                </a:lnTo>
                <a:lnTo>
                  <a:pt x="0" y="0"/>
                </a:lnTo>
              </a:path>
            </a:pathLst>
          </a:custGeom>
          <a:noFill/>
          <a:ln w="25316" cap="flat">
            <a:solidFill>
              <a:srgbClr val="979293"/>
            </a:solidFill>
            <a:prstDash val="solid"/>
            <a:miter/>
          </a:ln>
        </p:spPr>
        <p:txBody>
          <a:bodyPr/>
          <a:lstStyle/>
          <a:p>
            <a:endParaRPr lang="en-US">
              <a:latin typeface="Univers" panose="020B0503020202020204" pitchFamily="34" charset="0"/>
            </a:endParaRPr>
          </a:p>
        </p:txBody>
      </p:sp>
      <p:sp>
        <p:nvSpPr>
          <p:cNvPr id="259" name="Freeform 199">
            <a:extLst>
              <a:ext uri="{FF2B5EF4-FFF2-40B4-BE49-F238E27FC236}">
                <a16:creationId xmlns:a16="http://schemas.microsoft.com/office/drawing/2014/main" id="{DD5CCEFB-714F-C983-B8EC-FC39FA4F1ED2}"/>
              </a:ext>
            </a:extLst>
          </p:cNvPr>
          <p:cNvSpPr/>
          <p:nvPr/>
        </p:nvSpPr>
        <p:spPr>
          <a:xfrm>
            <a:off x="3439935" y="1688550"/>
            <a:ext cx="102232" cy="10150"/>
          </a:xfrm>
          <a:custGeom>
            <a:avLst/>
            <a:gdLst>
              <a:gd name="csX0" fmla="*/ 0 w 102232"/>
              <a:gd name="csY0" fmla="*/ 0 h 10150"/>
              <a:gd name="csX1" fmla="*/ 102233 w 102232"/>
              <a:gd name="csY1" fmla="*/ 0 h 10150"/>
            </a:gdLst>
            <a:ahLst/>
            <a:cxnLst>
              <a:cxn ang="0">
                <a:pos x="csX0" y="csY0"/>
              </a:cxn>
              <a:cxn ang="0">
                <a:pos x="csX1" y="csY1"/>
              </a:cxn>
            </a:cxnLst>
            <a:rect l="l" t="t" r="r" b="b"/>
            <a:pathLst>
              <a:path w="102232" h="10150">
                <a:moveTo>
                  <a:pt x="0" y="0"/>
                </a:moveTo>
                <a:lnTo>
                  <a:pt x="102233" y="0"/>
                </a:lnTo>
              </a:path>
            </a:pathLst>
          </a:custGeom>
          <a:ln w="25316" cap="flat">
            <a:solidFill>
              <a:srgbClr val="92D050"/>
            </a:solidFill>
            <a:prstDash val="solid"/>
            <a:miter/>
          </a:ln>
        </p:spPr>
        <p:txBody>
          <a:bodyPr/>
          <a:lstStyle/>
          <a:p>
            <a:endParaRPr lang="en-US">
              <a:latin typeface="Univers" panose="020B0503020202020204" pitchFamily="34" charset="0"/>
            </a:endParaRPr>
          </a:p>
        </p:txBody>
      </p:sp>
      <p:sp>
        <p:nvSpPr>
          <p:cNvPr id="260" name="Freeform 200">
            <a:extLst>
              <a:ext uri="{FF2B5EF4-FFF2-40B4-BE49-F238E27FC236}">
                <a16:creationId xmlns:a16="http://schemas.microsoft.com/office/drawing/2014/main" id="{ECD0167C-97F5-F0D4-5747-504431C7BB5D}"/>
              </a:ext>
            </a:extLst>
          </p:cNvPr>
          <p:cNvSpPr/>
          <p:nvPr/>
        </p:nvSpPr>
        <p:spPr>
          <a:xfrm>
            <a:off x="8435912" y="2881216"/>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1" name="Freeform 201">
            <a:extLst>
              <a:ext uri="{FF2B5EF4-FFF2-40B4-BE49-F238E27FC236}">
                <a16:creationId xmlns:a16="http://schemas.microsoft.com/office/drawing/2014/main" id="{F5BA5E14-F5BC-0DF2-DB64-081C856392CC}"/>
              </a:ext>
            </a:extLst>
          </p:cNvPr>
          <p:cNvSpPr/>
          <p:nvPr/>
        </p:nvSpPr>
        <p:spPr>
          <a:xfrm>
            <a:off x="8500140" y="2879998"/>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3" name="Freeform 202">
            <a:extLst>
              <a:ext uri="{FF2B5EF4-FFF2-40B4-BE49-F238E27FC236}">
                <a16:creationId xmlns:a16="http://schemas.microsoft.com/office/drawing/2014/main" id="{E8344BF2-8A41-B8F0-4E9A-D069B0FA0DF2}"/>
              </a:ext>
            </a:extLst>
          </p:cNvPr>
          <p:cNvSpPr/>
          <p:nvPr/>
        </p:nvSpPr>
        <p:spPr>
          <a:xfrm>
            <a:off x="8565762"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4" name="Freeform 203">
            <a:extLst>
              <a:ext uri="{FF2B5EF4-FFF2-40B4-BE49-F238E27FC236}">
                <a16:creationId xmlns:a16="http://schemas.microsoft.com/office/drawing/2014/main" id="{5868BDA7-EA30-D6DF-EF5C-52B1EE4B77C3}"/>
              </a:ext>
            </a:extLst>
          </p:cNvPr>
          <p:cNvSpPr/>
          <p:nvPr/>
        </p:nvSpPr>
        <p:spPr>
          <a:xfrm>
            <a:off x="3551415" y="1687129"/>
            <a:ext cx="6272683" cy="1151252"/>
          </a:xfrm>
          <a:custGeom>
            <a:avLst/>
            <a:gdLst>
              <a:gd name="csX0" fmla="*/ 0 w 6272683"/>
              <a:gd name="csY0" fmla="*/ 0 h 1151252"/>
              <a:gd name="csX1" fmla="*/ 0 w 6272683"/>
              <a:gd name="csY1" fmla="*/ 17865 h 1151252"/>
              <a:gd name="csX2" fmla="*/ 32557 w 6272683"/>
              <a:gd name="csY2" fmla="*/ 17865 h 1151252"/>
              <a:gd name="csX3" fmla="*/ 32557 w 6272683"/>
              <a:gd name="csY3" fmla="*/ 38470 h 1151252"/>
              <a:gd name="csX4" fmla="*/ 82344 w 6272683"/>
              <a:gd name="csY4" fmla="*/ 38470 h 1151252"/>
              <a:gd name="csX5" fmla="*/ 82344 w 6272683"/>
              <a:gd name="csY5" fmla="*/ 46692 h 1151252"/>
              <a:gd name="csX6" fmla="*/ 106413 w 6272683"/>
              <a:gd name="csY6" fmla="*/ 46692 h 1151252"/>
              <a:gd name="csX7" fmla="*/ 106413 w 6272683"/>
              <a:gd name="csY7" fmla="*/ 56334 h 1151252"/>
              <a:gd name="csX8" fmla="*/ 120095 w 6272683"/>
              <a:gd name="csY8" fmla="*/ 56334 h 1151252"/>
              <a:gd name="csX9" fmla="*/ 120095 w 6272683"/>
              <a:gd name="csY9" fmla="*/ 75620 h 1151252"/>
              <a:gd name="csX10" fmla="*/ 130356 w 6272683"/>
              <a:gd name="csY10" fmla="*/ 75620 h 1151252"/>
              <a:gd name="csX11" fmla="*/ 130356 w 6272683"/>
              <a:gd name="csY11" fmla="*/ 86582 h 1151252"/>
              <a:gd name="csX12" fmla="*/ 144038 w 6272683"/>
              <a:gd name="csY12" fmla="*/ 86582 h 1151252"/>
              <a:gd name="csX13" fmla="*/ 144038 w 6272683"/>
              <a:gd name="csY13" fmla="*/ 94804 h 1151252"/>
              <a:gd name="csX14" fmla="*/ 168108 w 6272683"/>
              <a:gd name="csY14" fmla="*/ 94804 h 1151252"/>
              <a:gd name="csX15" fmla="*/ 168108 w 6272683"/>
              <a:gd name="csY15" fmla="*/ 104447 h 1151252"/>
              <a:gd name="csX16" fmla="*/ 186983 w 6272683"/>
              <a:gd name="csY16" fmla="*/ 104447 h 1151252"/>
              <a:gd name="csX17" fmla="*/ 186983 w 6272683"/>
              <a:gd name="csY17" fmla="*/ 116831 h 1151252"/>
              <a:gd name="csX18" fmla="*/ 200158 w 6272683"/>
              <a:gd name="csY18" fmla="*/ 116831 h 1151252"/>
              <a:gd name="csX19" fmla="*/ 200158 w 6272683"/>
              <a:gd name="csY19" fmla="*/ 136218 h 1151252"/>
              <a:gd name="csX20" fmla="*/ 260713 w 6272683"/>
              <a:gd name="csY20" fmla="*/ 136218 h 1151252"/>
              <a:gd name="csX21" fmla="*/ 260713 w 6272683"/>
              <a:gd name="csY21" fmla="*/ 155402 h 1151252"/>
              <a:gd name="csX22" fmla="*/ 270594 w 6272683"/>
              <a:gd name="csY22" fmla="*/ 155402 h 1151252"/>
              <a:gd name="csX23" fmla="*/ 270594 w 6272683"/>
              <a:gd name="csY23" fmla="*/ 170018 h 1151252"/>
              <a:gd name="csX24" fmla="*/ 286049 w 6272683"/>
              <a:gd name="csY24" fmla="*/ 170018 h 1151252"/>
              <a:gd name="csX25" fmla="*/ 286049 w 6272683"/>
              <a:gd name="csY25" fmla="*/ 189202 h 1151252"/>
              <a:gd name="csX26" fmla="*/ 301504 w 6272683"/>
              <a:gd name="csY26" fmla="*/ 189202 h 1151252"/>
              <a:gd name="csX27" fmla="*/ 301504 w 6272683"/>
              <a:gd name="csY27" fmla="*/ 201586 h 1151252"/>
              <a:gd name="csX28" fmla="*/ 318353 w 6272683"/>
              <a:gd name="csY28" fmla="*/ 201586 h 1151252"/>
              <a:gd name="csX29" fmla="*/ 318353 w 6272683"/>
              <a:gd name="csY29" fmla="*/ 213969 h 1151252"/>
              <a:gd name="csX30" fmla="*/ 331021 w 6272683"/>
              <a:gd name="csY30" fmla="*/ 213969 h 1151252"/>
              <a:gd name="csX31" fmla="*/ 331021 w 6272683"/>
              <a:gd name="csY31" fmla="*/ 226353 h 1151252"/>
              <a:gd name="csX32" fmla="*/ 383088 w 6272683"/>
              <a:gd name="csY32" fmla="*/ 226353 h 1151252"/>
              <a:gd name="csX33" fmla="*/ 383088 w 6272683"/>
              <a:gd name="csY33" fmla="*/ 252338 h 1151252"/>
              <a:gd name="csX34" fmla="*/ 394363 w 6272683"/>
              <a:gd name="csY34" fmla="*/ 252338 h 1151252"/>
              <a:gd name="csX35" fmla="*/ 394363 w 6272683"/>
              <a:gd name="csY35" fmla="*/ 264721 h 1151252"/>
              <a:gd name="csX36" fmla="*/ 402850 w 6272683"/>
              <a:gd name="csY36" fmla="*/ 264721 h 1151252"/>
              <a:gd name="csX37" fmla="*/ 402850 w 6272683"/>
              <a:gd name="csY37" fmla="*/ 275988 h 1151252"/>
              <a:gd name="csX38" fmla="*/ 414125 w 6272683"/>
              <a:gd name="csY38" fmla="*/ 275988 h 1151252"/>
              <a:gd name="csX39" fmla="*/ 414125 w 6272683"/>
              <a:gd name="csY39" fmla="*/ 287255 h 1151252"/>
              <a:gd name="csX40" fmla="*/ 425400 w 6272683"/>
              <a:gd name="csY40" fmla="*/ 287255 h 1151252"/>
              <a:gd name="csX41" fmla="*/ 425400 w 6272683"/>
              <a:gd name="csY41" fmla="*/ 303089 h 1151252"/>
              <a:gd name="csX42" fmla="*/ 463405 w 6272683"/>
              <a:gd name="csY42" fmla="*/ 303089 h 1151252"/>
              <a:gd name="csX43" fmla="*/ 463405 w 6272683"/>
              <a:gd name="csY43" fmla="*/ 326740 h 1151252"/>
              <a:gd name="csX44" fmla="*/ 474679 w 6272683"/>
              <a:gd name="csY44" fmla="*/ 326740 h 1151252"/>
              <a:gd name="csX45" fmla="*/ 474679 w 6272683"/>
              <a:gd name="csY45" fmla="*/ 340240 h 1151252"/>
              <a:gd name="csX46" fmla="*/ 487348 w 6272683"/>
              <a:gd name="csY46" fmla="*/ 340240 h 1151252"/>
              <a:gd name="csX47" fmla="*/ 487348 w 6272683"/>
              <a:gd name="csY47" fmla="*/ 348157 h 1151252"/>
              <a:gd name="csX48" fmla="*/ 511291 w 6272683"/>
              <a:gd name="csY48" fmla="*/ 348157 h 1151252"/>
              <a:gd name="csX49" fmla="*/ 511291 w 6272683"/>
              <a:gd name="csY49" fmla="*/ 369574 h 1151252"/>
              <a:gd name="csX50" fmla="*/ 623911 w 6272683"/>
              <a:gd name="csY50" fmla="*/ 369574 h 1151252"/>
              <a:gd name="csX51" fmla="*/ 623911 w 6272683"/>
              <a:gd name="csY51" fmla="*/ 397792 h 1151252"/>
              <a:gd name="csX52" fmla="*/ 645067 w 6272683"/>
              <a:gd name="csY52" fmla="*/ 397792 h 1151252"/>
              <a:gd name="csX53" fmla="*/ 645067 w 6272683"/>
              <a:gd name="csY53" fmla="*/ 411292 h 1151252"/>
              <a:gd name="csX54" fmla="*/ 656342 w 6272683"/>
              <a:gd name="csY54" fmla="*/ 411292 h 1151252"/>
              <a:gd name="csX55" fmla="*/ 656342 w 6272683"/>
              <a:gd name="csY55" fmla="*/ 422559 h 1151252"/>
              <a:gd name="csX56" fmla="*/ 678892 w 6272683"/>
              <a:gd name="csY56" fmla="*/ 422559 h 1151252"/>
              <a:gd name="csX57" fmla="*/ 678892 w 6272683"/>
              <a:gd name="csY57" fmla="*/ 430476 h 1151252"/>
              <a:gd name="csX58" fmla="*/ 692953 w 6272683"/>
              <a:gd name="csY58" fmla="*/ 430476 h 1151252"/>
              <a:gd name="csX59" fmla="*/ 692953 w 6272683"/>
              <a:gd name="csY59" fmla="*/ 441743 h 1151252"/>
              <a:gd name="csX60" fmla="*/ 711196 w 6272683"/>
              <a:gd name="csY60" fmla="*/ 441743 h 1151252"/>
              <a:gd name="csX61" fmla="*/ 711196 w 6272683"/>
              <a:gd name="csY61" fmla="*/ 451894 h 1151252"/>
              <a:gd name="csX62" fmla="*/ 723864 w 6272683"/>
              <a:gd name="csY62" fmla="*/ 451894 h 1151252"/>
              <a:gd name="csX63" fmla="*/ 723864 w 6272683"/>
              <a:gd name="csY63" fmla="*/ 462044 h 1151252"/>
              <a:gd name="csX64" fmla="*/ 739319 w 6272683"/>
              <a:gd name="csY64" fmla="*/ 462044 h 1151252"/>
              <a:gd name="csX65" fmla="*/ 739319 w 6272683"/>
              <a:gd name="csY65" fmla="*/ 469961 h 1151252"/>
              <a:gd name="csX66" fmla="*/ 759082 w 6272683"/>
              <a:gd name="csY66" fmla="*/ 469961 h 1151252"/>
              <a:gd name="csX67" fmla="*/ 759082 w 6272683"/>
              <a:gd name="csY67" fmla="*/ 478995 h 1151252"/>
              <a:gd name="csX68" fmla="*/ 770356 w 6272683"/>
              <a:gd name="csY68" fmla="*/ 478995 h 1151252"/>
              <a:gd name="csX69" fmla="*/ 770356 w 6272683"/>
              <a:gd name="csY69" fmla="*/ 489145 h 1151252"/>
              <a:gd name="csX70" fmla="*/ 788599 w 6272683"/>
              <a:gd name="csY70" fmla="*/ 489145 h 1151252"/>
              <a:gd name="csX71" fmla="*/ 788599 w 6272683"/>
              <a:gd name="csY71" fmla="*/ 499296 h 1151252"/>
              <a:gd name="csX72" fmla="*/ 799873 w 6272683"/>
              <a:gd name="csY72" fmla="*/ 499296 h 1151252"/>
              <a:gd name="csX73" fmla="*/ 799873 w 6272683"/>
              <a:gd name="csY73" fmla="*/ 510563 h 1151252"/>
              <a:gd name="csX74" fmla="*/ 819636 w 6272683"/>
              <a:gd name="csY74" fmla="*/ 510563 h 1151252"/>
              <a:gd name="csX75" fmla="*/ 819636 w 6272683"/>
              <a:gd name="csY75" fmla="*/ 518480 h 1151252"/>
              <a:gd name="csX76" fmla="*/ 835091 w 6272683"/>
              <a:gd name="csY76" fmla="*/ 518480 h 1151252"/>
              <a:gd name="csX77" fmla="*/ 835091 w 6272683"/>
              <a:gd name="csY77" fmla="*/ 530863 h 1151252"/>
              <a:gd name="csX78" fmla="*/ 844972 w 6272683"/>
              <a:gd name="csY78" fmla="*/ 530863 h 1151252"/>
              <a:gd name="csX79" fmla="*/ 844972 w 6272683"/>
              <a:gd name="csY79" fmla="*/ 545480 h 1151252"/>
              <a:gd name="csX80" fmla="*/ 867522 w 6272683"/>
              <a:gd name="csY80" fmla="*/ 545480 h 1151252"/>
              <a:gd name="csX81" fmla="*/ 867522 w 6272683"/>
              <a:gd name="csY81" fmla="*/ 555630 h 1151252"/>
              <a:gd name="csX82" fmla="*/ 970261 w 6272683"/>
              <a:gd name="csY82" fmla="*/ 555630 h 1151252"/>
              <a:gd name="csX83" fmla="*/ 970261 w 6272683"/>
              <a:gd name="csY83" fmla="*/ 571465 h 1151252"/>
              <a:gd name="csX84" fmla="*/ 978749 w 6272683"/>
              <a:gd name="csY84" fmla="*/ 571465 h 1151252"/>
              <a:gd name="csX85" fmla="*/ 978749 w 6272683"/>
              <a:gd name="csY85" fmla="*/ 581615 h 1151252"/>
              <a:gd name="csX86" fmla="*/ 996991 w 6272683"/>
              <a:gd name="csY86" fmla="*/ 581615 h 1151252"/>
              <a:gd name="csX87" fmla="*/ 996991 w 6272683"/>
              <a:gd name="csY87" fmla="*/ 595115 h 1151252"/>
              <a:gd name="csX88" fmla="*/ 1018147 w 6272683"/>
              <a:gd name="csY88" fmla="*/ 595115 h 1151252"/>
              <a:gd name="csX89" fmla="*/ 1018147 w 6272683"/>
              <a:gd name="csY89" fmla="*/ 605265 h 1151252"/>
              <a:gd name="csX90" fmla="*/ 1073001 w 6272683"/>
              <a:gd name="csY90" fmla="*/ 605265 h 1151252"/>
              <a:gd name="csX91" fmla="*/ 1073001 w 6272683"/>
              <a:gd name="csY91" fmla="*/ 618765 h 1151252"/>
              <a:gd name="csX92" fmla="*/ 1092763 w 6272683"/>
              <a:gd name="csY92" fmla="*/ 618765 h 1151252"/>
              <a:gd name="csX93" fmla="*/ 1092763 w 6272683"/>
              <a:gd name="csY93" fmla="*/ 632265 h 1151252"/>
              <a:gd name="csX94" fmla="*/ 1102644 w 6272683"/>
              <a:gd name="csY94" fmla="*/ 632265 h 1151252"/>
              <a:gd name="csX95" fmla="*/ 1102644 w 6272683"/>
              <a:gd name="csY95" fmla="*/ 643532 h 1151252"/>
              <a:gd name="csX96" fmla="*/ 1122407 w 6272683"/>
              <a:gd name="csY96" fmla="*/ 643532 h 1151252"/>
              <a:gd name="csX97" fmla="*/ 1122407 w 6272683"/>
              <a:gd name="csY97" fmla="*/ 663833 h 1151252"/>
              <a:gd name="csX98" fmla="*/ 1254663 w 6272683"/>
              <a:gd name="csY98" fmla="*/ 663833 h 1151252"/>
              <a:gd name="csX99" fmla="*/ 1254663 w 6272683"/>
              <a:gd name="csY99" fmla="*/ 671750 h 1151252"/>
              <a:gd name="csX100" fmla="*/ 1281393 w 6272683"/>
              <a:gd name="csY100" fmla="*/ 671750 h 1151252"/>
              <a:gd name="csX101" fmla="*/ 1281393 w 6272683"/>
              <a:gd name="csY101" fmla="*/ 688701 h 1151252"/>
              <a:gd name="csX102" fmla="*/ 1295455 w 6272683"/>
              <a:gd name="csY102" fmla="*/ 688701 h 1151252"/>
              <a:gd name="csX103" fmla="*/ 1295455 w 6272683"/>
              <a:gd name="csY103" fmla="*/ 701085 h 1151252"/>
              <a:gd name="csX104" fmla="*/ 1313698 w 6272683"/>
              <a:gd name="csY104" fmla="*/ 701085 h 1151252"/>
              <a:gd name="csX105" fmla="*/ 1313698 w 6272683"/>
              <a:gd name="csY105" fmla="*/ 709002 h 1151252"/>
              <a:gd name="csX106" fmla="*/ 1384133 w 6272683"/>
              <a:gd name="csY106" fmla="*/ 709002 h 1151252"/>
              <a:gd name="csX107" fmla="*/ 1384133 w 6272683"/>
              <a:gd name="csY107" fmla="*/ 727069 h 1151252"/>
              <a:gd name="csX108" fmla="*/ 1410863 w 6272683"/>
              <a:gd name="csY108" fmla="*/ 727069 h 1151252"/>
              <a:gd name="csX109" fmla="*/ 1410863 w 6272683"/>
              <a:gd name="csY109" fmla="*/ 736103 h 1151252"/>
              <a:gd name="csX110" fmla="*/ 1454442 w 6272683"/>
              <a:gd name="csY110" fmla="*/ 736103 h 1151252"/>
              <a:gd name="csX111" fmla="*/ 1454442 w 6272683"/>
              <a:gd name="csY111" fmla="*/ 745137 h 1151252"/>
              <a:gd name="csX112" fmla="*/ 1500934 w 6272683"/>
              <a:gd name="csY112" fmla="*/ 745137 h 1151252"/>
              <a:gd name="csX113" fmla="*/ 1500934 w 6272683"/>
              <a:gd name="csY113" fmla="*/ 755287 h 1151252"/>
              <a:gd name="csX114" fmla="*/ 1572763 w 6272683"/>
              <a:gd name="csY114" fmla="*/ 755287 h 1151252"/>
              <a:gd name="csX115" fmla="*/ 1572763 w 6272683"/>
              <a:gd name="csY115" fmla="*/ 775588 h 1151252"/>
              <a:gd name="csX116" fmla="*/ 1681204 w 6272683"/>
              <a:gd name="csY116" fmla="*/ 775588 h 1151252"/>
              <a:gd name="csX117" fmla="*/ 1681204 w 6272683"/>
              <a:gd name="csY117" fmla="*/ 783505 h 1151252"/>
              <a:gd name="csX118" fmla="*/ 1747332 w 6272683"/>
              <a:gd name="csY118" fmla="*/ 783505 h 1151252"/>
              <a:gd name="csX119" fmla="*/ 1747332 w 6272683"/>
              <a:gd name="csY119" fmla="*/ 792539 h 1151252"/>
              <a:gd name="csX120" fmla="*/ 1896564 w 6272683"/>
              <a:gd name="csY120" fmla="*/ 792539 h 1151252"/>
              <a:gd name="csX121" fmla="*/ 1896564 w 6272683"/>
              <a:gd name="csY121" fmla="*/ 803806 h 1151252"/>
              <a:gd name="csX122" fmla="*/ 1919113 w 6272683"/>
              <a:gd name="csY122" fmla="*/ 803806 h 1151252"/>
              <a:gd name="csX123" fmla="*/ 1919113 w 6272683"/>
              <a:gd name="csY123" fmla="*/ 815073 h 1151252"/>
              <a:gd name="csX124" fmla="*/ 2026033 w 6272683"/>
              <a:gd name="csY124" fmla="*/ 815073 h 1151252"/>
              <a:gd name="csX125" fmla="*/ 2026033 w 6272683"/>
              <a:gd name="csY125" fmla="*/ 821874 h 1151252"/>
              <a:gd name="csX126" fmla="*/ 2116105 w 6272683"/>
              <a:gd name="csY126" fmla="*/ 821874 h 1151252"/>
              <a:gd name="csX127" fmla="*/ 2116105 w 6272683"/>
              <a:gd name="csY127" fmla="*/ 832024 h 1151252"/>
              <a:gd name="csX128" fmla="*/ 2180839 w 6272683"/>
              <a:gd name="csY128" fmla="*/ 832024 h 1151252"/>
              <a:gd name="csX129" fmla="*/ 2180839 w 6272683"/>
              <a:gd name="csY129" fmla="*/ 839941 h 1151252"/>
              <a:gd name="csX130" fmla="*/ 2214663 w 6272683"/>
              <a:gd name="csY130" fmla="*/ 839941 h 1151252"/>
              <a:gd name="csX131" fmla="*/ 2214663 w 6272683"/>
              <a:gd name="csY131" fmla="*/ 847859 h 1151252"/>
              <a:gd name="csX132" fmla="*/ 2245574 w 6272683"/>
              <a:gd name="csY132" fmla="*/ 847859 h 1151252"/>
              <a:gd name="csX133" fmla="*/ 2245574 w 6272683"/>
              <a:gd name="csY133" fmla="*/ 858009 h 1151252"/>
              <a:gd name="csX134" fmla="*/ 2275091 w 6272683"/>
              <a:gd name="csY134" fmla="*/ 858009 h 1151252"/>
              <a:gd name="csX135" fmla="*/ 2275091 w 6272683"/>
              <a:gd name="csY135" fmla="*/ 864810 h 1151252"/>
              <a:gd name="csX136" fmla="*/ 2360982 w 6272683"/>
              <a:gd name="csY136" fmla="*/ 864810 h 1151252"/>
              <a:gd name="csX137" fmla="*/ 2360982 w 6272683"/>
              <a:gd name="csY137" fmla="*/ 878310 h 1151252"/>
              <a:gd name="csX138" fmla="*/ 2366556 w 6272683"/>
              <a:gd name="csY138" fmla="*/ 878310 h 1151252"/>
              <a:gd name="csX139" fmla="*/ 2366556 w 6272683"/>
              <a:gd name="csY139" fmla="*/ 888460 h 1151252"/>
              <a:gd name="csX140" fmla="*/ 2443959 w 6272683"/>
              <a:gd name="csY140" fmla="*/ 888460 h 1151252"/>
              <a:gd name="csX141" fmla="*/ 2443959 w 6272683"/>
              <a:gd name="csY141" fmla="*/ 894144 h 1151252"/>
              <a:gd name="csX142" fmla="*/ 2504513 w 6272683"/>
              <a:gd name="csY142" fmla="*/ 894144 h 1151252"/>
              <a:gd name="csX143" fmla="*/ 2504513 w 6272683"/>
              <a:gd name="csY143" fmla="*/ 898610 h 1151252"/>
              <a:gd name="csX144" fmla="*/ 2786002 w 6272683"/>
              <a:gd name="csY144" fmla="*/ 898610 h 1151252"/>
              <a:gd name="csX145" fmla="*/ 2786002 w 6272683"/>
              <a:gd name="csY145" fmla="*/ 907644 h 1151252"/>
              <a:gd name="csX146" fmla="*/ 3036580 w 6272683"/>
              <a:gd name="csY146" fmla="*/ 907644 h 1151252"/>
              <a:gd name="csX147" fmla="*/ 3036580 w 6272683"/>
              <a:gd name="csY147" fmla="*/ 917795 h 1151252"/>
              <a:gd name="csX148" fmla="*/ 3075978 w 6272683"/>
              <a:gd name="csY148" fmla="*/ 917795 h 1151252"/>
              <a:gd name="csX149" fmla="*/ 3075978 w 6272683"/>
              <a:gd name="csY149" fmla="*/ 932411 h 1151252"/>
              <a:gd name="csX150" fmla="*/ 3377229 w 6272683"/>
              <a:gd name="csY150" fmla="*/ 932411 h 1151252"/>
              <a:gd name="csX151" fmla="*/ 3377229 w 6272683"/>
              <a:gd name="csY151" fmla="*/ 944794 h 1151252"/>
              <a:gd name="csX152" fmla="*/ 3498337 w 6272683"/>
              <a:gd name="csY152" fmla="*/ 944794 h 1151252"/>
              <a:gd name="csX153" fmla="*/ 3498337 w 6272683"/>
              <a:gd name="csY153" fmla="*/ 952712 h 1151252"/>
              <a:gd name="csX154" fmla="*/ 3653144 w 6272683"/>
              <a:gd name="csY154" fmla="*/ 952712 h 1151252"/>
              <a:gd name="csX155" fmla="*/ 3653144 w 6272683"/>
              <a:gd name="csY155" fmla="*/ 961746 h 1151252"/>
              <a:gd name="csX156" fmla="*/ 3830499 w 6272683"/>
              <a:gd name="csY156" fmla="*/ 961746 h 1151252"/>
              <a:gd name="csX157" fmla="*/ 3830499 w 6272683"/>
              <a:gd name="csY157" fmla="*/ 974129 h 1151252"/>
              <a:gd name="csX158" fmla="*/ 3902328 w 6272683"/>
              <a:gd name="csY158" fmla="*/ 974129 h 1151252"/>
              <a:gd name="csX159" fmla="*/ 3902328 w 6272683"/>
              <a:gd name="csY159" fmla="*/ 979813 h 1151252"/>
              <a:gd name="csX160" fmla="*/ 4057134 w 6272683"/>
              <a:gd name="csY160" fmla="*/ 979813 h 1151252"/>
              <a:gd name="csX161" fmla="*/ 4057134 w 6272683"/>
              <a:gd name="csY161" fmla="*/ 986614 h 1151252"/>
              <a:gd name="csX162" fmla="*/ 4099319 w 6272683"/>
              <a:gd name="csY162" fmla="*/ 986614 h 1151252"/>
              <a:gd name="csX163" fmla="*/ 4099319 w 6272683"/>
              <a:gd name="csY163" fmla="*/ 1000114 h 1151252"/>
              <a:gd name="csX164" fmla="*/ 4351291 w 6272683"/>
              <a:gd name="csY164" fmla="*/ 1000114 h 1151252"/>
              <a:gd name="csX165" fmla="*/ 4351291 w 6272683"/>
              <a:gd name="csY165" fmla="*/ 1011381 h 1151252"/>
              <a:gd name="csX166" fmla="*/ 4549802 w 6272683"/>
              <a:gd name="csY166" fmla="*/ 1011381 h 1151252"/>
              <a:gd name="csX167" fmla="*/ 4549802 w 6272683"/>
              <a:gd name="csY167" fmla="*/ 1025997 h 1151252"/>
              <a:gd name="csX168" fmla="*/ 4589200 w 6272683"/>
              <a:gd name="csY168" fmla="*/ 1025997 h 1151252"/>
              <a:gd name="csX169" fmla="*/ 4589200 w 6272683"/>
              <a:gd name="csY169" fmla="*/ 1032798 h 1151252"/>
              <a:gd name="csX170" fmla="*/ 4614537 w 6272683"/>
              <a:gd name="csY170" fmla="*/ 1032798 h 1151252"/>
              <a:gd name="csX171" fmla="*/ 4614537 w 6272683"/>
              <a:gd name="csY171" fmla="*/ 1045181 h 1151252"/>
              <a:gd name="csX172" fmla="*/ 4801774 w 6272683"/>
              <a:gd name="csY172" fmla="*/ 1045181 h 1151252"/>
              <a:gd name="csX173" fmla="*/ 4801774 w 6272683"/>
              <a:gd name="csY173" fmla="*/ 1054215 h 1151252"/>
              <a:gd name="csX174" fmla="*/ 5742012 w 6272683"/>
              <a:gd name="csY174" fmla="*/ 1054215 h 1151252"/>
              <a:gd name="csX175" fmla="*/ 5742012 w 6272683"/>
              <a:gd name="csY175" fmla="*/ 1151253 h 1151252"/>
              <a:gd name="csX176" fmla="*/ 6272684 w 6272683"/>
              <a:gd name="csY176" fmla="*/ 1151253 h 11512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Lst>
            <a:rect l="l" t="t" r="r" b="b"/>
            <a:pathLst>
              <a:path w="6272683" h="1151252">
                <a:moveTo>
                  <a:pt x="0" y="0"/>
                </a:moveTo>
                <a:lnTo>
                  <a:pt x="0" y="17865"/>
                </a:lnTo>
                <a:lnTo>
                  <a:pt x="32557" y="17865"/>
                </a:lnTo>
                <a:lnTo>
                  <a:pt x="32557" y="38470"/>
                </a:lnTo>
                <a:lnTo>
                  <a:pt x="82344" y="38470"/>
                </a:lnTo>
                <a:lnTo>
                  <a:pt x="82344" y="46692"/>
                </a:lnTo>
                <a:lnTo>
                  <a:pt x="106413" y="46692"/>
                </a:lnTo>
                <a:lnTo>
                  <a:pt x="106413" y="56334"/>
                </a:lnTo>
                <a:lnTo>
                  <a:pt x="120095" y="56334"/>
                </a:lnTo>
                <a:lnTo>
                  <a:pt x="120095" y="75620"/>
                </a:lnTo>
                <a:lnTo>
                  <a:pt x="130356" y="75620"/>
                </a:lnTo>
                <a:lnTo>
                  <a:pt x="130356" y="86582"/>
                </a:lnTo>
                <a:lnTo>
                  <a:pt x="144038" y="86582"/>
                </a:lnTo>
                <a:lnTo>
                  <a:pt x="144038" y="94804"/>
                </a:lnTo>
                <a:lnTo>
                  <a:pt x="168108" y="94804"/>
                </a:lnTo>
                <a:lnTo>
                  <a:pt x="168108" y="104447"/>
                </a:lnTo>
                <a:lnTo>
                  <a:pt x="186983" y="104447"/>
                </a:lnTo>
                <a:lnTo>
                  <a:pt x="186983" y="116831"/>
                </a:lnTo>
                <a:lnTo>
                  <a:pt x="200158" y="116831"/>
                </a:lnTo>
                <a:lnTo>
                  <a:pt x="200158" y="136218"/>
                </a:lnTo>
                <a:lnTo>
                  <a:pt x="260713" y="136218"/>
                </a:lnTo>
                <a:lnTo>
                  <a:pt x="260713" y="155402"/>
                </a:lnTo>
                <a:lnTo>
                  <a:pt x="270594" y="155402"/>
                </a:lnTo>
                <a:lnTo>
                  <a:pt x="270594" y="170018"/>
                </a:lnTo>
                <a:lnTo>
                  <a:pt x="286049" y="170018"/>
                </a:lnTo>
                <a:lnTo>
                  <a:pt x="286049" y="189202"/>
                </a:lnTo>
                <a:lnTo>
                  <a:pt x="301504" y="189202"/>
                </a:lnTo>
                <a:lnTo>
                  <a:pt x="301504" y="201586"/>
                </a:lnTo>
                <a:lnTo>
                  <a:pt x="318353" y="201586"/>
                </a:lnTo>
                <a:lnTo>
                  <a:pt x="318353" y="213969"/>
                </a:lnTo>
                <a:lnTo>
                  <a:pt x="331021" y="213969"/>
                </a:lnTo>
                <a:lnTo>
                  <a:pt x="331021" y="226353"/>
                </a:lnTo>
                <a:lnTo>
                  <a:pt x="383088" y="226353"/>
                </a:lnTo>
                <a:lnTo>
                  <a:pt x="383088" y="252338"/>
                </a:lnTo>
                <a:lnTo>
                  <a:pt x="394363" y="252338"/>
                </a:lnTo>
                <a:lnTo>
                  <a:pt x="394363" y="264721"/>
                </a:lnTo>
                <a:lnTo>
                  <a:pt x="402850" y="264721"/>
                </a:lnTo>
                <a:lnTo>
                  <a:pt x="402850" y="275988"/>
                </a:lnTo>
                <a:lnTo>
                  <a:pt x="414125" y="275988"/>
                </a:lnTo>
                <a:lnTo>
                  <a:pt x="414125" y="287255"/>
                </a:lnTo>
                <a:lnTo>
                  <a:pt x="425400" y="287255"/>
                </a:lnTo>
                <a:lnTo>
                  <a:pt x="425400" y="303089"/>
                </a:lnTo>
                <a:lnTo>
                  <a:pt x="463405" y="303089"/>
                </a:lnTo>
                <a:lnTo>
                  <a:pt x="463405" y="326740"/>
                </a:lnTo>
                <a:lnTo>
                  <a:pt x="474679" y="326740"/>
                </a:lnTo>
                <a:lnTo>
                  <a:pt x="474679" y="340240"/>
                </a:lnTo>
                <a:lnTo>
                  <a:pt x="487348" y="340240"/>
                </a:lnTo>
                <a:lnTo>
                  <a:pt x="487348" y="348157"/>
                </a:lnTo>
                <a:lnTo>
                  <a:pt x="511291" y="348157"/>
                </a:lnTo>
                <a:lnTo>
                  <a:pt x="511291" y="369574"/>
                </a:lnTo>
                <a:lnTo>
                  <a:pt x="623911" y="369574"/>
                </a:lnTo>
                <a:lnTo>
                  <a:pt x="623911" y="397792"/>
                </a:lnTo>
                <a:lnTo>
                  <a:pt x="645067" y="397792"/>
                </a:lnTo>
                <a:lnTo>
                  <a:pt x="645067" y="411292"/>
                </a:lnTo>
                <a:lnTo>
                  <a:pt x="656342" y="411292"/>
                </a:lnTo>
                <a:lnTo>
                  <a:pt x="656342" y="422559"/>
                </a:lnTo>
                <a:lnTo>
                  <a:pt x="678892" y="422559"/>
                </a:lnTo>
                <a:lnTo>
                  <a:pt x="678892" y="430476"/>
                </a:lnTo>
                <a:lnTo>
                  <a:pt x="692953" y="430476"/>
                </a:lnTo>
                <a:lnTo>
                  <a:pt x="692953" y="441743"/>
                </a:lnTo>
                <a:lnTo>
                  <a:pt x="711196" y="441743"/>
                </a:lnTo>
                <a:lnTo>
                  <a:pt x="711196" y="451894"/>
                </a:lnTo>
                <a:lnTo>
                  <a:pt x="723864" y="451894"/>
                </a:lnTo>
                <a:lnTo>
                  <a:pt x="723864" y="462044"/>
                </a:lnTo>
                <a:lnTo>
                  <a:pt x="739319" y="462044"/>
                </a:lnTo>
                <a:lnTo>
                  <a:pt x="739319" y="469961"/>
                </a:lnTo>
                <a:lnTo>
                  <a:pt x="759082" y="469961"/>
                </a:lnTo>
                <a:lnTo>
                  <a:pt x="759082" y="478995"/>
                </a:lnTo>
                <a:lnTo>
                  <a:pt x="770356" y="478995"/>
                </a:lnTo>
                <a:lnTo>
                  <a:pt x="770356" y="489145"/>
                </a:lnTo>
                <a:lnTo>
                  <a:pt x="788599" y="489145"/>
                </a:lnTo>
                <a:lnTo>
                  <a:pt x="788599" y="499296"/>
                </a:lnTo>
                <a:lnTo>
                  <a:pt x="799873" y="499296"/>
                </a:lnTo>
                <a:lnTo>
                  <a:pt x="799873" y="510563"/>
                </a:lnTo>
                <a:lnTo>
                  <a:pt x="819636" y="510563"/>
                </a:lnTo>
                <a:lnTo>
                  <a:pt x="819636" y="518480"/>
                </a:lnTo>
                <a:lnTo>
                  <a:pt x="835091" y="518480"/>
                </a:lnTo>
                <a:lnTo>
                  <a:pt x="835091" y="530863"/>
                </a:lnTo>
                <a:lnTo>
                  <a:pt x="844972" y="530863"/>
                </a:lnTo>
                <a:lnTo>
                  <a:pt x="844972" y="545480"/>
                </a:lnTo>
                <a:lnTo>
                  <a:pt x="867522" y="545480"/>
                </a:lnTo>
                <a:lnTo>
                  <a:pt x="867522" y="555630"/>
                </a:lnTo>
                <a:lnTo>
                  <a:pt x="970261" y="555630"/>
                </a:lnTo>
                <a:lnTo>
                  <a:pt x="970261" y="571465"/>
                </a:lnTo>
                <a:lnTo>
                  <a:pt x="978749" y="571465"/>
                </a:lnTo>
                <a:lnTo>
                  <a:pt x="978749" y="581615"/>
                </a:lnTo>
                <a:lnTo>
                  <a:pt x="996991" y="581615"/>
                </a:lnTo>
                <a:lnTo>
                  <a:pt x="996991" y="595115"/>
                </a:lnTo>
                <a:lnTo>
                  <a:pt x="1018147" y="595115"/>
                </a:lnTo>
                <a:lnTo>
                  <a:pt x="1018147" y="605265"/>
                </a:lnTo>
                <a:lnTo>
                  <a:pt x="1073001" y="605265"/>
                </a:lnTo>
                <a:lnTo>
                  <a:pt x="1073001" y="618765"/>
                </a:lnTo>
                <a:lnTo>
                  <a:pt x="1092763" y="618765"/>
                </a:lnTo>
                <a:lnTo>
                  <a:pt x="1092763" y="632265"/>
                </a:lnTo>
                <a:lnTo>
                  <a:pt x="1102644" y="632265"/>
                </a:lnTo>
                <a:lnTo>
                  <a:pt x="1102644" y="643532"/>
                </a:lnTo>
                <a:lnTo>
                  <a:pt x="1122407" y="643532"/>
                </a:lnTo>
                <a:lnTo>
                  <a:pt x="1122407" y="663833"/>
                </a:lnTo>
                <a:lnTo>
                  <a:pt x="1254663" y="663833"/>
                </a:lnTo>
                <a:cubicBezTo>
                  <a:pt x="1254663" y="663833"/>
                  <a:pt x="1253270" y="670634"/>
                  <a:pt x="1254663" y="671750"/>
                </a:cubicBezTo>
                <a:cubicBezTo>
                  <a:pt x="1256057" y="672867"/>
                  <a:pt x="1281393" y="671750"/>
                  <a:pt x="1281393" y="671750"/>
                </a:cubicBezTo>
                <a:lnTo>
                  <a:pt x="1281393" y="688701"/>
                </a:lnTo>
                <a:lnTo>
                  <a:pt x="1295455" y="688701"/>
                </a:lnTo>
                <a:lnTo>
                  <a:pt x="1295455" y="701085"/>
                </a:lnTo>
                <a:lnTo>
                  <a:pt x="1313698" y="701085"/>
                </a:lnTo>
                <a:lnTo>
                  <a:pt x="1313698" y="709002"/>
                </a:lnTo>
                <a:lnTo>
                  <a:pt x="1384133" y="709002"/>
                </a:lnTo>
                <a:lnTo>
                  <a:pt x="1384133" y="727069"/>
                </a:lnTo>
                <a:lnTo>
                  <a:pt x="1410863" y="727069"/>
                </a:lnTo>
                <a:lnTo>
                  <a:pt x="1410863" y="736103"/>
                </a:lnTo>
                <a:lnTo>
                  <a:pt x="1454442" y="736103"/>
                </a:lnTo>
                <a:lnTo>
                  <a:pt x="1454442" y="745137"/>
                </a:lnTo>
                <a:lnTo>
                  <a:pt x="1500934" y="745137"/>
                </a:lnTo>
                <a:lnTo>
                  <a:pt x="1500934" y="755287"/>
                </a:lnTo>
                <a:lnTo>
                  <a:pt x="1572763" y="755287"/>
                </a:lnTo>
                <a:lnTo>
                  <a:pt x="1572763" y="775588"/>
                </a:lnTo>
                <a:lnTo>
                  <a:pt x="1681204" y="775588"/>
                </a:lnTo>
                <a:lnTo>
                  <a:pt x="1681204" y="783505"/>
                </a:lnTo>
                <a:lnTo>
                  <a:pt x="1747332" y="783505"/>
                </a:lnTo>
                <a:lnTo>
                  <a:pt x="1747332" y="792539"/>
                </a:lnTo>
                <a:lnTo>
                  <a:pt x="1896564" y="792539"/>
                </a:lnTo>
                <a:lnTo>
                  <a:pt x="1896564" y="803806"/>
                </a:lnTo>
                <a:lnTo>
                  <a:pt x="1919113" y="803806"/>
                </a:lnTo>
                <a:lnTo>
                  <a:pt x="1919113" y="815073"/>
                </a:lnTo>
                <a:lnTo>
                  <a:pt x="2026033" y="815073"/>
                </a:lnTo>
                <a:lnTo>
                  <a:pt x="2026033" y="821874"/>
                </a:lnTo>
                <a:lnTo>
                  <a:pt x="2116105" y="821874"/>
                </a:lnTo>
                <a:lnTo>
                  <a:pt x="2116105" y="832024"/>
                </a:lnTo>
                <a:lnTo>
                  <a:pt x="2180839" y="832024"/>
                </a:lnTo>
                <a:lnTo>
                  <a:pt x="2180839" y="839941"/>
                </a:lnTo>
                <a:lnTo>
                  <a:pt x="2214663" y="839941"/>
                </a:lnTo>
                <a:lnTo>
                  <a:pt x="2214663" y="847859"/>
                </a:lnTo>
                <a:lnTo>
                  <a:pt x="2245574" y="847859"/>
                </a:lnTo>
                <a:lnTo>
                  <a:pt x="2245574" y="858009"/>
                </a:lnTo>
                <a:lnTo>
                  <a:pt x="2275091" y="858009"/>
                </a:lnTo>
                <a:lnTo>
                  <a:pt x="2275091" y="864810"/>
                </a:lnTo>
                <a:lnTo>
                  <a:pt x="2360982" y="864810"/>
                </a:lnTo>
                <a:lnTo>
                  <a:pt x="2360982" y="878310"/>
                </a:lnTo>
                <a:lnTo>
                  <a:pt x="2366556" y="878310"/>
                </a:lnTo>
                <a:lnTo>
                  <a:pt x="2366556" y="888460"/>
                </a:lnTo>
                <a:lnTo>
                  <a:pt x="2443959" y="888460"/>
                </a:lnTo>
                <a:lnTo>
                  <a:pt x="2443959" y="894144"/>
                </a:lnTo>
                <a:lnTo>
                  <a:pt x="2504513" y="894144"/>
                </a:lnTo>
                <a:lnTo>
                  <a:pt x="2504513" y="898610"/>
                </a:lnTo>
                <a:lnTo>
                  <a:pt x="2786002" y="898610"/>
                </a:lnTo>
                <a:lnTo>
                  <a:pt x="2786002" y="907644"/>
                </a:lnTo>
                <a:lnTo>
                  <a:pt x="3036580" y="907644"/>
                </a:lnTo>
                <a:lnTo>
                  <a:pt x="3036580" y="917795"/>
                </a:lnTo>
                <a:lnTo>
                  <a:pt x="3075978" y="917795"/>
                </a:lnTo>
                <a:lnTo>
                  <a:pt x="3075978" y="932411"/>
                </a:lnTo>
                <a:lnTo>
                  <a:pt x="3377229" y="932411"/>
                </a:lnTo>
                <a:lnTo>
                  <a:pt x="3377229" y="944794"/>
                </a:lnTo>
                <a:lnTo>
                  <a:pt x="3498337" y="944794"/>
                </a:lnTo>
                <a:lnTo>
                  <a:pt x="3498337" y="952712"/>
                </a:lnTo>
                <a:lnTo>
                  <a:pt x="3653144" y="952712"/>
                </a:lnTo>
                <a:lnTo>
                  <a:pt x="3653144" y="961746"/>
                </a:lnTo>
                <a:lnTo>
                  <a:pt x="3830499" y="961746"/>
                </a:lnTo>
                <a:lnTo>
                  <a:pt x="3830499" y="974129"/>
                </a:lnTo>
                <a:lnTo>
                  <a:pt x="3902328" y="974129"/>
                </a:lnTo>
                <a:lnTo>
                  <a:pt x="3902328" y="979813"/>
                </a:lnTo>
                <a:lnTo>
                  <a:pt x="4057134" y="979813"/>
                </a:lnTo>
                <a:lnTo>
                  <a:pt x="4057134" y="986614"/>
                </a:lnTo>
                <a:lnTo>
                  <a:pt x="4099319" y="986614"/>
                </a:lnTo>
                <a:lnTo>
                  <a:pt x="4099319" y="1000114"/>
                </a:lnTo>
                <a:lnTo>
                  <a:pt x="4351291" y="1000114"/>
                </a:lnTo>
                <a:lnTo>
                  <a:pt x="4351291" y="1011381"/>
                </a:lnTo>
                <a:lnTo>
                  <a:pt x="4549802" y="1011381"/>
                </a:lnTo>
                <a:lnTo>
                  <a:pt x="4549802" y="1025997"/>
                </a:lnTo>
                <a:lnTo>
                  <a:pt x="4589200" y="1025997"/>
                </a:lnTo>
                <a:lnTo>
                  <a:pt x="4589200" y="1032798"/>
                </a:lnTo>
                <a:lnTo>
                  <a:pt x="4614537" y="1032798"/>
                </a:lnTo>
                <a:lnTo>
                  <a:pt x="4614537" y="1045181"/>
                </a:lnTo>
                <a:lnTo>
                  <a:pt x="4801774" y="1045181"/>
                </a:lnTo>
                <a:lnTo>
                  <a:pt x="4801774" y="1054215"/>
                </a:lnTo>
                <a:lnTo>
                  <a:pt x="5742012" y="1054215"/>
                </a:lnTo>
                <a:lnTo>
                  <a:pt x="5742012" y="1151253"/>
                </a:lnTo>
                <a:lnTo>
                  <a:pt x="6272684" y="1151253"/>
                </a:lnTo>
              </a:path>
            </a:pathLst>
          </a:custGeom>
          <a:noFill/>
          <a:ln w="25316" cap="flat">
            <a:solidFill>
              <a:srgbClr val="8ECF74"/>
            </a:solidFill>
            <a:prstDash val="solid"/>
            <a:miter/>
          </a:ln>
        </p:spPr>
        <p:txBody>
          <a:bodyPr/>
          <a:lstStyle/>
          <a:p>
            <a:endParaRPr lang="en-US">
              <a:latin typeface="Univers" panose="020B0503020202020204" pitchFamily="34" charset="0"/>
            </a:endParaRPr>
          </a:p>
        </p:txBody>
      </p:sp>
      <p:sp>
        <p:nvSpPr>
          <p:cNvPr id="265" name="Freeform 204">
            <a:extLst>
              <a:ext uri="{FF2B5EF4-FFF2-40B4-BE49-F238E27FC236}">
                <a16:creationId xmlns:a16="http://schemas.microsoft.com/office/drawing/2014/main" id="{AA85BAC5-9833-772C-034F-C3B9E2EDDE06}"/>
              </a:ext>
            </a:extLst>
          </p:cNvPr>
          <p:cNvSpPr/>
          <p:nvPr/>
        </p:nvSpPr>
        <p:spPr>
          <a:xfrm>
            <a:off x="8533711"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6" name="Freeform 205">
            <a:extLst>
              <a:ext uri="{FF2B5EF4-FFF2-40B4-BE49-F238E27FC236}">
                <a16:creationId xmlns:a16="http://schemas.microsoft.com/office/drawing/2014/main" id="{50088F80-6137-72E5-A74A-D1DA50C2CC81}"/>
              </a:ext>
            </a:extLst>
          </p:cNvPr>
          <p:cNvSpPr/>
          <p:nvPr/>
        </p:nvSpPr>
        <p:spPr>
          <a:xfrm>
            <a:off x="8596292"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7" name="Freeform 206">
            <a:extLst>
              <a:ext uri="{FF2B5EF4-FFF2-40B4-BE49-F238E27FC236}">
                <a16:creationId xmlns:a16="http://schemas.microsoft.com/office/drawing/2014/main" id="{337ACCB2-8CD3-A90A-EF0A-EFFE145161A5}"/>
              </a:ext>
            </a:extLst>
          </p:cNvPr>
          <p:cNvSpPr/>
          <p:nvPr/>
        </p:nvSpPr>
        <p:spPr>
          <a:xfrm>
            <a:off x="8619222"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8" name="Freeform 207">
            <a:extLst>
              <a:ext uri="{FF2B5EF4-FFF2-40B4-BE49-F238E27FC236}">
                <a16:creationId xmlns:a16="http://schemas.microsoft.com/office/drawing/2014/main" id="{A81C20B9-40C6-1111-F024-583DFD48B59A}"/>
              </a:ext>
            </a:extLst>
          </p:cNvPr>
          <p:cNvSpPr/>
          <p:nvPr/>
        </p:nvSpPr>
        <p:spPr>
          <a:xfrm>
            <a:off x="8637464"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69" name="Freeform 208">
            <a:extLst>
              <a:ext uri="{FF2B5EF4-FFF2-40B4-BE49-F238E27FC236}">
                <a16:creationId xmlns:a16="http://schemas.microsoft.com/office/drawing/2014/main" id="{F81C93B3-36C8-9D26-0973-BB23431A8A30}"/>
              </a:ext>
            </a:extLst>
          </p:cNvPr>
          <p:cNvSpPr/>
          <p:nvPr/>
        </p:nvSpPr>
        <p:spPr>
          <a:xfrm>
            <a:off x="8669641"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0" name="Freeform 209">
            <a:extLst>
              <a:ext uri="{FF2B5EF4-FFF2-40B4-BE49-F238E27FC236}">
                <a16:creationId xmlns:a16="http://schemas.microsoft.com/office/drawing/2014/main" id="{A9C420D2-5D8D-1E99-B101-5D57EA7F3DA5}"/>
              </a:ext>
            </a:extLst>
          </p:cNvPr>
          <p:cNvSpPr/>
          <p:nvPr/>
        </p:nvSpPr>
        <p:spPr>
          <a:xfrm>
            <a:off x="8693965"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1" name="Freeform 210">
            <a:extLst>
              <a:ext uri="{FF2B5EF4-FFF2-40B4-BE49-F238E27FC236}">
                <a16:creationId xmlns:a16="http://schemas.microsoft.com/office/drawing/2014/main" id="{76DC0553-A67E-DEC3-5D8F-A74AD8EBF1A2}"/>
              </a:ext>
            </a:extLst>
          </p:cNvPr>
          <p:cNvSpPr/>
          <p:nvPr/>
        </p:nvSpPr>
        <p:spPr>
          <a:xfrm>
            <a:off x="8718414"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2" name="Freeform 211">
            <a:extLst>
              <a:ext uri="{FF2B5EF4-FFF2-40B4-BE49-F238E27FC236}">
                <a16:creationId xmlns:a16="http://schemas.microsoft.com/office/drawing/2014/main" id="{F6A0DD01-6780-F261-D9AF-FBCB8D7D493D}"/>
              </a:ext>
            </a:extLst>
          </p:cNvPr>
          <p:cNvSpPr/>
          <p:nvPr/>
        </p:nvSpPr>
        <p:spPr>
          <a:xfrm>
            <a:off x="8755152"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3" name="Freeform 212">
            <a:extLst>
              <a:ext uri="{FF2B5EF4-FFF2-40B4-BE49-F238E27FC236}">
                <a16:creationId xmlns:a16="http://schemas.microsoft.com/office/drawing/2014/main" id="{9AFAC85E-BFC5-4169-77F8-FD68911DED8D}"/>
              </a:ext>
            </a:extLst>
          </p:cNvPr>
          <p:cNvSpPr/>
          <p:nvPr/>
        </p:nvSpPr>
        <p:spPr>
          <a:xfrm>
            <a:off x="8771874"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4" name="Freeform 213">
            <a:extLst>
              <a:ext uri="{FF2B5EF4-FFF2-40B4-BE49-F238E27FC236}">
                <a16:creationId xmlns:a16="http://schemas.microsoft.com/office/drawing/2014/main" id="{55EAC6DB-B637-0CD4-7913-41F18511FF16}"/>
              </a:ext>
            </a:extLst>
          </p:cNvPr>
          <p:cNvSpPr/>
          <p:nvPr/>
        </p:nvSpPr>
        <p:spPr>
          <a:xfrm>
            <a:off x="8791763"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5" name="Freeform 214">
            <a:extLst>
              <a:ext uri="{FF2B5EF4-FFF2-40B4-BE49-F238E27FC236}">
                <a16:creationId xmlns:a16="http://schemas.microsoft.com/office/drawing/2014/main" id="{D057A04F-8401-7F48-6D77-1FE345167D3D}"/>
              </a:ext>
            </a:extLst>
          </p:cNvPr>
          <p:cNvSpPr/>
          <p:nvPr/>
        </p:nvSpPr>
        <p:spPr>
          <a:xfrm>
            <a:off x="8814693"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6" name="Freeform 215">
            <a:extLst>
              <a:ext uri="{FF2B5EF4-FFF2-40B4-BE49-F238E27FC236}">
                <a16:creationId xmlns:a16="http://schemas.microsoft.com/office/drawing/2014/main" id="{A375ABDF-1CDB-7118-C341-8E3EE79D0D1C}"/>
              </a:ext>
            </a:extLst>
          </p:cNvPr>
          <p:cNvSpPr/>
          <p:nvPr/>
        </p:nvSpPr>
        <p:spPr>
          <a:xfrm>
            <a:off x="8837496"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7" name="Freeform 216">
            <a:extLst>
              <a:ext uri="{FF2B5EF4-FFF2-40B4-BE49-F238E27FC236}">
                <a16:creationId xmlns:a16="http://schemas.microsoft.com/office/drawing/2014/main" id="{99C8BFF4-52E8-B825-4B7A-BE1E5C8819DE}"/>
              </a:ext>
            </a:extLst>
          </p:cNvPr>
          <p:cNvSpPr/>
          <p:nvPr/>
        </p:nvSpPr>
        <p:spPr>
          <a:xfrm>
            <a:off x="8849784"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8" name="Freeform 217">
            <a:extLst>
              <a:ext uri="{FF2B5EF4-FFF2-40B4-BE49-F238E27FC236}">
                <a16:creationId xmlns:a16="http://schemas.microsoft.com/office/drawing/2014/main" id="{41CA7EC4-3E22-3974-557D-BAF4E44D1D1E}"/>
              </a:ext>
            </a:extLst>
          </p:cNvPr>
          <p:cNvSpPr/>
          <p:nvPr/>
        </p:nvSpPr>
        <p:spPr>
          <a:xfrm>
            <a:off x="9013204"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79" name="Freeform 218">
            <a:extLst>
              <a:ext uri="{FF2B5EF4-FFF2-40B4-BE49-F238E27FC236}">
                <a16:creationId xmlns:a16="http://schemas.microsoft.com/office/drawing/2014/main" id="{CB7777DD-5D34-6B9C-26BE-BDF7BEAD8B69}"/>
              </a:ext>
            </a:extLst>
          </p:cNvPr>
          <p:cNvSpPr/>
          <p:nvPr/>
        </p:nvSpPr>
        <p:spPr>
          <a:xfrm>
            <a:off x="9029927"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0" name="Freeform 219">
            <a:extLst>
              <a:ext uri="{FF2B5EF4-FFF2-40B4-BE49-F238E27FC236}">
                <a16:creationId xmlns:a16="http://schemas.microsoft.com/office/drawing/2014/main" id="{E1B01C8D-F78D-303C-39D4-A79AEAC1C25B}"/>
              </a:ext>
            </a:extLst>
          </p:cNvPr>
          <p:cNvSpPr/>
          <p:nvPr/>
        </p:nvSpPr>
        <p:spPr>
          <a:xfrm>
            <a:off x="9049816"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1" name="Freeform 220">
            <a:extLst>
              <a:ext uri="{FF2B5EF4-FFF2-40B4-BE49-F238E27FC236}">
                <a16:creationId xmlns:a16="http://schemas.microsoft.com/office/drawing/2014/main" id="{CE04196E-0C5F-0274-35DC-1BB53B360AF9}"/>
              </a:ext>
            </a:extLst>
          </p:cNvPr>
          <p:cNvSpPr/>
          <p:nvPr/>
        </p:nvSpPr>
        <p:spPr>
          <a:xfrm>
            <a:off x="9072745"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2" name="Freeform 221">
            <a:extLst>
              <a:ext uri="{FF2B5EF4-FFF2-40B4-BE49-F238E27FC236}">
                <a16:creationId xmlns:a16="http://schemas.microsoft.com/office/drawing/2014/main" id="{8E1DF0EB-F1FE-3B07-BBCB-D629F92186C8}"/>
              </a:ext>
            </a:extLst>
          </p:cNvPr>
          <p:cNvSpPr/>
          <p:nvPr/>
        </p:nvSpPr>
        <p:spPr>
          <a:xfrm>
            <a:off x="909554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3" name="Freeform 222">
            <a:extLst>
              <a:ext uri="{FF2B5EF4-FFF2-40B4-BE49-F238E27FC236}">
                <a16:creationId xmlns:a16="http://schemas.microsoft.com/office/drawing/2014/main" id="{92946B78-9791-53A5-F624-146ADFEFE6CC}"/>
              </a:ext>
            </a:extLst>
          </p:cNvPr>
          <p:cNvSpPr/>
          <p:nvPr/>
        </p:nvSpPr>
        <p:spPr>
          <a:xfrm>
            <a:off x="9107836"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4" name="Freeform 223">
            <a:extLst>
              <a:ext uri="{FF2B5EF4-FFF2-40B4-BE49-F238E27FC236}">
                <a16:creationId xmlns:a16="http://schemas.microsoft.com/office/drawing/2014/main" id="{75026D16-50FB-487C-215F-482A05BAD108}"/>
              </a:ext>
            </a:extLst>
          </p:cNvPr>
          <p:cNvSpPr/>
          <p:nvPr/>
        </p:nvSpPr>
        <p:spPr>
          <a:xfrm>
            <a:off x="9115437"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5" name="Freeform 224">
            <a:extLst>
              <a:ext uri="{FF2B5EF4-FFF2-40B4-BE49-F238E27FC236}">
                <a16:creationId xmlns:a16="http://schemas.microsoft.com/office/drawing/2014/main" id="{F7BE618A-3E54-91F3-F044-FB57C4639980}"/>
              </a:ext>
            </a:extLst>
          </p:cNvPr>
          <p:cNvSpPr/>
          <p:nvPr/>
        </p:nvSpPr>
        <p:spPr>
          <a:xfrm>
            <a:off x="9132286"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6" name="Freeform 225">
            <a:extLst>
              <a:ext uri="{FF2B5EF4-FFF2-40B4-BE49-F238E27FC236}">
                <a16:creationId xmlns:a16="http://schemas.microsoft.com/office/drawing/2014/main" id="{00953FCF-5C07-965C-71FF-A4DDCF85F80B}"/>
              </a:ext>
            </a:extLst>
          </p:cNvPr>
          <p:cNvSpPr/>
          <p:nvPr/>
        </p:nvSpPr>
        <p:spPr>
          <a:xfrm>
            <a:off x="915204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7" name="Freeform 226">
            <a:extLst>
              <a:ext uri="{FF2B5EF4-FFF2-40B4-BE49-F238E27FC236}">
                <a16:creationId xmlns:a16="http://schemas.microsoft.com/office/drawing/2014/main" id="{977BDCD4-90D6-7442-9145-4FD98600505A}"/>
              </a:ext>
            </a:extLst>
          </p:cNvPr>
          <p:cNvSpPr/>
          <p:nvPr/>
        </p:nvSpPr>
        <p:spPr>
          <a:xfrm>
            <a:off x="917497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8" name="Freeform 227">
            <a:extLst>
              <a:ext uri="{FF2B5EF4-FFF2-40B4-BE49-F238E27FC236}">
                <a16:creationId xmlns:a16="http://schemas.microsoft.com/office/drawing/2014/main" id="{155CE4E8-AD68-C0CF-41E3-B6AA84292A07}"/>
              </a:ext>
            </a:extLst>
          </p:cNvPr>
          <p:cNvSpPr/>
          <p:nvPr/>
        </p:nvSpPr>
        <p:spPr>
          <a:xfrm>
            <a:off x="919790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89" name="Freeform 228">
            <a:extLst>
              <a:ext uri="{FF2B5EF4-FFF2-40B4-BE49-F238E27FC236}">
                <a16:creationId xmlns:a16="http://schemas.microsoft.com/office/drawing/2014/main" id="{C4116693-98C7-3031-1988-A06B33668C65}"/>
              </a:ext>
            </a:extLst>
          </p:cNvPr>
          <p:cNvSpPr/>
          <p:nvPr/>
        </p:nvSpPr>
        <p:spPr>
          <a:xfrm>
            <a:off x="922843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0" name="Freeform 229">
            <a:extLst>
              <a:ext uri="{FF2B5EF4-FFF2-40B4-BE49-F238E27FC236}">
                <a16:creationId xmlns:a16="http://schemas.microsoft.com/office/drawing/2014/main" id="{C377AF64-F6DA-0BE5-EAF4-52B11372DA5A}"/>
              </a:ext>
            </a:extLst>
          </p:cNvPr>
          <p:cNvSpPr/>
          <p:nvPr/>
        </p:nvSpPr>
        <p:spPr>
          <a:xfrm>
            <a:off x="9271257"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1" name="Freeform 230">
            <a:extLst>
              <a:ext uri="{FF2B5EF4-FFF2-40B4-BE49-F238E27FC236}">
                <a16:creationId xmlns:a16="http://schemas.microsoft.com/office/drawing/2014/main" id="{09C95C1B-B5A4-0999-8680-44D19F5162F5}"/>
              </a:ext>
            </a:extLst>
          </p:cNvPr>
          <p:cNvSpPr/>
          <p:nvPr/>
        </p:nvSpPr>
        <p:spPr>
          <a:xfrm>
            <a:off x="9292539"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2" name="Freeform 231">
            <a:extLst>
              <a:ext uri="{FF2B5EF4-FFF2-40B4-BE49-F238E27FC236}">
                <a16:creationId xmlns:a16="http://schemas.microsoft.com/office/drawing/2014/main" id="{41A51D47-3FFF-BDCA-CD23-82F6BEF04A76}"/>
              </a:ext>
            </a:extLst>
          </p:cNvPr>
          <p:cNvSpPr/>
          <p:nvPr/>
        </p:nvSpPr>
        <p:spPr>
          <a:xfrm>
            <a:off x="9312428"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3" name="Freeform 232">
            <a:extLst>
              <a:ext uri="{FF2B5EF4-FFF2-40B4-BE49-F238E27FC236}">
                <a16:creationId xmlns:a16="http://schemas.microsoft.com/office/drawing/2014/main" id="{D64648F8-6E5D-4798-5075-DC7C10CCB8FB}"/>
              </a:ext>
            </a:extLst>
          </p:cNvPr>
          <p:cNvSpPr/>
          <p:nvPr/>
        </p:nvSpPr>
        <p:spPr>
          <a:xfrm>
            <a:off x="9342959"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4" name="Freeform 233">
            <a:extLst>
              <a:ext uri="{FF2B5EF4-FFF2-40B4-BE49-F238E27FC236}">
                <a16:creationId xmlns:a16="http://schemas.microsoft.com/office/drawing/2014/main" id="{C4D30A99-E4AB-2AC6-5879-E04F5342DF88}"/>
              </a:ext>
            </a:extLst>
          </p:cNvPr>
          <p:cNvSpPr/>
          <p:nvPr/>
        </p:nvSpPr>
        <p:spPr>
          <a:xfrm>
            <a:off x="9371969"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5" name="Freeform 234">
            <a:extLst>
              <a:ext uri="{FF2B5EF4-FFF2-40B4-BE49-F238E27FC236}">
                <a16:creationId xmlns:a16="http://schemas.microsoft.com/office/drawing/2014/main" id="{BE6DE007-9AB7-7CAA-FF4F-8B2EF1DCF733}"/>
              </a:ext>
            </a:extLst>
          </p:cNvPr>
          <p:cNvSpPr/>
          <p:nvPr/>
        </p:nvSpPr>
        <p:spPr>
          <a:xfrm>
            <a:off x="9411621"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6" name="Freeform 238">
            <a:extLst>
              <a:ext uri="{FF2B5EF4-FFF2-40B4-BE49-F238E27FC236}">
                <a16:creationId xmlns:a16="http://schemas.microsoft.com/office/drawing/2014/main" id="{B7A63926-0517-12E6-1E2E-A5E6792A1E1E}"/>
              </a:ext>
            </a:extLst>
          </p:cNvPr>
          <p:cNvSpPr/>
          <p:nvPr/>
        </p:nvSpPr>
        <p:spPr>
          <a:xfrm>
            <a:off x="9443798" y="2893396"/>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297" name="Freeform 239">
            <a:extLst>
              <a:ext uri="{FF2B5EF4-FFF2-40B4-BE49-F238E27FC236}">
                <a16:creationId xmlns:a16="http://schemas.microsoft.com/office/drawing/2014/main" id="{16289A69-993F-7653-5519-67309968A212}"/>
              </a:ext>
            </a:extLst>
          </p:cNvPr>
          <p:cNvSpPr/>
          <p:nvPr/>
        </p:nvSpPr>
        <p:spPr>
          <a:xfrm>
            <a:off x="9501819"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298" name="Freeform 241">
            <a:extLst>
              <a:ext uri="{FF2B5EF4-FFF2-40B4-BE49-F238E27FC236}">
                <a16:creationId xmlns:a16="http://schemas.microsoft.com/office/drawing/2014/main" id="{E87AF08E-74CA-890D-C5B8-1D78B19BADF7}"/>
              </a:ext>
            </a:extLst>
          </p:cNvPr>
          <p:cNvSpPr/>
          <p:nvPr/>
        </p:nvSpPr>
        <p:spPr>
          <a:xfrm>
            <a:off x="9455960"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299" name="Freeform 243">
            <a:extLst>
              <a:ext uri="{FF2B5EF4-FFF2-40B4-BE49-F238E27FC236}">
                <a16:creationId xmlns:a16="http://schemas.microsoft.com/office/drawing/2014/main" id="{28CB7CBD-A0C8-8E9E-7307-D75579B2AB7E}"/>
              </a:ext>
            </a:extLst>
          </p:cNvPr>
          <p:cNvSpPr/>
          <p:nvPr/>
        </p:nvSpPr>
        <p:spPr>
          <a:xfrm>
            <a:off x="9428470"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0" name="Freeform 245">
            <a:extLst>
              <a:ext uri="{FF2B5EF4-FFF2-40B4-BE49-F238E27FC236}">
                <a16:creationId xmlns:a16="http://schemas.microsoft.com/office/drawing/2014/main" id="{0D08E7E4-2A52-6491-328D-28CDFD9DE691}"/>
              </a:ext>
            </a:extLst>
          </p:cNvPr>
          <p:cNvSpPr/>
          <p:nvPr/>
        </p:nvSpPr>
        <p:spPr>
          <a:xfrm>
            <a:off x="9391858"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1" name="Freeform 247">
            <a:extLst>
              <a:ext uri="{FF2B5EF4-FFF2-40B4-BE49-F238E27FC236}">
                <a16:creationId xmlns:a16="http://schemas.microsoft.com/office/drawing/2014/main" id="{9B795631-E97B-9C06-4124-6BC52292A8AE}"/>
              </a:ext>
            </a:extLst>
          </p:cNvPr>
          <p:cNvSpPr/>
          <p:nvPr/>
        </p:nvSpPr>
        <p:spPr>
          <a:xfrm>
            <a:off x="9364368"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2" name="Freeform 249">
            <a:extLst>
              <a:ext uri="{FF2B5EF4-FFF2-40B4-BE49-F238E27FC236}">
                <a16:creationId xmlns:a16="http://schemas.microsoft.com/office/drawing/2014/main" id="{F8C204BC-7F4D-0AB7-6189-7B6394486D6C}"/>
              </a:ext>
            </a:extLst>
          </p:cNvPr>
          <p:cNvSpPr/>
          <p:nvPr/>
        </p:nvSpPr>
        <p:spPr>
          <a:xfrm>
            <a:off x="9336878"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3" name="Freeform 251">
            <a:extLst>
              <a:ext uri="{FF2B5EF4-FFF2-40B4-BE49-F238E27FC236}">
                <a16:creationId xmlns:a16="http://schemas.microsoft.com/office/drawing/2014/main" id="{2AB8C55B-8906-54A8-F670-CB5B025D79A1}"/>
              </a:ext>
            </a:extLst>
          </p:cNvPr>
          <p:cNvSpPr/>
          <p:nvPr/>
        </p:nvSpPr>
        <p:spPr>
          <a:xfrm>
            <a:off x="9315469" y="277961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4" name="Freeform 253">
            <a:extLst>
              <a:ext uri="{FF2B5EF4-FFF2-40B4-BE49-F238E27FC236}">
                <a16:creationId xmlns:a16="http://schemas.microsoft.com/office/drawing/2014/main" id="{A1BFFBCB-C439-9D47-1B12-07FF7DCCE8C7}"/>
              </a:ext>
            </a:extLst>
          </p:cNvPr>
          <p:cNvSpPr/>
          <p:nvPr/>
        </p:nvSpPr>
        <p:spPr>
          <a:xfrm>
            <a:off x="9294060"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5" name="Freeform 254">
            <a:extLst>
              <a:ext uri="{FF2B5EF4-FFF2-40B4-BE49-F238E27FC236}">
                <a16:creationId xmlns:a16="http://schemas.microsoft.com/office/drawing/2014/main" id="{C6145FCD-F22D-A02F-570C-54A39ED87385}"/>
              </a:ext>
            </a:extLst>
          </p:cNvPr>
          <p:cNvSpPr/>
          <p:nvPr/>
        </p:nvSpPr>
        <p:spPr>
          <a:xfrm>
            <a:off x="9266569"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6" name="Freeform 255">
            <a:extLst>
              <a:ext uri="{FF2B5EF4-FFF2-40B4-BE49-F238E27FC236}">
                <a16:creationId xmlns:a16="http://schemas.microsoft.com/office/drawing/2014/main" id="{7EE9BD13-6E74-F1CE-C786-912A6536F4CA}"/>
              </a:ext>
            </a:extLst>
          </p:cNvPr>
          <p:cNvSpPr/>
          <p:nvPr/>
        </p:nvSpPr>
        <p:spPr>
          <a:xfrm>
            <a:off x="9239079"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7" name="Freeform 256">
            <a:extLst>
              <a:ext uri="{FF2B5EF4-FFF2-40B4-BE49-F238E27FC236}">
                <a16:creationId xmlns:a16="http://schemas.microsoft.com/office/drawing/2014/main" id="{AC723522-E155-01EF-676C-63FB74CBE063}"/>
              </a:ext>
            </a:extLst>
          </p:cNvPr>
          <p:cNvSpPr/>
          <p:nvPr/>
        </p:nvSpPr>
        <p:spPr>
          <a:xfrm>
            <a:off x="9217797"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8" name="Freeform 257">
            <a:extLst>
              <a:ext uri="{FF2B5EF4-FFF2-40B4-BE49-F238E27FC236}">
                <a16:creationId xmlns:a16="http://schemas.microsoft.com/office/drawing/2014/main" id="{2EF19CE6-31D9-8DB9-16FE-06A10D5ED6E8}"/>
              </a:ext>
            </a:extLst>
          </p:cNvPr>
          <p:cNvSpPr/>
          <p:nvPr/>
        </p:nvSpPr>
        <p:spPr>
          <a:xfrm>
            <a:off x="9197908"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09" name="Freeform 258">
            <a:extLst>
              <a:ext uri="{FF2B5EF4-FFF2-40B4-BE49-F238E27FC236}">
                <a16:creationId xmlns:a16="http://schemas.microsoft.com/office/drawing/2014/main" id="{4D1E0809-CF54-C7B2-9F34-F58B95B0E553}"/>
              </a:ext>
            </a:extLst>
          </p:cNvPr>
          <p:cNvSpPr/>
          <p:nvPr/>
        </p:nvSpPr>
        <p:spPr>
          <a:xfrm>
            <a:off x="9170417"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0" name="Freeform 259">
            <a:extLst>
              <a:ext uri="{FF2B5EF4-FFF2-40B4-BE49-F238E27FC236}">
                <a16:creationId xmlns:a16="http://schemas.microsoft.com/office/drawing/2014/main" id="{B4785FCC-CC30-9584-23BE-3EAC2C27902F}"/>
              </a:ext>
            </a:extLst>
          </p:cNvPr>
          <p:cNvSpPr/>
          <p:nvPr/>
        </p:nvSpPr>
        <p:spPr>
          <a:xfrm>
            <a:off x="9142927"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1" name="Freeform 260">
            <a:extLst>
              <a:ext uri="{FF2B5EF4-FFF2-40B4-BE49-F238E27FC236}">
                <a16:creationId xmlns:a16="http://schemas.microsoft.com/office/drawing/2014/main" id="{B3CA2A55-5BD0-A3C6-A835-DA5DA90A1D23}"/>
              </a:ext>
            </a:extLst>
          </p:cNvPr>
          <p:cNvSpPr/>
          <p:nvPr/>
        </p:nvSpPr>
        <p:spPr>
          <a:xfrm>
            <a:off x="9121518"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2" name="Freeform 262">
            <a:extLst>
              <a:ext uri="{FF2B5EF4-FFF2-40B4-BE49-F238E27FC236}">
                <a16:creationId xmlns:a16="http://schemas.microsoft.com/office/drawing/2014/main" id="{03F38F22-62A5-0128-C4D6-BC1449F1EBEF}"/>
              </a:ext>
            </a:extLst>
          </p:cNvPr>
          <p:cNvSpPr/>
          <p:nvPr/>
        </p:nvSpPr>
        <p:spPr>
          <a:xfrm>
            <a:off x="9098715"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3" name="Freeform 263">
            <a:extLst>
              <a:ext uri="{FF2B5EF4-FFF2-40B4-BE49-F238E27FC236}">
                <a16:creationId xmlns:a16="http://schemas.microsoft.com/office/drawing/2014/main" id="{A26EDDD9-CA95-2ADE-7AF8-E7E152B39909}"/>
              </a:ext>
            </a:extLst>
          </p:cNvPr>
          <p:cNvSpPr/>
          <p:nvPr/>
        </p:nvSpPr>
        <p:spPr>
          <a:xfrm>
            <a:off x="9071225"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4" name="Freeform 264">
            <a:extLst>
              <a:ext uri="{FF2B5EF4-FFF2-40B4-BE49-F238E27FC236}">
                <a16:creationId xmlns:a16="http://schemas.microsoft.com/office/drawing/2014/main" id="{4F6032C5-C44A-F839-8872-34079C31D3F7}"/>
              </a:ext>
            </a:extLst>
          </p:cNvPr>
          <p:cNvSpPr/>
          <p:nvPr/>
        </p:nvSpPr>
        <p:spPr>
          <a:xfrm>
            <a:off x="9043735"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5" name="Freeform 265">
            <a:extLst>
              <a:ext uri="{FF2B5EF4-FFF2-40B4-BE49-F238E27FC236}">
                <a16:creationId xmlns:a16="http://schemas.microsoft.com/office/drawing/2014/main" id="{5D8B5BAC-E03C-F5EC-C8AF-56724894FB52}"/>
              </a:ext>
            </a:extLst>
          </p:cNvPr>
          <p:cNvSpPr/>
          <p:nvPr/>
        </p:nvSpPr>
        <p:spPr>
          <a:xfrm>
            <a:off x="9022326"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6" name="Freeform 266">
            <a:extLst>
              <a:ext uri="{FF2B5EF4-FFF2-40B4-BE49-F238E27FC236}">
                <a16:creationId xmlns:a16="http://schemas.microsoft.com/office/drawing/2014/main" id="{86F83FC6-F5A4-DE0E-EFD9-13490FBAA353}"/>
              </a:ext>
            </a:extLst>
          </p:cNvPr>
          <p:cNvSpPr/>
          <p:nvPr/>
        </p:nvSpPr>
        <p:spPr>
          <a:xfrm>
            <a:off x="9002436"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7" name="Freeform 267">
            <a:extLst>
              <a:ext uri="{FF2B5EF4-FFF2-40B4-BE49-F238E27FC236}">
                <a16:creationId xmlns:a16="http://schemas.microsoft.com/office/drawing/2014/main" id="{CCBA96E9-39A6-FCDE-5315-C8DED0614325}"/>
              </a:ext>
            </a:extLst>
          </p:cNvPr>
          <p:cNvSpPr/>
          <p:nvPr/>
        </p:nvSpPr>
        <p:spPr>
          <a:xfrm>
            <a:off x="8974946"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8" name="Freeform 268">
            <a:extLst>
              <a:ext uri="{FF2B5EF4-FFF2-40B4-BE49-F238E27FC236}">
                <a16:creationId xmlns:a16="http://schemas.microsoft.com/office/drawing/2014/main" id="{DD182582-6E22-AA89-1A0C-E2409ABF582F}"/>
              </a:ext>
            </a:extLst>
          </p:cNvPr>
          <p:cNvSpPr/>
          <p:nvPr/>
        </p:nvSpPr>
        <p:spPr>
          <a:xfrm>
            <a:off x="8947456"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19" name="Freeform 269">
            <a:extLst>
              <a:ext uri="{FF2B5EF4-FFF2-40B4-BE49-F238E27FC236}">
                <a16:creationId xmlns:a16="http://schemas.microsoft.com/office/drawing/2014/main" id="{37CC5B4B-BB82-5A03-62B9-FFC667FF56BF}"/>
              </a:ext>
            </a:extLst>
          </p:cNvPr>
          <p:cNvSpPr/>
          <p:nvPr/>
        </p:nvSpPr>
        <p:spPr>
          <a:xfrm>
            <a:off x="8926174"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0" name="Freeform 270">
            <a:extLst>
              <a:ext uri="{FF2B5EF4-FFF2-40B4-BE49-F238E27FC236}">
                <a16:creationId xmlns:a16="http://schemas.microsoft.com/office/drawing/2014/main" id="{64C2E5CD-47A0-A8C9-71F0-142330BF2411}"/>
              </a:ext>
            </a:extLst>
          </p:cNvPr>
          <p:cNvSpPr/>
          <p:nvPr/>
        </p:nvSpPr>
        <p:spPr>
          <a:xfrm>
            <a:off x="8906284"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1" name="Freeform 271">
            <a:extLst>
              <a:ext uri="{FF2B5EF4-FFF2-40B4-BE49-F238E27FC236}">
                <a16:creationId xmlns:a16="http://schemas.microsoft.com/office/drawing/2014/main" id="{F2174742-28EE-C5F5-C89E-559F3F22CDA3}"/>
              </a:ext>
            </a:extLst>
          </p:cNvPr>
          <p:cNvSpPr/>
          <p:nvPr/>
        </p:nvSpPr>
        <p:spPr>
          <a:xfrm>
            <a:off x="8878794"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2" name="Freeform 272">
            <a:extLst>
              <a:ext uri="{FF2B5EF4-FFF2-40B4-BE49-F238E27FC236}">
                <a16:creationId xmlns:a16="http://schemas.microsoft.com/office/drawing/2014/main" id="{E6B2C05C-C8B3-E795-34E1-48BEBF94A95C}"/>
              </a:ext>
            </a:extLst>
          </p:cNvPr>
          <p:cNvSpPr/>
          <p:nvPr/>
        </p:nvSpPr>
        <p:spPr>
          <a:xfrm>
            <a:off x="8851304"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3" name="Freeform 273">
            <a:extLst>
              <a:ext uri="{FF2B5EF4-FFF2-40B4-BE49-F238E27FC236}">
                <a16:creationId xmlns:a16="http://schemas.microsoft.com/office/drawing/2014/main" id="{664C9FC3-B6EE-3EEF-5A82-59FC6C78787B}"/>
              </a:ext>
            </a:extLst>
          </p:cNvPr>
          <p:cNvSpPr/>
          <p:nvPr/>
        </p:nvSpPr>
        <p:spPr>
          <a:xfrm>
            <a:off x="8829895"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4" name="Freeform 274">
            <a:extLst>
              <a:ext uri="{FF2B5EF4-FFF2-40B4-BE49-F238E27FC236}">
                <a16:creationId xmlns:a16="http://schemas.microsoft.com/office/drawing/2014/main" id="{4279BAE4-9858-26FE-C8E3-A16F8AC4B967}"/>
              </a:ext>
            </a:extLst>
          </p:cNvPr>
          <p:cNvSpPr/>
          <p:nvPr/>
        </p:nvSpPr>
        <p:spPr>
          <a:xfrm>
            <a:off x="8810006"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5" name="Freeform 275">
            <a:extLst>
              <a:ext uri="{FF2B5EF4-FFF2-40B4-BE49-F238E27FC236}">
                <a16:creationId xmlns:a16="http://schemas.microsoft.com/office/drawing/2014/main" id="{4B9D3BB8-E4ED-9C81-7245-335CBE231BCE}"/>
              </a:ext>
            </a:extLst>
          </p:cNvPr>
          <p:cNvSpPr/>
          <p:nvPr/>
        </p:nvSpPr>
        <p:spPr>
          <a:xfrm>
            <a:off x="878264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6" name="Freeform 276">
            <a:extLst>
              <a:ext uri="{FF2B5EF4-FFF2-40B4-BE49-F238E27FC236}">
                <a16:creationId xmlns:a16="http://schemas.microsoft.com/office/drawing/2014/main" id="{0A87C89F-E88D-D3D1-D2D9-DEF318BBACDA}"/>
              </a:ext>
            </a:extLst>
          </p:cNvPr>
          <p:cNvSpPr/>
          <p:nvPr/>
        </p:nvSpPr>
        <p:spPr>
          <a:xfrm>
            <a:off x="875515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7" name="Freeform 277">
            <a:extLst>
              <a:ext uri="{FF2B5EF4-FFF2-40B4-BE49-F238E27FC236}">
                <a16:creationId xmlns:a16="http://schemas.microsoft.com/office/drawing/2014/main" id="{B0ED2A4E-7809-CA94-F24F-67A62B276C52}"/>
              </a:ext>
            </a:extLst>
          </p:cNvPr>
          <p:cNvSpPr/>
          <p:nvPr/>
        </p:nvSpPr>
        <p:spPr>
          <a:xfrm>
            <a:off x="8733743"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8" name="Freeform 278">
            <a:extLst>
              <a:ext uri="{FF2B5EF4-FFF2-40B4-BE49-F238E27FC236}">
                <a16:creationId xmlns:a16="http://schemas.microsoft.com/office/drawing/2014/main" id="{3E73167D-81F6-91EB-0EA9-CE3A96AF0EDE}"/>
              </a:ext>
            </a:extLst>
          </p:cNvPr>
          <p:cNvSpPr/>
          <p:nvPr/>
        </p:nvSpPr>
        <p:spPr>
          <a:xfrm>
            <a:off x="8710813"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29" name="Freeform 279">
            <a:extLst>
              <a:ext uri="{FF2B5EF4-FFF2-40B4-BE49-F238E27FC236}">
                <a16:creationId xmlns:a16="http://schemas.microsoft.com/office/drawing/2014/main" id="{88C471FC-99EB-9A72-FB98-74B506E55B89}"/>
              </a:ext>
            </a:extLst>
          </p:cNvPr>
          <p:cNvSpPr/>
          <p:nvPr/>
        </p:nvSpPr>
        <p:spPr>
          <a:xfrm>
            <a:off x="8683323"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0" name="Freeform 280">
            <a:extLst>
              <a:ext uri="{FF2B5EF4-FFF2-40B4-BE49-F238E27FC236}">
                <a16:creationId xmlns:a16="http://schemas.microsoft.com/office/drawing/2014/main" id="{EF030C30-5D4D-E8D4-DD52-BCB7D6DE3193}"/>
              </a:ext>
            </a:extLst>
          </p:cNvPr>
          <p:cNvSpPr/>
          <p:nvPr/>
        </p:nvSpPr>
        <p:spPr>
          <a:xfrm>
            <a:off x="8655833"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1" name="Freeform 281">
            <a:extLst>
              <a:ext uri="{FF2B5EF4-FFF2-40B4-BE49-F238E27FC236}">
                <a16:creationId xmlns:a16="http://schemas.microsoft.com/office/drawing/2014/main" id="{203777AC-032B-5955-81CD-99473942C136}"/>
              </a:ext>
            </a:extLst>
          </p:cNvPr>
          <p:cNvSpPr/>
          <p:nvPr/>
        </p:nvSpPr>
        <p:spPr>
          <a:xfrm>
            <a:off x="8634424"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2" name="Freeform 282">
            <a:extLst>
              <a:ext uri="{FF2B5EF4-FFF2-40B4-BE49-F238E27FC236}">
                <a16:creationId xmlns:a16="http://schemas.microsoft.com/office/drawing/2014/main" id="{2302BA82-2CF2-6D60-632C-052C8B2D9155}"/>
              </a:ext>
            </a:extLst>
          </p:cNvPr>
          <p:cNvSpPr/>
          <p:nvPr/>
        </p:nvSpPr>
        <p:spPr>
          <a:xfrm>
            <a:off x="8614661"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3" name="Freeform 283">
            <a:extLst>
              <a:ext uri="{FF2B5EF4-FFF2-40B4-BE49-F238E27FC236}">
                <a16:creationId xmlns:a16="http://schemas.microsoft.com/office/drawing/2014/main" id="{AE8A6687-551B-4057-0E19-2766FBA23DF7}"/>
              </a:ext>
            </a:extLst>
          </p:cNvPr>
          <p:cNvSpPr/>
          <p:nvPr/>
        </p:nvSpPr>
        <p:spPr>
          <a:xfrm>
            <a:off x="8587171"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4" name="Freeform 284">
            <a:extLst>
              <a:ext uri="{FF2B5EF4-FFF2-40B4-BE49-F238E27FC236}">
                <a16:creationId xmlns:a16="http://schemas.microsoft.com/office/drawing/2014/main" id="{42D4AA0B-CAE8-A36C-4F81-9C86144967F6}"/>
              </a:ext>
            </a:extLst>
          </p:cNvPr>
          <p:cNvSpPr/>
          <p:nvPr/>
        </p:nvSpPr>
        <p:spPr>
          <a:xfrm>
            <a:off x="8559681"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5" name="Freeform 285">
            <a:extLst>
              <a:ext uri="{FF2B5EF4-FFF2-40B4-BE49-F238E27FC236}">
                <a16:creationId xmlns:a16="http://schemas.microsoft.com/office/drawing/2014/main" id="{FD8837EA-EEA4-474C-3942-5067792DECC9}"/>
              </a:ext>
            </a:extLst>
          </p:cNvPr>
          <p:cNvSpPr/>
          <p:nvPr/>
        </p:nvSpPr>
        <p:spPr>
          <a:xfrm>
            <a:off x="853827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6" name="Freeform 286">
            <a:extLst>
              <a:ext uri="{FF2B5EF4-FFF2-40B4-BE49-F238E27FC236}">
                <a16:creationId xmlns:a16="http://schemas.microsoft.com/office/drawing/2014/main" id="{F251BDAE-8A83-2599-A8B8-F47083C2E05B}"/>
              </a:ext>
            </a:extLst>
          </p:cNvPr>
          <p:cNvSpPr/>
          <p:nvPr/>
        </p:nvSpPr>
        <p:spPr>
          <a:xfrm>
            <a:off x="857032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7" name="Freeform 287">
            <a:extLst>
              <a:ext uri="{FF2B5EF4-FFF2-40B4-BE49-F238E27FC236}">
                <a16:creationId xmlns:a16="http://schemas.microsoft.com/office/drawing/2014/main" id="{B3D580E5-2F77-CFF5-7E8C-7EEF57413B02}"/>
              </a:ext>
            </a:extLst>
          </p:cNvPr>
          <p:cNvSpPr/>
          <p:nvPr/>
        </p:nvSpPr>
        <p:spPr>
          <a:xfrm>
            <a:off x="854283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8" name="Freeform 288">
            <a:extLst>
              <a:ext uri="{FF2B5EF4-FFF2-40B4-BE49-F238E27FC236}">
                <a16:creationId xmlns:a16="http://schemas.microsoft.com/office/drawing/2014/main" id="{0EB4674E-CFA6-388A-613D-0D7F7056ACE4}"/>
              </a:ext>
            </a:extLst>
          </p:cNvPr>
          <p:cNvSpPr/>
          <p:nvPr/>
        </p:nvSpPr>
        <p:spPr>
          <a:xfrm>
            <a:off x="8515342"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39" name="Freeform 289">
            <a:extLst>
              <a:ext uri="{FF2B5EF4-FFF2-40B4-BE49-F238E27FC236}">
                <a16:creationId xmlns:a16="http://schemas.microsoft.com/office/drawing/2014/main" id="{4C9E83C1-A40C-7A39-A46E-BC68358576EF}"/>
              </a:ext>
            </a:extLst>
          </p:cNvPr>
          <p:cNvSpPr/>
          <p:nvPr/>
        </p:nvSpPr>
        <p:spPr>
          <a:xfrm>
            <a:off x="8494060"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0" name="Freeform 290">
            <a:extLst>
              <a:ext uri="{FF2B5EF4-FFF2-40B4-BE49-F238E27FC236}">
                <a16:creationId xmlns:a16="http://schemas.microsoft.com/office/drawing/2014/main" id="{7F07B33C-D679-6932-6F20-6DE9192B0C9C}"/>
              </a:ext>
            </a:extLst>
          </p:cNvPr>
          <p:cNvSpPr/>
          <p:nvPr/>
        </p:nvSpPr>
        <p:spPr>
          <a:xfrm>
            <a:off x="8474170"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1" name="Freeform 291">
            <a:extLst>
              <a:ext uri="{FF2B5EF4-FFF2-40B4-BE49-F238E27FC236}">
                <a16:creationId xmlns:a16="http://schemas.microsoft.com/office/drawing/2014/main" id="{E68940D0-D864-7485-DCD8-4A78261CDD7D}"/>
              </a:ext>
            </a:extLst>
          </p:cNvPr>
          <p:cNvSpPr/>
          <p:nvPr/>
        </p:nvSpPr>
        <p:spPr>
          <a:xfrm>
            <a:off x="8446680"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2" name="Freeform 292">
            <a:extLst>
              <a:ext uri="{FF2B5EF4-FFF2-40B4-BE49-F238E27FC236}">
                <a16:creationId xmlns:a16="http://schemas.microsoft.com/office/drawing/2014/main" id="{518D713A-E116-9E00-F418-1BE6D39132A7}"/>
              </a:ext>
            </a:extLst>
          </p:cNvPr>
          <p:cNvSpPr/>
          <p:nvPr/>
        </p:nvSpPr>
        <p:spPr>
          <a:xfrm>
            <a:off x="8419190"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3" name="Freeform 293">
            <a:extLst>
              <a:ext uri="{FF2B5EF4-FFF2-40B4-BE49-F238E27FC236}">
                <a16:creationId xmlns:a16="http://schemas.microsoft.com/office/drawing/2014/main" id="{E038D713-AC74-5073-52A7-80F9C8A6DBAF}"/>
              </a:ext>
            </a:extLst>
          </p:cNvPr>
          <p:cNvSpPr/>
          <p:nvPr/>
        </p:nvSpPr>
        <p:spPr>
          <a:xfrm>
            <a:off x="8397781"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4" name="Freeform 294">
            <a:extLst>
              <a:ext uri="{FF2B5EF4-FFF2-40B4-BE49-F238E27FC236}">
                <a16:creationId xmlns:a16="http://schemas.microsoft.com/office/drawing/2014/main" id="{0C54B64C-F04C-641D-543B-39A7D35F6F9B}"/>
              </a:ext>
            </a:extLst>
          </p:cNvPr>
          <p:cNvSpPr/>
          <p:nvPr/>
        </p:nvSpPr>
        <p:spPr>
          <a:xfrm>
            <a:off x="8348881" y="268176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5" name="Freeform 295">
            <a:extLst>
              <a:ext uri="{FF2B5EF4-FFF2-40B4-BE49-F238E27FC236}">
                <a16:creationId xmlns:a16="http://schemas.microsoft.com/office/drawing/2014/main" id="{E313D238-A8A7-6674-DB62-F1EDA08A9C91}"/>
              </a:ext>
            </a:extLst>
          </p:cNvPr>
          <p:cNvSpPr/>
          <p:nvPr/>
        </p:nvSpPr>
        <p:spPr>
          <a:xfrm>
            <a:off x="7875596" y="262918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6" name="Freeform 296">
            <a:extLst>
              <a:ext uri="{FF2B5EF4-FFF2-40B4-BE49-F238E27FC236}">
                <a16:creationId xmlns:a16="http://schemas.microsoft.com/office/drawing/2014/main" id="{80FC729F-46BC-DCE1-8605-557DF3AD57C3}"/>
              </a:ext>
            </a:extLst>
          </p:cNvPr>
          <p:cNvSpPr/>
          <p:nvPr/>
        </p:nvSpPr>
        <p:spPr>
          <a:xfrm>
            <a:off x="6928897" y="2575386"/>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7" name="Freeform 297">
            <a:extLst>
              <a:ext uri="{FF2B5EF4-FFF2-40B4-BE49-F238E27FC236}">
                <a16:creationId xmlns:a16="http://schemas.microsoft.com/office/drawing/2014/main" id="{EF66CAF5-D0A3-DDF7-09C7-57CECC1979F7}"/>
              </a:ext>
            </a:extLst>
          </p:cNvPr>
          <p:cNvSpPr/>
          <p:nvPr/>
        </p:nvSpPr>
        <p:spPr>
          <a:xfrm>
            <a:off x="6650956" y="2565540"/>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8" name="Freeform 298">
            <a:extLst>
              <a:ext uri="{FF2B5EF4-FFF2-40B4-BE49-F238E27FC236}">
                <a16:creationId xmlns:a16="http://schemas.microsoft.com/office/drawing/2014/main" id="{4AEE093E-E230-C131-7580-086C68CC1FA7}"/>
              </a:ext>
            </a:extLst>
          </p:cNvPr>
          <p:cNvSpPr/>
          <p:nvPr/>
        </p:nvSpPr>
        <p:spPr>
          <a:xfrm>
            <a:off x="6486142" y="253864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49" name="Freeform 299">
            <a:extLst>
              <a:ext uri="{FF2B5EF4-FFF2-40B4-BE49-F238E27FC236}">
                <a16:creationId xmlns:a16="http://schemas.microsoft.com/office/drawing/2014/main" id="{044436E5-DC31-F69C-8FBF-9B17240A4189}"/>
              </a:ext>
            </a:extLst>
          </p:cNvPr>
          <p:cNvSpPr/>
          <p:nvPr/>
        </p:nvSpPr>
        <p:spPr>
          <a:xfrm>
            <a:off x="6420394" y="2538642"/>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50" name="Freeform 300">
            <a:extLst>
              <a:ext uri="{FF2B5EF4-FFF2-40B4-BE49-F238E27FC236}">
                <a16:creationId xmlns:a16="http://schemas.microsoft.com/office/drawing/2014/main" id="{6AC040B2-0365-34C4-D4AE-9B9129F434CE}"/>
              </a:ext>
            </a:extLst>
          </p:cNvPr>
          <p:cNvSpPr/>
          <p:nvPr/>
        </p:nvSpPr>
        <p:spPr>
          <a:xfrm>
            <a:off x="5394392" y="2426074"/>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51" name="Freeform 301">
            <a:extLst>
              <a:ext uri="{FF2B5EF4-FFF2-40B4-BE49-F238E27FC236}">
                <a16:creationId xmlns:a16="http://schemas.microsoft.com/office/drawing/2014/main" id="{22383C09-3FD1-0637-5766-17EEE2B3FAE5}"/>
              </a:ext>
            </a:extLst>
          </p:cNvPr>
          <p:cNvSpPr/>
          <p:nvPr/>
        </p:nvSpPr>
        <p:spPr>
          <a:xfrm>
            <a:off x="4801898" y="229757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8ECF74"/>
            </a:solidFill>
            <a:prstDash val="solid"/>
            <a:miter/>
          </a:ln>
        </p:spPr>
        <p:txBody>
          <a:bodyPr/>
          <a:lstStyle/>
          <a:p>
            <a:endParaRPr lang="en-US">
              <a:latin typeface="Univers" panose="020B0503020202020204" pitchFamily="34" charset="0"/>
            </a:endParaRPr>
          </a:p>
        </p:txBody>
      </p:sp>
      <p:sp>
        <p:nvSpPr>
          <p:cNvPr id="352" name="Freeform 302">
            <a:extLst>
              <a:ext uri="{FF2B5EF4-FFF2-40B4-BE49-F238E27FC236}">
                <a16:creationId xmlns:a16="http://schemas.microsoft.com/office/drawing/2014/main" id="{ED4FDCDC-F5E1-FA3B-42DC-FC338C6DE80E}"/>
              </a:ext>
            </a:extLst>
          </p:cNvPr>
          <p:cNvSpPr/>
          <p:nvPr/>
        </p:nvSpPr>
        <p:spPr>
          <a:xfrm>
            <a:off x="3548375" y="1641859"/>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2D050"/>
            </a:solidFill>
            <a:prstDash val="solid"/>
            <a:miter/>
          </a:ln>
        </p:spPr>
        <p:txBody>
          <a:bodyPr/>
          <a:lstStyle/>
          <a:p>
            <a:endParaRPr lang="en-US">
              <a:latin typeface="Univers" panose="020B0503020202020204" pitchFamily="34" charset="0"/>
            </a:endParaRPr>
          </a:p>
        </p:txBody>
      </p:sp>
      <p:sp>
        <p:nvSpPr>
          <p:cNvPr id="353" name="Freeform 303">
            <a:extLst>
              <a:ext uri="{FF2B5EF4-FFF2-40B4-BE49-F238E27FC236}">
                <a16:creationId xmlns:a16="http://schemas.microsoft.com/office/drawing/2014/main" id="{0E7E2B04-DD7E-A8AA-5B62-F719A5F270F8}"/>
              </a:ext>
            </a:extLst>
          </p:cNvPr>
          <p:cNvSpPr/>
          <p:nvPr/>
        </p:nvSpPr>
        <p:spPr>
          <a:xfrm>
            <a:off x="4085762" y="1651603"/>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454545"/>
            </a:solidFill>
            <a:prstDash val="solid"/>
            <a:miter/>
          </a:ln>
        </p:spPr>
        <p:txBody>
          <a:bodyPr/>
          <a:lstStyle/>
          <a:p>
            <a:endParaRPr lang="en-US">
              <a:latin typeface="Univers" panose="020B0503020202020204" pitchFamily="34" charset="0"/>
            </a:endParaRPr>
          </a:p>
        </p:txBody>
      </p:sp>
      <p:sp>
        <p:nvSpPr>
          <p:cNvPr id="354" name="Freeform 304">
            <a:extLst>
              <a:ext uri="{FF2B5EF4-FFF2-40B4-BE49-F238E27FC236}">
                <a16:creationId xmlns:a16="http://schemas.microsoft.com/office/drawing/2014/main" id="{F9D12D1A-96E4-E8F3-96B6-6193F8909738}"/>
              </a:ext>
            </a:extLst>
          </p:cNvPr>
          <p:cNvSpPr/>
          <p:nvPr/>
        </p:nvSpPr>
        <p:spPr>
          <a:xfrm>
            <a:off x="9210069"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355" name="Freeform 305">
            <a:extLst>
              <a:ext uri="{FF2B5EF4-FFF2-40B4-BE49-F238E27FC236}">
                <a16:creationId xmlns:a16="http://schemas.microsoft.com/office/drawing/2014/main" id="{DBC8F52F-E026-E965-A8F0-1DC0602E01B7}"/>
              </a:ext>
            </a:extLst>
          </p:cNvPr>
          <p:cNvSpPr/>
          <p:nvPr/>
        </p:nvSpPr>
        <p:spPr>
          <a:xfrm>
            <a:off x="8884875"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356" name="Freeform 306">
            <a:extLst>
              <a:ext uri="{FF2B5EF4-FFF2-40B4-BE49-F238E27FC236}">
                <a16:creationId xmlns:a16="http://schemas.microsoft.com/office/drawing/2014/main" id="{CFF332A3-49EC-BA6F-ABCD-2827E003FFDB}"/>
              </a:ext>
            </a:extLst>
          </p:cNvPr>
          <p:cNvSpPr/>
          <p:nvPr/>
        </p:nvSpPr>
        <p:spPr>
          <a:xfrm>
            <a:off x="8965825"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357" name="Freeform 307">
            <a:extLst>
              <a:ext uri="{FF2B5EF4-FFF2-40B4-BE49-F238E27FC236}">
                <a16:creationId xmlns:a16="http://schemas.microsoft.com/office/drawing/2014/main" id="{E67A69B6-106D-2F5F-7618-14A28DB475BD}"/>
              </a:ext>
            </a:extLst>
          </p:cNvPr>
          <p:cNvSpPr/>
          <p:nvPr/>
        </p:nvSpPr>
        <p:spPr>
          <a:xfrm>
            <a:off x="8991795" y="2894615"/>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5316" cap="flat">
            <a:solidFill>
              <a:srgbClr val="979293"/>
            </a:solidFill>
            <a:prstDash val="solid"/>
            <a:miter/>
          </a:ln>
        </p:spPr>
        <p:txBody>
          <a:bodyPr/>
          <a:lstStyle/>
          <a:p>
            <a:endParaRPr lang="en-US">
              <a:latin typeface="Univers" panose="020B0503020202020204" pitchFamily="34" charset="0"/>
            </a:endParaRPr>
          </a:p>
        </p:txBody>
      </p:sp>
      <p:sp>
        <p:nvSpPr>
          <p:cNvPr id="358" name="Freeform 308">
            <a:extLst>
              <a:ext uri="{FF2B5EF4-FFF2-40B4-BE49-F238E27FC236}">
                <a16:creationId xmlns:a16="http://schemas.microsoft.com/office/drawing/2014/main" id="{08B9BF39-30B9-B2AF-C81B-C64BCABFBF0F}"/>
              </a:ext>
            </a:extLst>
          </p:cNvPr>
          <p:cNvSpPr/>
          <p:nvPr/>
        </p:nvSpPr>
        <p:spPr>
          <a:xfrm>
            <a:off x="3388375" y="1688550"/>
            <a:ext cx="6434457" cy="366427"/>
          </a:xfrm>
          <a:custGeom>
            <a:avLst/>
            <a:gdLst>
              <a:gd name="csX0" fmla="*/ 6434458 w 6434457"/>
              <a:gd name="csY0" fmla="*/ 366428 h 366427"/>
              <a:gd name="csX1" fmla="*/ 5282914 w 6434457"/>
              <a:gd name="csY1" fmla="*/ 366428 h 366427"/>
              <a:gd name="csX2" fmla="*/ 5282914 w 6434457"/>
              <a:gd name="csY2" fmla="*/ 356074 h 366427"/>
              <a:gd name="csX3" fmla="*/ 4878797 w 6434457"/>
              <a:gd name="csY3" fmla="*/ 356074 h 366427"/>
              <a:gd name="csX4" fmla="*/ 4878797 w 6434457"/>
              <a:gd name="csY4" fmla="*/ 340950 h 366427"/>
              <a:gd name="csX5" fmla="*/ 4173555 w 6434457"/>
              <a:gd name="csY5" fmla="*/ 340950 h 366427"/>
              <a:gd name="csX6" fmla="*/ 4173555 w 6434457"/>
              <a:gd name="csY6" fmla="*/ 328567 h 366427"/>
              <a:gd name="csX7" fmla="*/ 3991639 w 6434457"/>
              <a:gd name="csY7" fmla="*/ 328567 h 366427"/>
              <a:gd name="csX8" fmla="*/ 3991639 w 6434457"/>
              <a:gd name="csY8" fmla="*/ 313443 h 366427"/>
              <a:gd name="csX9" fmla="*/ 3850895 w 6434457"/>
              <a:gd name="csY9" fmla="*/ 313443 h 366427"/>
              <a:gd name="csX10" fmla="*/ 3850895 w 6434457"/>
              <a:gd name="csY10" fmla="*/ 302480 h 366427"/>
              <a:gd name="csX11" fmla="*/ 3548884 w 6434457"/>
              <a:gd name="csY11" fmla="*/ 303191 h 366427"/>
              <a:gd name="csX12" fmla="*/ 3548884 w 6434457"/>
              <a:gd name="csY12" fmla="*/ 288777 h 366427"/>
              <a:gd name="csX13" fmla="*/ 3437277 w 6434457"/>
              <a:gd name="csY13" fmla="*/ 288777 h 366427"/>
              <a:gd name="csX14" fmla="*/ 3437277 w 6434457"/>
              <a:gd name="csY14" fmla="*/ 273653 h 366427"/>
              <a:gd name="csX15" fmla="*/ 3253713 w 6434457"/>
              <a:gd name="csY15" fmla="*/ 273653 h 366427"/>
              <a:gd name="csX16" fmla="*/ 3253713 w 6434457"/>
              <a:gd name="csY16" fmla="*/ 266751 h 366427"/>
              <a:gd name="csX17" fmla="*/ 3203927 w 6434457"/>
              <a:gd name="csY17" fmla="*/ 266751 h 366427"/>
              <a:gd name="csX18" fmla="*/ 3203927 w 6434457"/>
              <a:gd name="csY18" fmla="*/ 252947 h 366427"/>
              <a:gd name="csX19" fmla="*/ 3154141 w 6434457"/>
              <a:gd name="csY19" fmla="*/ 252947 h 366427"/>
              <a:gd name="csX20" fmla="*/ 3154141 w 6434457"/>
              <a:gd name="csY20" fmla="*/ 243405 h 366427"/>
              <a:gd name="csX21" fmla="*/ 3119810 w 6434457"/>
              <a:gd name="csY21" fmla="*/ 243405 h 366427"/>
              <a:gd name="csX22" fmla="*/ 3119810 w 6434457"/>
              <a:gd name="csY22" fmla="*/ 233763 h 366427"/>
              <a:gd name="csX23" fmla="*/ 3023785 w 6434457"/>
              <a:gd name="csY23" fmla="*/ 233763 h 366427"/>
              <a:gd name="csX24" fmla="*/ 3023785 w 6434457"/>
              <a:gd name="csY24" fmla="*/ 221379 h 366427"/>
              <a:gd name="csX25" fmla="*/ 2937894 w 6434457"/>
              <a:gd name="csY25" fmla="*/ 221379 h 366427"/>
              <a:gd name="csX26" fmla="*/ 2939668 w 6434457"/>
              <a:gd name="csY26" fmla="*/ 213157 h 366427"/>
              <a:gd name="csX27" fmla="*/ 2529470 w 6434457"/>
              <a:gd name="csY27" fmla="*/ 213157 h 366427"/>
              <a:gd name="csX28" fmla="*/ 2529470 w 6434457"/>
              <a:gd name="csY28" fmla="*/ 198033 h 366427"/>
              <a:gd name="csX29" fmla="*/ 2450546 w 6434457"/>
              <a:gd name="csY29" fmla="*/ 198033 h 366427"/>
              <a:gd name="csX30" fmla="*/ 2450546 w 6434457"/>
              <a:gd name="csY30" fmla="*/ 188390 h 366427"/>
              <a:gd name="csX31" fmla="*/ 1877435 w 6434457"/>
              <a:gd name="csY31" fmla="*/ 188390 h 366427"/>
              <a:gd name="csX32" fmla="*/ 1877435 w 6434457"/>
              <a:gd name="csY32" fmla="*/ 176007 h 366427"/>
              <a:gd name="csX33" fmla="*/ 1731496 w 6434457"/>
              <a:gd name="csY33" fmla="*/ 176007 h 366427"/>
              <a:gd name="csX34" fmla="*/ 1731496 w 6434457"/>
              <a:gd name="csY34" fmla="*/ 159462 h 366427"/>
              <a:gd name="csX35" fmla="*/ 1390087 w 6434457"/>
              <a:gd name="csY35" fmla="*/ 159462 h 366427"/>
              <a:gd name="csX36" fmla="*/ 1390087 w 6434457"/>
              <a:gd name="csY36" fmla="*/ 152560 h 366427"/>
              <a:gd name="csX37" fmla="*/ 1378052 w 6434457"/>
              <a:gd name="csY37" fmla="*/ 152560 h 366427"/>
              <a:gd name="csX38" fmla="*/ 1378052 w 6434457"/>
              <a:gd name="csY38" fmla="*/ 138857 h 366427"/>
              <a:gd name="csX39" fmla="*/ 1247569 w 6434457"/>
              <a:gd name="csY39" fmla="*/ 138857 h 366427"/>
              <a:gd name="csX40" fmla="*/ 1247569 w 6434457"/>
              <a:gd name="csY40" fmla="*/ 127894 h 366427"/>
              <a:gd name="csX41" fmla="*/ 1190942 w 6434457"/>
              <a:gd name="csY41" fmla="*/ 127894 h 366427"/>
              <a:gd name="csX42" fmla="*/ 1190942 w 6434457"/>
              <a:gd name="csY42" fmla="*/ 116831 h 366427"/>
              <a:gd name="csX43" fmla="*/ 1173840 w 6434457"/>
              <a:gd name="csY43" fmla="*/ 116831 h 366427"/>
              <a:gd name="csX44" fmla="*/ 1173840 w 6434457"/>
              <a:gd name="csY44" fmla="*/ 100387 h 366427"/>
              <a:gd name="csX45" fmla="*/ 1160032 w 6434457"/>
              <a:gd name="csY45" fmla="*/ 100387 h 366427"/>
              <a:gd name="csX46" fmla="*/ 1160032 w 6434457"/>
              <a:gd name="csY46" fmla="*/ 90744 h 366427"/>
              <a:gd name="csX47" fmla="*/ 825463 w 6434457"/>
              <a:gd name="csY47" fmla="*/ 90744 h 366427"/>
              <a:gd name="csX48" fmla="*/ 825463 w 6434457"/>
              <a:gd name="csY48" fmla="*/ 76940 h 366427"/>
              <a:gd name="csX49" fmla="*/ 811782 w 6434457"/>
              <a:gd name="csY49" fmla="*/ 76940 h 366427"/>
              <a:gd name="csX50" fmla="*/ 811782 w 6434457"/>
              <a:gd name="csY50" fmla="*/ 68718 h 366427"/>
              <a:gd name="csX51" fmla="*/ 785938 w 6434457"/>
              <a:gd name="csY51" fmla="*/ 68718 h 366427"/>
              <a:gd name="csX52" fmla="*/ 785938 w 6434457"/>
              <a:gd name="csY52" fmla="*/ 53594 h 366427"/>
              <a:gd name="csX53" fmla="*/ 761995 w 6434457"/>
              <a:gd name="csY53" fmla="*/ 53594 h 366427"/>
              <a:gd name="csX54" fmla="*/ 761995 w 6434457"/>
              <a:gd name="csY54" fmla="*/ 34410 h 366427"/>
              <a:gd name="csX55" fmla="*/ 737926 w 6434457"/>
              <a:gd name="csY55" fmla="*/ 34410 h 366427"/>
              <a:gd name="csX56" fmla="*/ 737926 w 6434457"/>
              <a:gd name="csY56" fmla="*/ 17865 h 366427"/>
              <a:gd name="csX57" fmla="*/ 499383 w 6434457"/>
              <a:gd name="csY57" fmla="*/ 17865 h 366427"/>
              <a:gd name="csX58" fmla="*/ 501156 w 6434457"/>
              <a:gd name="csY58" fmla="*/ 0 h 366427"/>
              <a:gd name="csX59" fmla="*/ 382708 w 6434457"/>
              <a:gd name="csY59" fmla="*/ 1320 h 366427"/>
              <a:gd name="csX60" fmla="*/ 0 w 6434457"/>
              <a:gd name="csY60" fmla="*/ 1320 h 3664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6434457" h="366427">
                <a:moveTo>
                  <a:pt x="6434458" y="366428"/>
                </a:moveTo>
                <a:lnTo>
                  <a:pt x="5282914" y="366428"/>
                </a:lnTo>
                <a:lnTo>
                  <a:pt x="5282914" y="356074"/>
                </a:lnTo>
                <a:lnTo>
                  <a:pt x="4878797" y="356074"/>
                </a:lnTo>
                <a:lnTo>
                  <a:pt x="4878797" y="340950"/>
                </a:lnTo>
                <a:lnTo>
                  <a:pt x="4173555" y="340950"/>
                </a:lnTo>
                <a:lnTo>
                  <a:pt x="4173555" y="328567"/>
                </a:lnTo>
                <a:lnTo>
                  <a:pt x="3991639" y="328567"/>
                </a:lnTo>
                <a:lnTo>
                  <a:pt x="3991639" y="313443"/>
                </a:lnTo>
                <a:lnTo>
                  <a:pt x="3850895" y="313443"/>
                </a:lnTo>
                <a:lnTo>
                  <a:pt x="3850895" y="302480"/>
                </a:lnTo>
                <a:lnTo>
                  <a:pt x="3548884" y="303191"/>
                </a:lnTo>
                <a:lnTo>
                  <a:pt x="3548884" y="288777"/>
                </a:lnTo>
                <a:lnTo>
                  <a:pt x="3437277" y="288777"/>
                </a:lnTo>
                <a:lnTo>
                  <a:pt x="3437277" y="273653"/>
                </a:lnTo>
                <a:lnTo>
                  <a:pt x="3253713" y="273653"/>
                </a:lnTo>
                <a:lnTo>
                  <a:pt x="3253713" y="266751"/>
                </a:lnTo>
                <a:lnTo>
                  <a:pt x="3203927" y="266751"/>
                </a:lnTo>
                <a:lnTo>
                  <a:pt x="3203927" y="252947"/>
                </a:lnTo>
                <a:lnTo>
                  <a:pt x="3154141" y="252947"/>
                </a:lnTo>
                <a:lnTo>
                  <a:pt x="3154141" y="243405"/>
                </a:lnTo>
                <a:lnTo>
                  <a:pt x="3119810" y="243405"/>
                </a:lnTo>
                <a:lnTo>
                  <a:pt x="3119810" y="233763"/>
                </a:lnTo>
                <a:lnTo>
                  <a:pt x="3023785" y="233763"/>
                </a:lnTo>
                <a:lnTo>
                  <a:pt x="3023785" y="221379"/>
                </a:lnTo>
                <a:lnTo>
                  <a:pt x="2937894" y="221379"/>
                </a:lnTo>
                <a:lnTo>
                  <a:pt x="2939668" y="213157"/>
                </a:lnTo>
                <a:lnTo>
                  <a:pt x="2529470" y="213157"/>
                </a:lnTo>
                <a:lnTo>
                  <a:pt x="2529470" y="198033"/>
                </a:lnTo>
                <a:lnTo>
                  <a:pt x="2450546" y="198033"/>
                </a:lnTo>
                <a:lnTo>
                  <a:pt x="2450546" y="188390"/>
                </a:lnTo>
                <a:lnTo>
                  <a:pt x="1877435" y="188390"/>
                </a:lnTo>
                <a:lnTo>
                  <a:pt x="1877435" y="176007"/>
                </a:lnTo>
                <a:lnTo>
                  <a:pt x="1731496" y="176007"/>
                </a:lnTo>
                <a:lnTo>
                  <a:pt x="1731496" y="159462"/>
                </a:lnTo>
                <a:lnTo>
                  <a:pt x="1390087" y="159462"/>
                </a:lnTo>
                <a:lnTo>
                  <a:pt x="1390087" y="152560"/>
                </a:lnTo>
                <a:lnTo>
                  <a:pt x="1378052" y="152560"/>
                </a:lnTo>
                <a:lnTo>
                  <a:pt x="1378052" y="138857"/>
                </a:lnTo>
                <a:lnTo>
                  <a:pt x="1247569" y="138857"/>
                </a:lnTo>
                <a:lnTo>
                  <a:pt x="1247569" y="127894"/>
                </a:lnTo>
                <a:lnTo>
                  <a:pt x="1190942" y="127894"/>
                </a:lnTo>
                <a:lnTo>
                  <a:pt x="1190942" y="116831"/>
                </a:lnTo>
                <a:lnTo>
                  <a:pt x="1173840" y="116831"/>
                </a:lnTo>
                <a:lnTo>
                  <a:pt x="1173840" y="100387"/>
                </a:lnTo>
                <a:lnTo>
                  <a:pt x="1160032" y="100387"/>
                </a:lnTo>
                <a:lnTo>
                  <a:pt x="1160032" y="90744"/>
                </a:lnTo>
                <a:lnTo>
                  <a:pt x="825463" y="90744"/>
                </a:lnTo>
                <a:lnTo>
                  <a:pt x="825463" y="76940"/>
                </a:lnTo>
                <a:lnTo>
                  <a:pt x="811782" y="76940"/>
                </a:lnTo>
                <a:lnTo>
                  <a:pt x="811782" y="68718"/>
                </a:lnTo>
                <a:lnTo>
                  <a:pt x="785938" y="68718"/>
                </a:lnTo>
                <a:lnTo>
                  <a:pt x="785938" y="53594"/>
                </a:lnTo>
                <a:lnTo>
                  <a:pt x="761995" y="53594"/>
                </a:lnTo>
                <a:lnTo>
                  <a:pt x="761995" y="34410"/>
                </a:lnTo>
                <a:lnTo>
                  <a:pt x="737926" y="34410"/>
                </a:lnTo>
                <a:lnTo>
                  <a:pt x="737926" y="17865"/>
                </a:lnTo>
                <a:lnTo>
                  <a:pt x="499383" y="17865"/>
                </a:lnTo>
                <a:lnTo>
                  <a:pt x="501156" y="0"/>
                </a:lnTo>
                <a:lnTo>
                  <a:pt x="382708" y="1320"/>
                </a:lnTo>
                <a:lnTo>
                  <a:pt x="0" y="1320"/>
                </a:lnTo>
              </a:path>
            </a:pathLst>
          </a:custGeom>
          <a:noFill/>
          <a:ln w="25316" cap="flat">
            <a:solidFill>
              <a:srgbClr val="454545"/>
            </a:solidFill>
            <a:prstDash val="solid"/>
            <a:miter/>
          </a:ln>
        </p:spPr>
        <p:txBody>
          <a:bodyPr/>
          <a:lstStyle/>
          <a:p>
            <a:endParaRPr lang="en-US">
              <a:latin typeface="Univers" panose="020B0503020202020204" pitchFamily="34" charset="0"/>
            </a:endParaRPr>
          </a:p>
        </p:txBody>
      </p:sp>
      <p:sp>
        <p:nvSpPr>
          <p:cNvPr id="359" name="Freeform 309">
            <a:extLst>
              <a:ext uri="{FF2B5EF4-FFF2-40B4-BE49-F238E27FC236}">
                <a16:creationId xmlns:a16="http://schemas.microsoft.com/office/drawing/2014/main" id="{C69B2E95-A641-10A7-BC25-7978E73D0E07}"/>
              </a:ext>
            </a:extLst>
          </p:cNvPr>
          <p:cNvSpPr/>
          <p:nvPr/>
        </p:nvSpPr>
        <p:spPr>
          <a:xfrm>
            <a:off x="3385968" y="1689058"/>
            <a:ext cx="6441045" cy="256600"/>
          </a:xfrm>
          <a:custGeom>
            <a:avLst/>
            <a:gdLst>
              <a:gd name="csX0" fmla="*/ 0 w 6441045"/>
              <a:gd name="csY0" fmla="*/ 0 h 256600"/>
              <a:gd name="csX1" fmla="*/ 12668 w 6441045"/>
              <a:gd name="csY1" fmla="*/ 0 h 256600"/>
              <a:gd name="csX2" fmla="*/ 390309 w 6441045"/>
              <a:gd name="csY2" fmla="*/ 0 h 256600"/>
              <a:gd name="csX3" fmla="*/ 390309 w 6441045"/>
              <a:gd name="csY3" fmla="*/ 9135 h 256600"/>
              <a:gd name="csX4" fmla="*/ 450356 w 6441045"/>
              <a:gd name="csY4" fmla="*/ 9135 h 256600"/>
              <a:gd name="csX5" fmla="*/ 450356 w 6441045"/>
              <a:gd name="csY5" fmla="*/ 13195 h 256600"/>
              <a:gd name="csX6" fmla="*/ 508630 w 6441045"/>
              <a:gd name="csY6" fmla="*/ 13195 h 256600"/>
              <a:gd name="csX7" fmla="*/ 508630 w 6441045"/>
              <a:gd name="csY7" fmla="*/ 21519 h 256600"/>
              <a:gd name="csX8" fmla="*/ 587553 w 6441045"/>
              <a:gd name="csY8" fmla="*/ 21519 h 256600"/>
              <a:gd name="csX9" fmla="*/ 587553 w 6441045"/>
              <a:gd name="csY9" fmla="*/ 33902 h 256600"/>
              <a:gd name="csX10" fmla="*/ 628852 w 6441045"/>
              <a:gd name="csY10" fmla="*/ 33902 h 256600"/>
              <a:gd name="csX11" fmla="*/ 628852 w 6441045"/>
              <a:gd name="csY11" fmla="*/ 46184 h 256600"/>
              <a:gd name="csX12" fmla="*/ 748947 w 6441045"/>
              <a:gd name="csY12" fmla="*/ 46184 h 256600"/>
              <a:gd name="csX13" fmla="*/ 748947 w 6441045"/>
              <a:gd name="csY13" fmla="*/ 54507 h 256600"/>
              <a:gd name="csX14" fmla="*/ 922249 w 6441045"/>
              <a:gd name="csY14" fmla="*/ 54507 h 256600"/>
              <a:gd name="csX15" fmla="*/ 922249 w 6441045"/>
              <a:gd name="csY15" fmla="*/ 62729 h 256600"/>
              <a:gd name="csX16" fmla="*/ 975455 w 6441045"/>
              <a:gd name="csY16" fmla="*/ 62729 h 256600"/>
              <a:gd name="csX17" fmla="*/ 975455 w 6441045"/>
              <a:gd name="csY17" fmla="*/ 75113 h 256600"/>
              <a:gd name="csX18" fmla="*/ 1160792 w 6441045"/>
              <a:gd name="csY18" fmla="*/ 75113 h 256600"/>
              <a:gd name="csX19" fmla="*/ 1339287 w 6441045"/>
              <a:gd name="csY19" fmla="*/ 75113 h 256600"/>
              <a:gd name="csX20" fmla="*/ 1339287 w 6441045"/>
              <a:gd name="csY20" fmla="*/ 91556 h 256600"/>
              <a:gd name="csX21" fmla="*/ 1462803 w 6441045"/>
              <a:gd name="csY21" fmla="*/ 91556 h 256600"/>
              <a:gd name="csX22" fmla="*/ 1462803 w 6441045"/>
              <a:gd name="csY22" fmla="*/ 97139 h 256600"/>
              <a:gd name="csX23" fmla="*/ 1620649 w 6441045"/>
              <a:gd name="csY23" fmla="*/ 97139 h 256600"/>
              <a:gd name="csX24" fmla="*/ 1620649 w 6441045"/>
              <a:gd name="csY24" fmla="*/ 105361 h 256600"/>
              <a:gd name="csX25" fmla="*/ 1639525 w 6441045"/>
              <a:gd name="csY25" fmla="*/ 105361 h 256600"/>
              <a:gd name="csX26" fmla="*/ 1732257 w 6441045"/>
              <a:gd name="csY26" fmla="*/ 105361 h 256600"/>
              <a:gd name="csX27" fmla="*/ 1732257 w 6441045"/>
              <a:gd name="csY27" fmla="*/ 112263 h 256600"/>
              <a:gd name="csX28" fmla="*/ 1790530 w 6441045"/>
              <a:gd name="csY28" fmla="*/ 112263 h 256600"/>
              <a:gd name="csX29" fmla="*/ 1790530 w 6441045"/>
              <a:gd name="csY29" fmla="*/ 120485 h 256600"/>
              <a:gd name="csX30" fmla="*/ 2099509 w 6441045"/>
              <a:gd name="csY30" fmla="*/ 120485 h 256600"/>
              <a:gd name="csX31" fmla="*/ 2099509 w 6441045"/>
              <a:gd name="csY31" fmla="*/ 128706 h 256600"/>
              <a:gd name="csX32" fmla="*/ 2111417 w 6441045"/>
              <a:gd name="csY32" fmla="*/ 128706 h 256600"/>
              <a:gd name="csX33" fmla="*/ 2111417 w 6441045"/>
              <a:gd name="csY33" fmla="*/ 135609 h 256600"/>
              <a:gd name="csX34" fmla="*/ 2171592 w 6441045"/>
              <a:gd name="csY34" fmla="*/ 135609 h 256600"/>
              <a:gd name="csX35" fmla="*/ 2171592 w 6441045"/>
              <a:gd name="csY35" fmla="*/ 142511 h 256600"/>
              <a:gd name="csX36" fmla="*/ 2531877 w 6441045"/>
              <a:gd name="csY36" fmla="*/ 142511 h 256600"/>
              <a:gd name="csX37" fmla="*/ 2531877 w 6441045"/>
              <a:gd name="csY37" fmla="*/ 157635 h 256600"/>
              <a:gd name="csX38" fmla="*/ 2682882 w 6441045"/>
              <a:gd name="csY38" fmla="*/ 157635 h 256600"/>
              <a:gd name="csX39" fmla="*/ 2682882 w 6441045"/>
              <a:gd name="csY39" fmla="*/ 165857 h 256600"/>
              <a:gd name="csX40" fmla="*/ 2813365 w 6441045"/>
              <a:gd name="csY40" fmla="*/ 165857 h 256600"/>
              <a:gd name="csX41" fmla="*/ 2813365 w 6441045"/>
              <a:gd name="csY41" fmla="*/ 171338 h 256600"/>
              <a:gd name="csX42" fmla="*/ 3122217 w 6441045"/>
              <a:gd name="csY42" fmla="*/ 171338 h 256600"/>
              <a:gd name="csX43" fmla="*/ 3122217 w 6441045"/>
              <a:gd name="csY43" fmla="*/ 176819 h 256600"/>
              <a:gd name="csX44" fmla="*/ 3173777 w 6441045"/>
              <a:gd name="csY44" fmla="*/ 176819 h 256600"/>
              <a:gd name="csX45" fmla="*/ 3173777 w 6441045"/>
              <a:gd name="csY45" fmla="*/ 183721 h 256600"/>
              <a:gd name="csX46" fmla="*/ 3202914 w 6441045"/>
              <a:gd name="csY46" fmla="*/ 183721 h 256600"/>
              <a:gd name="csX47" fmla="*/ 3202914 w 6441045"/>
              <a:gd name="csY47" fmla="*/ 189202 h 256600"/>
              <a:gd name="csX48" fmla="*/ 3235471 w 6441045"/>
              <a:gd name="csY48" fmla="*/ 189202 h 256600"/>
              <a:gd name="csX49" fmla="*/ 3235471 w 6441045"/>
              <a:gd name="csY49" fmla="*/ 194684 h 256600"/>
              <a:gd name="csX50" fmla="*/ 3791481 w 6441045"/>
              <a:gd name="csY50" fmla="*/ 194684 h 256600"/>
              <a:gd name="csX51" fmla="*/ 3791481 w 6441045"/>
              <a:gd name="csY51" fmla="*/ 204326 h 256600"/>
              <a:gd name="csX52" fmla="*/ 4017989 w 6441045"/>
              <a:gd name="csY52" fmla="*/ 204326 h 256600"/>
              <a:gd name="csX53" fmla="*/ 4017989 w 6441045"/>
              <a:gd name="csY53" fmla="*/ 209808 h 256600"/>
              <a:gd name="csX54" fmla="*/ 4134663 w 6441045"/>
              <a:gd name="csY54" fmla="*/ 209808 h 256600"/>
              <a:gd name="csX55" fmla="*/ 4134663 w 6441045"/>
              <a:gd name="csY55" fmla="*/ 218131 h 256600"/>
              <a:gd name="csX56" fmla="*/ 4194838 w 6441045"/>
              <a:gd name="csY56" fmla="*/ 218131 h 256600"/>
              <a:gd name="csX57" fmla="*/ 4194838 w 6441045"/>
              <a:gd name="csY57" fmla="*/ 223612 h 256600"/>
              <a:gd name="csX58" fmla="*/ 4289216 w 6441045"/>
              <a:gd name="csY58" fmla="*/ 223612 h 256600"/>
              <a:gd name="csX59" fmla="*/ 4412732 w 6441045"/>
              <a:gd name="csY59" fmla="*/ 223612 h 256600"/>
              <a:gd name="csX60" fmla="*/ 4412732 w 6441045"/>
              <a:gd name="csY60" fmla="*/ 230514 h 256600"/>
              <a:gd name="csX61" fmla="*/ 4452130 w 6441045"/>
              <a:gd name="csY61" fmla="*/ 230514 h 256600"/>
              <a:gd name="csX62" fmla="*/ 4452130 w 6441045"/>
              <a:gd name="csY62" fmla="*/ 237315 h 256600"/>
              <a:gd name="csX63" fmla="*/ 4474553 w 6441045"/>
              <a:gd name="csY63" fmla="*/ 237315 h 256600"/>
              <a:gd name="csX64" fmla="*/ 4474553 w 6441045"/>
              <a:gd name="csY64" fmla="*/ 244217 h 256600"/>
              <a:gd name="csX65" fmla="*/ 4987617 w 6441045"/>
              <a:gd name="csY65" fmla="*/ 244217 h 256600"/>
              <a:gd name="csX66" fmla="*/ 5212352 w 6441045"/>
              <a:gd name="csY66" fmla="*/ 244217 h 256600"/>
              <a:gd name="csX67" fmla="*/ 5212352 w 6441045"/>
              <a:gd name="csY67" fmla="*/ 249699 h 256600"/>
              <a:gd name="csX68" fmla="*/ 5413144 w 6441045"/>
              <a:gd name="csY68" fmla="*/ 249699 h 256600"/>
              <a:gd name="csX69" fmla="*/ 5413144 w 6441045"/>
              <a:gd name="csY69" fmla="*/ 256601 h 256600"/>
              <a:gd name="csX70" fmla="*/ 6441046 w 6441045"/>
              <a:gd name="csY70" fmla="*/ 256601 h 256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6441045" h="256600">
                <a:moveTo>
                  <a:pt x="0" y="0"/>
                </a:moveTo>
                <a:lnTo>
                  <a:pt x="12668" y="0"/>
                </a:lnTo>
                <a:lnTo>
                  <a:pt x="390309" y="0"/>
                </a:lnTo>
                <a:lnTo>
                  <a:pt x="390309" y="9135"/>
                </a:lnTo>
                <a:lnTo>
                  <a:pt x="450356" y="9135"/>
                </a:lnTo>
                <a:lnTo>
                  <a:pt x="450356" y="13195"/>
                </a:lnTo>
                <a:lnTo>
                  <a:pt x="508630" y="13195"/>
                </a:lnTo>
                <a:lnTo>
                  <a:pt x="508630" y="21519"/>
                </a:lnTo>
                <a:lnTo>
                  <a:pt x="587553" y="21519"/>
                </a:lnTo>
                <a:lnTo>
                  <a:pt x="587553" y="33902"/>
                </a:lnTo>
                <a:lnTo>
                  <a:pt x="628852" y="33902"/>
                </a:lnTo>
                <a:lnTo>
                  <a:pt x="628852" y="46184"/>
                </a:lnTo>
                <a:lnTo>
                  <a:pt x="748947" y="46184"/>
                </a:lnTo>
                <a:lnTo>
                  <a:pt x="748947" y="54507"/>
                </a:lnTo>
                <a:lnTo>
                  <a:pt x="922249" y="54507"/>
                </a:lnTo>
                <a:lnTo>
                  <a:pt x="922249" y="62729"/>
                </a:lnTo>
                <a:lnTo>
                  <a:pt x="975455" y="62729"/>
                </a:lnTo>
                <a:lnTo>
                  <a:pt x="975455" y="75113"/>
                </a:lnTo>
                <a:lnTo>
                  <a:pt x="1160792" y="75113"/>
                </a:lnTo>
                <a:lnTo>
                  <a:pt x="1339287" y="75113"/>
                </a:lnTo>
                <a:lnTo>
                  <a:pt x="1339287" y="91556"/>
                </a:lnTo>
                <a:lnTo>
                  <a:pt x="1462803" y="91556"/>
                </a:lnTo>
                <a:lnTo>
                  <a:pt x="1462803" y="97139"/>
                </a:lnTo>
                <a:lnTo>
                  <a:pt x="1620649" y="97139"/>
                </a:lnTo>
                <a:lnTo>
                  <a:pt x="1620649" y="105361"/>
                </a:lnTo>
                <a:lnTo>
                  <a:pt x="1639525" y="105361"/>
                </a:lnTo>
                <a:lnTo>
                  <a:pt x="1732257" y="105361"/>
                </a:lnTo>
                <a:lnTo>
                  <a:pt x="1732257" y="112263"/>
                </a:lnTo>
                <a:lnTo>
                  <a:pt x="1790530" y="112263"/>
                </a:lnTo>
                <a:lnTo>
                  <a:pt x="1790530" y="120485"/>
                </a:lnTo>
                <a:lnTo>
                  <a:pt x="2099509" y="120485"/>
                </a:lnTo>
                <a:lnTo>
                  <a:pt x="2099509" y="128706"/>
                </a:lnTo>
                <a:lnTo>
                  <a:pt x="2111417" y="128706"/>
                </a:lnTo>
                <a:lnTo>
                  <a:pt x="2111417" y="135609"/>
                </a:lnTo>
                <a:lnTo>
                  <a:pt x="2171592" y="135609"/>
                </a:lnTo>
                <a:lnTo>
                  <a:pt x="2171592" y="142511"/>
                </a:lnTo>
                <a:lnTo>
                  <a:pt x="2531877" y="142511"/>
                </a:lnTo>
                <a:lnTo>
                  <a:pt x="2531877" y="157635"/>
                </a:lnTo>
                <a:lnTo>
                  <a:pt x="2682882" y="157635"/>
                </a:lnTo>
                <a:lnTo>
                  <a:pt x="2682882" y="165857"/>
                </a:lnTo>
                <a:lnTo>
                  <a:pt x="2813365" y="165857"/>
                </a:lnTo>
                <a:lnTo>
                  <a:pt x="2813365" y="171338"/>
                </a:lnTo>
                <a:lnTo>
                  <a:pt x="3122217" y="171338"/>
                </a:lnTo>
                <a:lnTo>
                  <a:pt x="3122217" y="176819"/>
                </a:lnTo>
                <a:lnTo>
                  <a:pt x="3173777" y="176819"/>
                </a:lnTo>
                <a:lnTo>
                  <a:pt x="3173777" y="183721"/>
                </a:lnTo>
                <a:lnTo>
                  <a:pt x="3202914" y="183721"/>
                </a:lnTo>
                <a:lnTo>
                  <a:pt x="3202914" y="189202"/>
                </a:lnTo>
                <a:lnTo>
                  <a:pt x="3235471" y="189202"/>
                </a:lnTo>
                <a:lnTo>
                  <a:pt x="3235471" y="194684"/>
                </a:lnTo>
                <a:lnTo>
                  <a:pt x="3791481" y="194684"/>
                </a:lnTo>
                <a:lnTo>
                  <a:pt x="3791481" y="204326"/>
                </a:lnTo>
                <a:lnTo>
                  <a:pt x="4017989" y="204326"/>
                </a:lnTo>
                <a:lnTo>
                  <a:pt x="4017989" y="209808"/>
                </a:lnTo>
                <a:lnTo>
                  <a:pt x="4134663" y="209808"/>
                </a:lnTo>
                <a:lnTo>
                  <a:pt x="4134663" y="218131"/>
                </a:lnTo>
                <a:lnTo>
                  <a:pt x="4194838" y="218131"/>
                </a:lnTo>
                <a:lnTo>
                  <a:pt x="4194838" y="223612"/>
                </a:lnTo>
                <a:lnTo>
                  <a:pt x="4289216" y="223612"/>
                </a:lnTo>
                <a:lnTo>
                  <a:pt x="4412732" y="223612"/>
                </a:lnTo>
                <a:lnTo>
                  <a:pt x="4412732" y="230514"/>
                </a:lnTo>
                <a:lnTo>
                  <a:pt x="4452130" y="230514"/>
                </a:lnTo>
                <a:lnTo>
                  <a:pt x="4452130" y="237315"/>
                </a:lnTo>
                <a:lnTo>
                  <a:pt x="4474553" y="237315"/>
                </a:lnTo>
                <a:lnTo>
                  <a:pt x="4474553" y="244217"/>
                </a:lnTo>
                <a:lnTo>
                  <a:pt x="4987617" y="244217"/>
                </a:lnTo>
                <a:lnTo>
                  <a:pt x="5212352" y="244217"/>
                </a:lnTo>
                <a:lnTo>
                  <a:pt x="5212352" y="249699"/>
                </a:lnTo>
                <a:lnTo>
                  <a:pt x="5413144" y="249699"/>
                </a:lnTo>
                <a:lnTo>
                  <a:pt x="5413144" y="256601"/>
                </a:lnTo>
                <a:lnTo>
                  <a:pt x="6441046" y="256601"/>
                </a:lnTo>
              </a:path>
            </a:pathLst>
          </a:custGeom>
          <a:noFill/>
          <a:ln w="25316" cap="flat">
            <a:solidFill>
              <a:srgbClr val="2FA201"/>
            </a:solidFill>
            <a:prstDash val="solid"/>
            <a:miter/>
          </a:ln>
        </p:spPr>
        <p:txBody>
          <a:bodyPr/>
          <a:lstStyle/>
          <a:p>
            <a:endParaRPr lang="en-US">
              <a:latin typeface="Univers" panose="020B0503020202020204" pitchFamily="34" charset="0"/>
            </a:endParaRPr>
          </a:p>
        </p:txBody>
      </p:sp>
      <p:sp>
        <p:nvSpPr>
          <p:cNvPr id="360" name="Freeform 310">
            <a:extLst>
              <a:ext uri="{FF2B5EF4-FFF2-40B4-BE49-F238E27FC236}">
                <a16:creationId xmlns:a16="http://schemas.microsoft.com/office/drawing/2014/main" id="{248F0B50-D3F9-6DA0-65E9-690DBBF77D24}"/>
              </a:ext>
            </a:extLst>
          </p:cNvPr>
          <p:cNvSpPr/>
          <p:nvPr/>
        </p:nvSpPr>
        <p:spPr>
          <a:xfrm>
            <a:off x="8863466" y="1999151"/>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334557" cap="flat">
            <a:solidFill>
              <a:srgbClr val="454545"/>
            </a:solidFill>
            <a:prstDash val="solid"/>
            <a:miter/>
          </a:ln>
        </p:spPr>
        <p:txBody>
          <a:bodyPr/>
          <a:lstStyle/>
          <a:p>
            <a:endParaRPr lang="en-US">
              <a:latin typeface="Univers" panose="020B0503020202020204" pitchFamily="34" charset="0"/>
            </a:endParaRPr>
          </a:p>
        </p:txBody>
      </p:sp>
      <p:sp>
        <p:nvSpPr>
          <p:cNvPr id="361" name="Freeform 311">
            <a:extLst>
              <a:ext uri="{FF2B5EF4-FFF2-40B4-BE49-F238E27FC236}">
                <a16:creationId xmlns:a16="http://schemas.microsoft.com/office/drawing/2014/main" id="{96A0F7A5-5325-F888-2A94-40725643A912}"/>
              </a:ext>
            </a:extLst>
          </p:cNvPr>
          <p:cNvSpPr/>
          <p:nvPr/>
        </p:nvSpPr>
        <p:spPr>
          <a:xfrm>
            <a:off x="9196387" y="2000369"/>
            <a:ext cx="12668" cy="62323"/>
          </a:xfrm>
          <a:custGeom>
            <a:avLst/>
            <a:gdLst>
              <a:gd name="csX0" fmla="*/ 0 w 12668"/>
              <a:gd name="csY0" fmla="*/ 0 h 62323"/>
              <a:gd name="csX1" fmla="*/ 0 w 12668"/>
              <a:gd name="csY1" fmla="*/ 62323 h 62323"/>
            </a:gdLst>
            <a:ahLst/>
            <a:cxnLst>
              <a:cxn ang="0">
                <a:pos x="csX0" y="csY0"/>
              </a:cxn>
              <a:cxn ang="0">
                <a:pos x="csX1" y="csY1"/>
              </a:cxn>
            </a:cxnLst>
            <a:rect l="l" t="t" r="r" b="b"/>
            <a:pathLst>
              <a:path w="12668" h="62323">
                <a:moveTo>
                  <a:pt x="0" y="0"/>
                </a:moveTo>
                <a:lnTo>
                  <a:pt x="0" y="62323"/>
                </a:lnTo>
              </a:path>
            </a:pathLst>
          </a:custGeom>
          <a:ln w="312278" cap="flat">
            <a:solidFill>
              <a:srgbClr val="454545"/>
            </a:solidFill>
            <a:prstDash val="solid"/>
            <a:miter/>
          </a:ln>
        </p:spPr>
        <p:txBody>
          <a:bodyPr/>
          <a:lstStyle/>
          <a:p>
            <a:endParaRPr lang="en-US">
              <a:latin typeface="Univers" panose="020B0503020202020204" pitchFamily="34" charset="0"/>
            </a:endParaRPr>
          </a:p>
        </p:txBody>
      </p:sp>
      <p:sp>
        <p:nvSpPr>
          <p:cNvPr id="362" name="Freeform 312">
            <a:extLst>
              <a:ext uri="{FF2B5EF4-FFF2-40B4-BE49-F238E27FC236}">
                <a16:creationId xmlns:a16="http://schemas.microsoft.com/office/drawing/2014/main" id="{2558D934-936A-4D7D-4D8F-83E9D920CED0}"/>
              </a:ext>
            </a:extLst>
          </p:cNvPr>
          <p:cNvSpPr/>
          <p:nvPr/>
        </p:nvSpPr>
        <p:spPr>
          <a:xfrm>
            <a:off x="3971241" y="1660231"/>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sp>
        <p:nvSpPr>
          <p:cNvPr id="363" name="Freeform 313">
            <a:extLst>
              <a:ext uri="{FF2B5EF4-FFF2-40B4-BE49-F238E27FC236}">
                <a16:creationId xmlns:a16="http://schemas.microsoft.com/office/drawing/2014/main" id="{87705505-62FF-0F82-C4B2-0CFC48D34216}"/>
              </a:ext>
            </a:extLst>
          </p:cNvPr>
          <p:cNvSpPr/>
          <p:nvPr/>
        </p:nvSpPr>
        <p:spPr>
          <a:xfrm>
            <a:off x="3815548" y="1636986"/>
            <a:ext cx="12668" cy="62424"/>
          </a:xfrm>
          <a:custGeom>
            <a:avLst/>
            <a:gdLst>
              <a:gd name="csX0" fmla="*/ 0 w 12668"/>
              <a:gd name="csY0" fmla="*/ 0 h 62424"/>
              <a:gd name="csX1" fmla="*/ 0 w 12668"/>
              <a:gd name="csY1" fmla="*/ 62425 h 62424"/>
            </a:gdLst>
            <a:ahLst/>
            <a:cxnLst>
              <a:cxn ang="0">
                <a:pos x="csX0" y="csY0"/>
              </a:cxn>
              <a:cxn ang="0">
                <a:pos x="csX1" y="csY1"/>
              </a:cxn>
            </a:cxnLst>
            <a:rect l="l" t="t" r="r" b="b"/>
            <a:pathLst>
              <a:path w="12668" h="62424">
                <a:moveTo>
                  <a:pt x="0" y="0"/>
                </a:moveTo>
                <a:lnTo>
                  <a:pt x="0" y="62425"/>
                </a:lnTo>
              </a:path>
            </a:pathLst>
          </a:custGeom>
          <a:ln w="21266" cap="flat">
            <a:solidFill>
              <a:srgbClr val="2FA201"/>
            </a:solidFill>
            <a:prstDash val="solid"/>
            <a:miter/>
          </a:ln>
        </p:spPr>
        <p:txBody>
          <a:bodyPr/>
          <a:lstStyle/>
          <a:p>
            <a:endParaRPr lang="en-US">
              <a:latin typeface="Univers" panose="020B0503020202020204" pitchFamily="34" charset="0"/>
            </a:endParaRPr>
          </a:p>
        </p:txBody>
      </p:sp>
      <p:cxnSp>
        <p:nvCxnSpPr>
          <p:cNvPr id="364" name="Straight Connector 363">
            <a:extLst>
              <a:ext uri="{FF2B5EF4-FFF2-40B4-BE49-F238E27FC236}">
                <a16:creationId xmlns:a16="http://schemas.microsoft.com/office/drawing/2014/main" id="{51DEF0A8-078C-6F1C-81FD-B9BE8BE13297}"/>
              </a:ext>
            </a:extLst>
          </p:cNvPr>
          <p:cNvCxnSpPr>
            <a:cxnSpLocks/>
          </p:cNvCxnSpPr>
          <p:nvPr/>
        </p:nvCxnSpPr>
        <p:spPr>
          <a:xfrm>
            <a:off x="8408003" y="1679745"/>
            <a:ext cx="0" cy="2477442"/>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65" name="TextBox 364">
            <a:extLst>
              <a:ext uri="{FF2B5EF4-FFF2-40B4-BE49-F238E27FC236}">
                <a16:creationId xmlns:a16="http://schemas.microsoft.com/office/drawing/2014/main" id="{729AAFED-ADCB-1BBD-E6D3-1F942190ADE0}"/>
              </a:ext>
            </a:extLst>
          </p:cNvPr>
          <p:cNvSpPr txBox="1"/>
          <p:nvPr/>
        </p:nvSpPr>
        <p:spPr>
          <a:xfrm>
            <a:off x="3388531" y="4468723"/>
            <a:ext cx="6459410" cy="169277"/>
          </a:xfrm>
          <a:prstGeom prst="rect">
            <a:avLst/>
          </a:prstGeom>
          <a:noFill/>
        </p:spPr>
        <p:txBody>
          <a:bodyPr wrap="square" lIns="0" tIns="0" rIns="0" bIns="0" rtlCol="0">
            <a:spAutoFit/>
          </a:bodyPr>
          <a:lstStyle/>
          <a:p>
            <a:pPr algn="ctr"/>
            <a:r>
              <a:rPr lang="en-GB" sz="1100" b="1" dirty="0">
                <a:solidFill>
                  <a:schemeClr val="tx1">
                    <a:lumMod val="65000"/>
                    <a:lumOff val="35000"/>
                  </a:schemeClr>
                </a:solidFill>
                <a:latin typeface="Univers" panose="020B0503020202020204" pitchFamily="34" charset="0"/>
                <a:cs typeface="Arial" panose="020B0604020202020204" pitchFamily="34" charset="0"/>
              </a:rPr>
              <a:t>Time (months)</a:t>
            </a:r>
          </a:p>
        </p:txBody>
      </p:sp>
      <p:cxnSp>
        <p:nvCxnSpPr>
          <p:cNvPr id="366" name="Straight Connector 365">
            <a:extLst>
              <a:ext uri="{FF2B5EF4-FFF2-40B4-BE49-F238E27FC236}">
                <a16:creationId xmlns:a16="http://schemas.microsoft.com/office/drawing/2014/main" id="{0F071023-F12F-4B2E-B0DB-B97A4930DF0E}"/>
              </a:ext>
            </a:extLst>
          </p:cNvPr>
          <p:cNvCxnSpPr>
            <a:cxnSpLocks/>
          </p:cNvCxnSpPr>
          <p:nvPr/>
        </p:nvCxnSpPr>
        <p:spPr>
          <a:xfrm>
            <a:off x="5537196" y="1676497"/>
            <a:ext cx="0" cy="2466811"/>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67" name="TextBox 366">
            <a:extLst>
              <a:ext uri="{FF2B5EF4-FFF2-40B4-BE49-F238E27FC236}">
                <a16:creationId xmlns:a16="http://schemas.microsoft.com/office/drawing/2014/main" id="{6877F7A1-5DA5-B1B1-49DF-C8AAE8C6F3A1}"/>
              </a:ext>
            </a:extLst>
          </p:cNvPr>
          <p:cNvSpPr txBox="1"/>
          <p:nvPr/>
        </p:nvSpPr>
        <p:spPr>
          <a:xfrm>
            <a:off x="5515966" y="1539552"/>
            <a:ext cx="1863953" cy="230832"/>
          </a:xfrm>
          <a:prstGeom prst="rect">
            <a:avLst/>
          </a:prstGeom>
          <a:noFill/>
        </p:spPr>
        <p:txBody>
          <a:bodyPr wrap="square" rtlCol="0">
            <a:spAutoFit/>
          </a:bodyPr>
          <a:lstStyle/>
          <a:p>
            <a:r>
              <a:rPr lang="en-GB" sz="900" b="1" noProof="0" dirty="0">
                <a:solidFill>
                  <a:srgbClr val="2FA201"/>
                </a:solidFill>
                <a:latin typeface="Univers" panose="020B0503020202020204" pitchFamily="34" charset="0"/>
                <a:cs typeface="Arial" panose="020B0604020202020204" pitchFamily="34" charset="0"/>
              </a:rPr>
              <a:t>36-month EFS:</a:t>
            </a:r>
            <a:r>
              <a:rPr lang="en-GB" sz="900" b="1" baseline="30000" dirty="0">
                <a:solidFill>
                  <a:srgbClr val="2FA201"/>
                </a:solidFill>
                <a:latin typeface="Univers" panose="020B0503020202020204" pitchFamily="34" charset="0"/>
                <a:cs typeface="Arial" panose="020B0604020202020204" pitchFamily="34" charset="0"/>
              </a:rPr>
              <a:t>b</a:t>
            </a:r>
            <a:r>
              <a:rPr lang="en-GB" sz="900" b="1" baseline="30000" noProof="0" dirty="0">
                <a:solidFill>
                  <a:srgbClr val="2FA201"/>
                </a:solidFill>
                <a:latin typeface="Univers" panose="020B0503020202020204" pitchFamily="34" charset="0"/>
                <a:cs typeface="Arial" panose="020B0604020202020204" pitchFamily="34" charset="0"/>
              </a:rPr>
              <a:t>,2</a:t>
            </a:r>
            <a:r>
              <a:rPr lang="en-GB" sz="900" b="1" noProof="0" dirty="0">
                <a:solidFill>
                  <a:srgbClr val="2FA201"/>
                </a:solidFill>
                <a:latin typeface="Univers" panose="020B0503020202020204" pitchFamily="34" charset="0"/>
                <a:cs typeface="Arial" panose="020B0604020202020204" pitchFamily="34" charset="0"/>
              </a:rPr>
              <a:t> 94.4%</a:t>
            </a:r>
          </a:p>
        </p:txBody>
      </p:sp>
      <p:sp>
        <p:nvSpPr>
          <p:cNvPr id="368" name="TextBox 367">
            <a:extLst>
              <a:ext uri="{FF2B5EF4-FFF2-40B4-BE49-F238E27FC236}">
                <a16:creationId xmlns:a16="http://schemas.microsoft.com/office/drawing/2014/main" id="{A1F6D0FD-19A3-47E8-0615-B92E032A8A24}"/>
              </a:ext>
            </a:extLst>
          </p:cNvPr>
          <p:cNvSpPr txBox="1"/>
          <p:nvPr/>
        </p:nvSpPr>
        <p:spPr>
          <a:xfrm>
            <a:off x="5533978" y="1988731"/>
            <a:ext cx="1863953" cy="230832"/>
          </a:xfrm>
          <a:prstGeom prst="rect">
            <a:avLst/>
          </a:prstGeom>
          <a:noFill/>
        </p:spPr>
        <p:txBody>
          <a:bodyPr wrap="square" rtlCol="0">
            <a:spAutoFit/>
          </a:bodyPr>
          <a:lstStyle/>
          <a:p>
            <a:r>
              <a:rPr lang="en-GB" sz="900" b="1" dirty="0">
                <a:solidFill>
                  <a:srgbClr val="454545"/>
                </a:solidFill>
                <a:latin typeface="Univers" panose="020B0503020202020204" pitchFamily="34" charset="0"/>
                <a:cs typeface="Arial" panose="020B0604020202020204" pitchFamily="34" charset="0"/>
              </a:rPr>
              <a:t>36</a:t>
            </a:r>
            <a:r>
              <a:rPr lang="en-GB" sz="900" b="1" noProof="0" dirty="0">
                <a:solidFill>
                  <a:srgbClr val="454545"/>
                </a:solidFill>
                <a:latin typeface="Univers" panose="020B0503020202020204" pitchFamily="34" charset="0"/>
                <a:cs typeface="Arial" panose="020B0604020202020204" pitchFamily="34" charset="0"/>
              </a:rPr>
              <a:t>-month EFS:</a:t>
            </a:r>
            <a:r>
              <a:rPr lang="en-GB" sz="900" b="1" baseline="30000" dirty="0">
                <a:solidFill>
                  <a:srgbClr val="454545"/>
                </a:solidFill>
                <a:latin typeface="Univers" panose="020B0503020202020204" pitchFamily="34" charset="0"/>
                <a:cs typeface="Arial" panose="020B0604020202020204" pitchFamily="34" charset="0"/>
              </a:rPr>
              <a:t>b</a:t>
            </a:r>
            <a:r>
              <a:rPr lang="en-GB" sz="900" b="1" baseline="30000" noProof="0" dirty="0">
                <a:solidFill>
                  <a:srgbClr val="454545"/>
                </a:solidFill>
                <a:latin typeface="Univers" panose="020B0503020202020204" pitchFamily="34" charset="0"/>
                <a:cs typeface="Arial" panose="020B0604020202020204" pitchFamily="34" charset="0"/>
              </a:rPr>
              <a:t>,2</a:t>
            </a:r>
            <a:r>
              <a:rPr lang="en-GB" sz="900" b="1" noProof="0" dirty="0">
                <a:solidFill>
                  <a:srgbClr val="454545"/>
                </a:solidFill>
                <a:latin typeface="Univers" panose="020B0503020202020204" pitchFamily="34" charset="0"/>
                <a:cs typeface="Arial" panose="020B0604020202020204" pitchFamily="34" charset="0"/>
              </a:rPr>
              <a:t> 92.5%</a:t>
            </a:r>
          </a:p>
        </p:txBody>
      </p:sp>
      <p:cxnSp>
        <p:nvCxnSpPr>
          <p:cNvPr id="369" name="Straight Connector 368">
            <a:extLst>
              <a:ext uri="{FF2B5EF4-FFF2-40B4-BE49-F238E27FC236}">
                <a16:creationId xmlns:a16="http://schemas.microsoft.com/office/drawing/2014/main" id="{3C5F604E-0A24-892C-EEA5-10DB1DE52977}"/>
              </a:ext>
            </a:extLst>
          </p:cNvPr>
          <p:cNvCxnSpPr>
            <a:cxnSpLocks/>
          </p:cNvCxnSpPr>
          <p:nvPr/>
        </p:nvCxnSpPr>
        <p:spPr>
          <a:xfrm>
            <a:off x="6965254" y="1685060"/>
            <a:ext cx="0" cy="2466811"/>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370" name="TextBox 369">
            <a:extLst>
              <a:ext uri="{FF2B5EF4-FFF2-40B4-BE49-F238E27FC236}">
                <a16:creationId xmlns:a16="http://schemas.microsoft.com/office/drawing/2014/main" id="{94172B66-C0BB-F65A-0072-254E3F454F78}"/>
              </a:ext>
            </a:extLst>
          </p:cNvPr>
          <p:cNvSpPr txBox="1"/>
          <p:nvPr/>
        </p:nvSpPr>
        <p:spPr>
          <a:xfrm>
            <a:off x="5533978" y="2305878"/>
            <a:ext cx="1863953" cy="230832"/>
          </a:xfrm>
          <a:prstGeom prst="rect">
            <a:avLst/>
          </a:prstGeom>
          <a:noFill/>
        </p:spPr>
        <p:txBody>
          <a:bodyPr wrap="square" rtlCol="0">
            <a:spAutoFit/>
          </a:bodyPr>
          <a:lstStyle/>
          <a:p>
            <a:r>
              <a:rPr lang="en-GB" sz="900" b="1" noProof="0" dirty="0">
                <a:solidFill>
                  <a:srgbClr val="8ECF74"/>
                </a:solidFill>
                <a:latin typeface="Univers" panose="020B0503020202020204" pitchFamily="34" charset="0"/>
                <a:cs typeface="Arial" panose="020B0604020202020204" pitchFamily="34" charset="0"/>
              </a:rPr>
              <a:t>36-month EFS</a:t>
            </a:r>
            <a:r>
              <a:rPr lang="en-GB" sz="900" b="1" baseline="30000" noProof="0" dirty="0">
                <a:solidFill>
                  <a:srgbClr val="8ECF74"/>
                </a:solidFill>
                <a:latin typeface="Univers" panose="020B0503020202020204" pitchFamily="34" charset="0"/>
                <a:cs typeface="Arial" panose="020B0604020202020204" pitchFamily="34" charset="0"/>
              </a:rPr>
              <a:t>:</a:t>
            </a:r>
            <a:r>
              <a:rPr lang="en-GB" sz="900" b="1" baseline="30000" dirty="0">
                <a:solidFill>
                  <a:srgbClr val="8ECF74"/>
                </a:solidFill>
                <a:latin typeface="Univers" panose="020B0503020202020204" pitchFamily="34" charset="0"/>
                <a:cs typeface="Arial" panose="020B0604020202020204" pitchFamily="34" charset="0"/>
              </a:rPr>
              <a:t>b,</a:t>
            </a:r>
            <a:r>
              <a:rPr lang="en-GB" sz="900" b="1" baseline="30000" noProof="0" dirty="0">
                <a:solidFill>
                  <a:srgbClr val="8ECF74"/>
                </a:solidFill>
                <a:latin typeface="Univers" panose="020B0503020202020204" pitchFamily="34" charset="0"/>
                <a:cs typeface="Arial" panose="020B0604020202020204" pitchFamily="34" charset="0"/>
              </a:rPr>
              <a:t>2</a:t>
            </a:r>
            <a:r>
              <a:rPr lang="en-GB" sz="900" b="1" noProof="0" dirty="0">
                <a:solidFill>
                  <a:srgbClr val="8ECF74"/>
                </a:solidFill>
                <a:latin typeface="Univers" panose="020B0503020202020204" pitchFamily="34" charset="0"/>
                <a:cs typeface="Arial" panose="020B0604020202020204" pitchFamily="34" charset="0"/>
              </a:rPr>
              <a:t> 67.4%</a:t>
            </a:r>
          </a:p>
        </p:txBody>
      </p:sp>
      <p:sp>
        <p:nvSpPr>
          <p:cNvPr id="371" name="TextBox 370">
            <a:extLst>
              <a:ext uri="{FF2B5EF4-FFF2-40B4-BE49-F238E27FC236}">
                <a16:creationId xmlns:a16="http://schemas.microsoft.com/office/drawing/2014/main" id="{21FFA1B6-2C90-5C4E-48C6-D998603BB255}"/>
              </a:ext>
            </a:extLst>
          </p:cNvPr>
          <p:cNvSpPr txBox="1"/>
          <p:nvPr/>
        </p:nvSpPr>
        <p:spPr>
          <a:xfrm>
            <a:off x="5515966" y="2873573"/>
            <a:ext cx="1863953" cy="230832"/>
          </a:xfrm>
          <a:prstGeom prst="rect">
            <a:avLst/>
          </a:prstGeom>
          <a:noFill/>
        </p:spPr>
        <p:txBody>
          <a:bodyPr wrap="square" rtlCol="0">
            <a:spAutoFit/>
          </a:bodyPr>
          <a:lstStyle/>
          <a:p>
            <a:r>
              <a:rPr lang="en-GB" sz="900" b="1" noProof="0" dirty="0">
                <a:solidFill>
                  <a:srgbClr val="979293"/>
                </a:solidFill>
                <a:latin typeface="Univers" panose="020B0503020202020204" pitchFamily="34" charset="0"/>
                <a:cs typeface="Arial" panose="020B0604020202020204" pitchFamily="34" charset="0"/>
              </a:rPr>
              <a:t>36-month EFS:</a:t>
            </a:r>
            <a:r>
              <a:rPr lang="en-GB" sz="900" b="1" baseline="30000" dirty="0">
                <a:solidFill>
                  <a:srgbClr val="979293"/>
                </a:solidFill>
                <a:latin typeface="Univers" panose="020B0503020202020204" pitchFamily="34" charset="0"/>
                <a:cs typeface="Arial" panose="020B0604020202020204" pitchFamily="34" charset="0"/>
              </a:rPr>
              <a:t>b</a:t>
            </a:r>
            <a:r>
              <a:rPr lang="en-GB" sz="900" b="1" baseline="30000" noProof="0" dirty="0">
                <a:solidFill>
                  <a:srgbClr val="979293"/>
                </a:solidFill>
                <a:latin typeface="Univers" panose="020B0503020202020204" pitchFamily="34" charset="0"/>
                <a:cs typeface="Arial" panose="020B0604020202020204" pitchFamily="34" charset="0"/>
              </a:rPr>
              <a:t>,2</a:t>
            </a:r>
            <a:r>
              <a:rPr lang="en-GB" sz="900" b="1" noProof="0" dirty="0">
                <a:solidFill>
                  <a:srgbClr val="979293"/>
                </a:solidFill>
                <a:latin typeface="Univers" panose="020B0503020202020204" pitchFamily="34" charset="0"/>
                <a:cs typeface="Arial" panose="020B0604020202020204" pitchFamily="34" charset="0"/>
              </a:rPr>
              <a:t> 56.8%</a:t>
            </a:r>
          </a:p>
        </p:txBody>
      </p:sp>
      <p:sp>
        <p:nvSpPr>
          <p:cNvPr id="372" name="TextBox 371">
            <a:extLst>
              <a:ext uri="{FF2B5EF4-FFF2-40B4-BE49-F238E27FC236}">
                <a16:creationId xmlns:a16="http://schemas.microsoft.com/office/drawing/2014/main" id="{60274D3E-1BCA-074E-CB73-6B4A67DA091F}"/>
              </a:ext>
            </a:extLst>
          </p:cNvPr>
          <p:cNvSpPr txBox="1"/>
          <p:nvPr/>
        </p:nvSpPr>
        <p:spPr>
          <a:xfrm>
            <a:off x="6941039" y="1651172"/>
            <a:ext cx="1863953" cy="230832"/>
          </a:xfrm>
          <a:prstGeom prst="rect">
            <a:avLst/>
          </a:prstGeom>
          <a:noFill/>
        </p:spPr>
        <p:txBody>
          <a:bodyPr wrap="square" rtlCol="0">
            <a:spAutoFit/>
          </a:bodyPr>
          <a:lstStyle/>
          <a:p>
            <a:r>
              <a:rPr lang="en-GB" sz="900" b="1" noProof="0" dirty="0">
                <a:solidFill>
                  <a:srgbClr val="2FA201"/>
                </a:solidFill>
                <a:latin typeface="Univers" panose="020B0503020202020204" pitchFamily="34" charset="0"/>
                <a:cs typeface="Arial" panose="020B0604020202020204" pitchFamily="34" charset="0"/>
              </a:rPr>
              <a:t>60-month EFS:</a:t>
            </a:r>
            <a:r>
              <a:rPr lang="en-GB" sz="900" b="1" baseline="30000" dirty="0">
                <a:solidFill>
                  <a:srgbClr val="2FA201"/>
                </a:solidFill>
                <a:latin typeface="Univers" panose="020B0503020202020204" pitchFamily="34" charset="0"/>
                <a:cs typeface="Arial" panose="020B0604020202020204" pitchFamily="34" charset="0"/>
              </a:rPr>
              <a:t>c</a:t>
            </a:r>
            <a:r>
              <a:rPr lang="en-GB" sz="900" b="1" baseline="30000" noProof="0" dirty="0">
                <a:solidFill>
                  <a:srgbClr val="2FA201"/>
                </a:solidFill>
                <a:latin typeface="Univers" panose="020B0503020202020204" pitchFamily="34" charset="0"/>
                <a:cs typeface="Arial" panose="020B0604020202020204" pitchFamily="34" charset="0"/>
              </a:rPr>
              <a:t>,2</a:t>
            </a:r>
            <a:r>
              <a:rPr lang="en-GB" sz="900" b="1" noProof="0" dirty="0">
                <a:solidFill>
                  <a:srgbClr val="2FA201"/>
                </a:solidFill>
                <a:latin typeface="Univers" panose="020B0503020202020204" pitchFamily="34" charset="0"/>
                <a:cs typeface="Arial" panose="020B0604020202020204" pitchFamily="34" charset="0"/>
              </a:rPr>
              <a:t> 92.2%</a:t>
            </a:r>
          </a:p>
        </p:txBody>
      </p:sp>
      <p:sp>
        <p:nvSpPr>
          <p:cNvPr id="373" name="TextBox 372">
            <a:extLst>
              <a:ext uri="{FF2B5EF4-FFF2-40B4-BE49-F238E27FC236}">
                <a16:creationId xmlns:a16="http://schemas.microsoft.com/office/drawing/2014/main" id="{5A314356-46FC-9BB9-7303-707394ACCDF8}"/>
              </a:ext>
            </a:extLst>
          </p:cNvPr>
          <p:cNvSpPr txBox="1"/>
          <p:nvPr/>
        </p:nvSpPr>
        <p:spPr>
          <a:xfrm>
            <a:off x="6959051" y="2100351"/>
            <a:ext cx="1863953" cy="230832"/>
          </a:xfrm>
          <a:prstGeom prst="rect">
            <a:avLst/>
          </a:prstGeom>
          <a:noFill/>
        </p:spPr>
        <p:txBody>
          <a:bodyPr wrap="square" rtlCol="0">
            <a:spAutoFit/>
          </a:bodyPr>
          <a:lstStyle/>
          <a:p>
            <a:r>
              <a:rPr lang="en-GB" sz="900" b="1" dirty="0">
                <a:solidFill>
                  <a:srgbClr val="454545"/>
                </a:solidFill>
                <a:latin typeface="Univers" panose="020B0503020202020204" pitchFamily="34" charset="0"/>
                <a:cs typeface="Arial" panose="020B0604020202020204" pitchFamily="34" charset="0"/>
              </a:rPr>
              <a:t>60</a:t>
            </a:r>
            <a:r>
              <a:rPr lang="en-GB" sz="900" b="1" noProof="0" dirty="0">
                <a:solidFill>
                  <a:srgbClr val="454545"/>
                </a:solidFill>
                <a:latin typeface="Univers" panose="020B0503020202020204" pitchFamily="34" charset="0"/>
                <a:cs typeface="Arial" panose="020B0604020202020204" pitchFamily="34" charset="0"/>
              </a:rPr>
              <a:t>-month EFS:</a:t>
            </a:r>
            <a:r>
              <a:rPr lang="en-GB" sz="900" b="1" baseline="30000" noProof="0" dirty="0">
                <a:solidFill>
                  <a:srgbClr val="454545"/>
                </a:solidFill>
                <a:latin typeface="Univers" panose="020B0503020202020204" pitchFamily="34" charset="0"/>
                <a:cs typeface="Arial" panose="020B0604020202020204" pitchFamily="34" charset="0"/>
              </a:rPr>
              <a:t>c,2</a:t>
            </a:r>
            <a:r>
              <a:rPr lang="en-GB" sz="900" b="1" noProof="0" dirty="0">
                <a:solidFill>
                  <a:srgbClr val="454545"/>
                </a:solidFill>
                <a:latin typeface="Univers" panose="020B0503020202020204" pitchFamily="34" charset="0"/>
                <a:cs typeface="Arial" panose="020B0604020202020204" pitchFamily="34" charset="0"/>
              </a:rPr>
              <a:t> 88.2%</a:t>
            </a:r>
          </a:p>
        </p:txBody>
      </p:sp>
      <p:sp>
        <p:nvSpPr>
          <p:cNvPr id="374" name="TextBox 373">
            <a:extLst>
              <a:ext uri="{FF2B5EF4-FFF2-40B4-BE49-F238E27FC236}">
                <a16:creationId xmlns:a16="http://schemas.microsoft.com/office/drawing/2014/main" id="{5E7DD916-6677-CBFC-3DE8-B35E8976263F}"/>
              </a:ext>
            </a:extLst>
          </p:cNvPr>
          <p:cNvSpPr txBox="1"/>
          <p:nvPr/>
        </p:nvSpPr>
        <p:spPr>
          <a:xfrm>
            <a:off x="6959051" y="2417499"/>
            <a:ext cx="1863953" cy="230832"/>
          </a:xfrm>
          <a:prstGeom prst="rect">
            <a:avLst/>
          </a:prstGeom>
          <a:noFill/>
        </p:spPr>
        <p:txBody>
          <a:bodyPr wrap="square" rtlCol="0">
            <a:spAutoFit/>
          </a:bodyPr>
          <a:lstStyle/>
          <a:p>
            <a:r>
              <a:rPr lang="en-GB" sz="900" b="1" noProof="0" dirty="0">
                <a:solidFill>
                  <a:srgbClr val="8ECF74"/>
                </a:solidFill>
                <a:latin typeface="Univers" panose="020B0503020202020204" pitchFamily="34" charset="0"/>
                <a:cs typeface="Arial" panose="020B0604020202020204" pitchFamily="34" charset="0"/>
              </a:rPr>
              <a:t>60-month EFS:</a:t>
            </a:r>
            <a:r>
              <a:rPr lang="en-GB" sz="900" b="1" baseline="30000" dirty="0">
                <a:solidFill>
                  <a:srgbClr val="8ECF74"/>
                </a:solidFill>
                <a:latin typeface="Univers" panose="020B0503020202020204" pitchFamily="34" charset="0"/>
                <a:cs typeface="Arial" panose="020B0604020202020204" pitchFamily="34" charset="0"/>
              </a:rPr>
              <a:t>c</a:t>
            </a:r>
            <a:r>
              <a:rPr lang="en-GB" sz="900" b="1" baseline="30000" noProof="0" dirty="0">
                <a:solidFill>
                  <a:srgbClr val="8ECF74"/>
                </a:solidFill>
                <a:latin typeface="Univers" panose="020B0503020202020204" pitchFamily="34" charset="0"/>
                <a:cs typeface="Arial" panose="020B0604020202020204" pitchFamily="34" charset="0"/>
              </a:rPr>
              <a:t>,2</a:t>
            </a:r>
            <a:r>
              <a:rPr lang="en-GB" sz="900" b="1" noProof="0" dirty="0">
                <a:solidFill>
                  <a:srgbClr val="8ECF74"/>
                </a:solidFill>
                <a:latin typeface="Univers" panose="020B0503020202020204" pitchFamily="34" charset="0"/>
                <a:cs typeface="Arial" panose="020B0604020202020204" pitchFamily="34" charset="0"/>
              </a:rPr>
              <a:t> 62.6%</a:t>
            </a:r>
          </a:p>
        </p:txBody>
      </p:sp>
      <p:sp>
        <p:nvSpPr>
          <p:cNvPr id="375" name="TextBox 374">
            <a:extLst>
              <a:ext uri="{FF2B5EF4-FFF2-40B4-BE49-F238E27FC236}">
                <a16:creationId xmlns:a16="http://schemas.microsoft.com/office/drawing/2014/main" id="{0ABFB609-4DF3-CBEF-4C5E-005872B65FC7}"/>
              </a:ext>
            </a:extLst>
          </p:cNvPr>
          <p:cNvSpPr txBox="1"/>
          <p:nvPr/>
        </p:nvSpPr>
        <p:spPr>
          <a:xfrm>
            <a:off x="6941039" y="2985193"/>
            <a:ext cx="1863953" cy="230832"/>
          </a:xfrm>
          <a:prstGeom prst="rect">
            <a:avLst/>
          </a:prstGeom>
          <a:noFill/>
        </p:spPr>
        <p:txBody>
          <a:bodyPr wrap="square" rtlCol="0">
            <a:spAutoFit/>
          </a:bodyPr>
          <a:lstStyle/>
          <a:p>
            <a:r>
              <a:rPr lang="en-GB" sz="900" b="1" dirty="0">
                <a:solidFill>
                  <a:srgbClr val="979293"/>
                </a:solidFill>
                <a:latin typeface="Univers" panose="020B0503020202020204" pitchFamily="34" charset="0"/>
                <a:cs typeface="Arial" panose="020B0604020202020204" pitchFamily="34" charset="0"/>
              </a:rPr>
              <a:t>60</a:t>
            </a:r>
            <a:r>
              <a:rPr lang="en-GB" sz="900" b="1" noProof="0" dirty="0">
                <a:solidFill>
                  <a:srgbClr val="979293"/>
                </a:solidFill>
                <a:latin typeface="Univers" panose="020B0503020202020204" pitchFamily="34" charset="0"/>
                <a:cs typeface="Arial" panose="020B0604020202020204" pitchFamily="34" charset="0"/>
              </a:rPr>
              <a:t>-month EFS:</a:t>
            </a:r>
            <a:r>
              <a:rPr lang="en-GB" sz="900" b="1" baseline="30000" dirty="0">
                <a:solidFill>
                  <a:srgbClr val="979293"/>
                </a:solidFill>
                <a:latin typeface="Univers" panose="020B0503020202020204" pitchFamily="34" charset="0"/>
                <a:cs typeface="Arial" panose="020B0604020202020204" pitchFamily="34" charset="0"/>
              </a:rPr>
              <a:t>c</a:t>
            </a:r>
            <a:r>
              <a:rPr lang="en-GB" sz="900" b="1" baseline="30000" noProof="0" dirty="0">
                <a:solidFill>
                  <a:srgbClr val="979293"/>
                </a:solidFill>
                <a:latin typeface="Univers" panose="020B0503020202020204" pitchFamily="34" charset="0"/>
                <a:cs typeface="Arial" panose="020B0604020202020204" pitchFamily="34" charset="0"/>
              </a:rPr>
              <a:t>,</a:t>
            </a:r>
            <a:r>
              <a:rPr lang="en-GB" sz="900" b="1" baseline="30000" dirty="0">
                <a:solidFill>
                  <a:srgbClr val="979293"/>
                </a:solidFill>
                <a:latin typeface="Univers" panose="020B0503020202020204" pitchFamily="34" charset="0"/>
                <a:cs typeface="Arial" panose="020B0604020202020204" pitchFamily="34" charset="0"/>
              </a:rPr>
              <a:t>2</a:t>
            </a:r>
            <a:r>
              <a:rPr lang="en-GB" sz="900" b="1" noProof="0" dirty="0">
                <a:solidFill>
                  <a:srgbClr val="979293"/>
                </a:solidFill>
                <a:latin typeface="Univers" panose="020B0503020202020204" pitchFamily="34" charset="0"/>
                <a:cs typeface="Arial" panose="020B0604020202020204" pitchFamily="34" charset="0"/>
              </a:rPr>
              <a:t> 52.3%</a:t>
            </a:r>
          </a:p>
        </p:txBody>
      </p:sp>
    </p:spTree>
    <p:extLst>
      <p:ext uri="{BB962C8B-B14F-4D97-AF65-F5344CB8AC3E}">
        <p14:creationId xmlns:p14="http://schemas.microsoft.com/office/powerpoint/2010/main" val="2401561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1AAFB820-FDA9-15D1-5FA9-4E94DD19BBB2}"/>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Key secondary endpoint – OS in the ITT population at 75-month follow-up</a:t>
            </a:r>
            <a:endParaRPr lang="en-GB" sz="2800" baseline="30000" noProof="0" dirty="0">
              <a:solidFill>
                <a:schemeClr val="bg1"/>
              </a:solidFill>
              <a:latin typeface="Univers" panose="020B0503020202020204" pitchFamily="34" charset="0"/>
            </a:endParaRPr>
          </a:p>
        </p:txBody>
      </p:sp>
      <p:sp>
        <p:nvSpPr>
          <p:cNvPr id="9" name="Text Placeholder 8">
            <a:extLst>
              <a:ext uri="{FF2B5EF4-FFF2-40B4-BE49-F238E27FC236}">
                <a16:creationId xmlns:a16="http://schemas.microsoft.com/office/drawing/2014/main" id="{31331635-5A09-5B43-ECC0-CEEBF9FB7C14}"/>
              </a:ext>
            </a:extLst>
          </p:cNvPr>
          <p:cNvSpPr>
            <a:spLocks noGrp="1"/>
          </p:cNvSpPr>
          <p:nvPr>
            <p:ph type="body" sz="quarter" idx="12"/>
          </p:nvPr>
        </p:nvSpPr>
        <p:spPr/>
        <p:txBody>
          <a:bodyPr/>
          <a:lstStyle/>
          <a:p>
            <a:r>
              <a:rPr lang="en-GB" b="1" noProof="0" dirty="0"/>
              <a:t>Data cutoff: 22 March 2024.</a:t>
            </a:r>
          </a:p>
          <a:p>
            <a:r>
              <a:rPr lang="en-GB" b="1" baseline="30000" noProof="0" dirty="0"/>
              <a:t>a</a:t>
            </a:r>
            <a:r>
              <a:rPr lang="en-GB" b="1" noProof="0" dirty="0"/>
              <a:t>The unstratified piecewise HR was 0.87 (95% CI, 0.57–1.32) before the 2-year follow up and 0.51 (95% CI, 0.35–0.75) afterwards. The weighted average HR with weights of number of events before and after</a:t>
            </a:r>
            <a:br>
              <a:rPr lang="en-GB" b="1" noProof="0" dirty="0"/>
            </a:br>
            <a:r>
              <a:rPr lang="en-GB" b="1" noProof="0" dirty="0"/>
              <a:t>2-year follow up was 0.66; </a:t>
            </a:r>
            <a:r>
              <a:rPr lang="en-GB" b="1" baseline="30000" noProof="0" dirty="0"/>
              <a:t>b</a:t>
            </a:r>
            <a:r>
              <a:rPr lang="en-GB" b="1" noProof="0" dirty="0"/>
              <a:t>With 200 events (67.3% information fraction), the observed p</a:t>
            </a:r>
            <a:r>
              <a:rPr lang="en-GB" b="1" i="1" noProof="0" dirty="0"/>
              <a:t>-</a:t>
            </a:r>
            <a:r>
              <a:rPr lang="en-GB" b="1" noProof="0" dirty="0"/>
              <a:t>value crossed the prespecified nominal boundary of 0.00503 (one-sided) at this interim analysis.</a:t>
            </a:r>
          </a:p>
          <a:p>
            <a:r>
              <a:rPr lang="en-GB" noProof="0" dirty="0"/>
              <a:t>CI, confidence interval; HR, hazard ratio; ITT, intention-to-treat; OS, overall survival. </a:t>
            </a:r>
          </a:p>
          <a:p>
            <a:r>
              <a:rPr lang="en-GB" noProof="0" dirty="0"/>
              <a:t>Schmid P et al. Presented at the European Society for Medical Oncology (ESMO) Congress 2024, 13–17 September, Barcelona, Spain.</a:t>
            </a:r>
          </a:p>
        </p:txBody>
      </p:sp>
      <p:grpSp>
        <p:nvGrpSpPr>
          <p:cNvPr id="10" name="Group 9">
            <a:extLst>
              <a:ext uri="{FF2B5EF4-FFF2-40B4-BE49-F238E27FC236}">
                <a16:creationId xmlns:a16="http://schemas.microsoft.com/office/drawing/2014/main" id="{8E526385-3571-BDF0-2D04-16F04A9D9569}"/>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E87662D6-2F76-F5F5-A670-BBAE39E3D7FC}"/>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21619BAD-67B8-AF62-AA3A-B3470520AB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aphicFrame>
        <p:nvGraphicFramePr>
          <p:cNvPr id="6" name="Table 5">
            <a:extLst>
              <a:ext uri="{FF2B5EF4-FFF2-40B4-BE49-F238E27FC236}">
                <a16:creationId xmlns:a16="http://schemas.microsoft.com/office/drawing/2014/main" id="{2CCD8945-9ADB-2CEB-A969-278CC8E4BCE0}"/>
              </a:ext>
            </a:extLst>
          </p:cNvPr>
          <p:cNvGraphicFramePr>
            <a:graphicFrameLocks noGrp="1"/>
          </p:cNvGraphicFramePr>
          <p:nvPr>
            <p:extLst>
              <p:ext uri="{D42A27DB-BD31-4B8C-83A1-F6EECF244321}">
                <p14:modId xmlns:p14="http://schemas.microsoft.com/office/powerpoint/2010/main" val="636063862"/>
              </p:ext>
            </p:extLst>
          </p:nvPr>
        </p:nvGraphicFramePr>
        <p:xfrm>
          <a:off x="8122153" y="3020569"/>
          <a:ext cx="3889234" cy="944100"/>
        </p:xfrm>
        <a:graphic>
          <a:graphicData uri="http://schemas.openxmlformats.org/drawingml/2006/table">
            <a:tbl>
              <a:tblPr firstRow="1" bandRow="1">
                <a:tableStyleId>{3B4B98B0-60AC-42C2-AFA5-B58CD77FA1E5}</a:tableStyleId>
              </a:tblPr>
              <a:tblGrid>
                <a:gridCol w="1546086">
                  <a:extLst>
                    <a:ext uri="{9D8B030D-6E8A-4147-A177-3AD203B41FA5}">
                      <a16:colId xmlns:a16="http://schemas.microsoft.com/office/drawing/2014/main" val="2427301028"/>
                    </a:ext>
                  </a:extLst>
                </a:gridCol>
                <a:gridCol w="1171574">
                  <a:extLst>
                    <a:ext uri="{9D8B030D-6E8A-4147-A177-3AD203B41FA5}">
                      <a16:colId xmlns:a16="http://schemas.microsoft.com/office/drawing/2014/main" val="660390019"/>
                    </a:ext>
                  </a:extLst>
                </a:gridCol>
                <a:gridCol w="1171574">
                  <a:extLst>
                    <a:ext uri="{9D8B030D-6E8A-4147-A177-3AD203B41FA5}">
                      <a16:colId xmlns:a16="http://schemas.microsoft.com/office/drawing/2014/main" val="3427282000"/>
                    </a:ext>
                  </a:extLst>
                </a:gridCol>
              </a:tblGrid>
              <a:tr h="0">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(n=784)</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(n=390)</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50" b="1" noProof="0" dirty="0">
                          <a:latin typeface="Univers" panose="020B0503020202020204" pitchFamily="34" charset="0"/>
                          <a:cs typeface="Calibri" panose="020F0502020204030204" pitchFamily="34" charset="0"/>
                        </a:rPr>
                        <a:t>Patients with event, %</a:t>
                      </a:r>
                    </a:p>
                  </a:txBody>
                  <a:tcPr marL="36000" marR="36000" marT="36000" marB="36000" anchor="ctr">
                    <a:lnT w="12700" cmpd="sng">
                      <a:noFill/>
                    </a:lnT>
                  </a:tcPr>
                </a:tc>
                <a:tc>
                  <a:txBody>
                    <a:bodyPr/>
                    <a:lstStyle/>
                    <a:p>
                      <a:pPr algn="ctr"/>
                      <a:r>
                        <a:rPr lang="en-GB" sz="1050" noProof="0" dirty="0">
                          <a:latin typeface="Univers" panose="020B0503020202020204" pitchFamily="34" charset="0"/>
                        </a:rPr>
                        <a:t>14.7</a:t>
                      </a:r>
                    </a:p>
                  </a:txBody>
                  <a:tcPr marL="36000" marR="36000" marT="36000" marB="36000" anchor="ctr">
                    <a:lnT>
                      <a:noFill/>
                    </a:lnT>
                  </a:tcPr>
                </a:tc>
                <a:tc>
                  <a:txBody>
                    <a:bodyPr/>
                    <a:lstStyle/>
                    <a:p>
                      <a:pPr algn="ctr"/>
                      <a:r>
                        <a:rPr lang="en-GB" sz="1050" noProof="0" dirty="0">
                          <a:latin typeface="Univers" panose="020B0503020202020204" pitchFamily="34" charset="0"/>
                        </a:rPr>
                        <a:t>21.8</a:t>
                      </a:r>
                    </a:p>
                  </a:txBody>
                  <a:tcPr marL="36000" marR="36000" marT="36000" marB="36000" anchor="ctr">
                    <a:lnT>
                      <a:noFill/>
                    </a:lnT>
                  </a:tcPr>
                </a:tc>
                <a:extLst>
                  <a:ext uri="{0D108BD9-81ED-4DB2-BD59-A6C34878D82A}">
                    <a16:rowId xmlns:a16="http://schemas.microsoft.com/office/drawing/2014/main" val="1906827500"/>
                  </a:ext>
                </a:extLst>
              </a:tr>
            </a:tbl>
          </a:graphicData>
        </a:graphic>
      </p:graphicFrame>
      <p:pic>
        <p:nvPicPr>
          <p:cNvPr id="17" name="Content Placeholder 16" descr="A screen shot of a computer&#10;&#10;Description automatically generated">
            <a:extLst>
              <a:ext uri="{FF2B5EF4-FFF2-40B4-BE49-F238E27FC236}">
                <a16:creationId xmlns:a16="http://schemas.microsoft.com/office/drawing/2014/main" id="{86028961-0643-0CCD-B9A4-B4AA5FD059C1}"/>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7803" r="27965" b="11492"/>
          <a:stretch/>
        </p:blipFill>
        <p:spPr>
          <a:xfrm>
            <a:off x="127319" y="1253156"/>
            <a:ext cx="8698861" cy="4819371"/>
          </a:xfrm>
        </p:spPr>
      </p:pic>
      <p:sp>
        <p:nvSpPr>
          <p:cNvPr id="3" name="TextBox 2">
            <a:extLst>
              <a:ext uri="{FF2B5EF4-FFF2-40B4-BE49-F238E27FC236}">
                <a16:creationId xmlns:a16="http://schemas.microsoft.com/office/drawing/2014/main" id="{E8C73FCD-B9E6-C4FF-3E72-1451C35EEE04}"/>
              </a:ext>
            </a:extLst>
          </p:cNvPr>
          <p:cNvSpPr txBox="1"/>
          <p:nvPr/>
        </p:nvSpPr>
        <p:spPr>
          <a:xfrm>
            <a:off x="4890624" y="5261326"/>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ESMO 2024.</a:t>
            </a:r>
          </a:p>
        </p:txBody>
      </p:sp>
      <p:sp>
        <p:nvSpPr>
          <p:cNvPr id="4" name="TextBox 3">
            <a:extLst>
              <a:ext uri="{FF2B5EF4-FFF2-40B4-BE49-F238E27FC236}">
                <a16:creationId xmlns:a16="http://schemas.microsoft.com/office/drawing/2014/main" id="{18663BD5-8287-0923-D39F-AF602CD97B4B}"/>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353036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1AAFB820-FDA9-15D1-5FA9-4E94DD19BBB2}"/>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OS in key patient subgroups at 75-month follow-up</a:t>
            </a:r>
            <a:endParaRPr lang="en-GB" sz="2800" baseline="30000" noProof="0" dirty="0">
              <a:solidFill>
                <a:schemeClr val="bg1"/>
              </a:solidFill>
              <a:latin typeface="Univers" panose="020B0503020202020204" pitchFamily="34" charset="0"/>
            </a:endParaRPr>
          </a:p>
        </p:txBody>
      </p:sp>
      <p:sp>
        <p:nvSpPr>
          <p:cNvPr id="9" name="Text Placeholder 8">
            <a:extLst>
              <a:ext uri="{FF2B5EF4-FFF2-40B4-BE49-F238E27FC236}">
                <a16:creationId xmlns:a16="http://schemas.microsoft.com/office/drawing/2014/main" id="{31331635-5A09-5B43-ECC0-CEEBF9FB7C14}"/>
              </a:ext>
            </a:extLst>
          </p:cNvPr>
          <p:cNvSpPr>
            <a:spLocks noGrp="1"/>
          </p:cNvSpPr>
          <p:nvPr>
            <p:ph type="body" sz="quarter" idx="12"/>
          </p:nvPr>
        </p:nvSpPr>
        <p:spPr/>
        <p:txBody>
          <a:bodyPr/>
          <a:lstStyle/>
          <a:p>
            <a:r>
              <a:rPr lang="en-GB" b="1" noProof="0" dirty="0"/>
              <a:t>Data cutoff: 22 March 2024.</a:t>
            </a:r>
          </a:p>
          <a:p>
            <a:r>
              <a:rPr lang="en-GB" b="1" baseline="30000" noProof="0" dirty="0"/>
              <a:t>a</a:t>
            </a:r>
            <a:r>
              <a:rPr lang="en-GB" b="1" noProof="0" dirty="0"/>
              <a:t>Based on the small sample size and few events, results should be interpreted with caution. For overall population and PD-L1 subgroups, analyses were based on Cox regression model with Efron's method of tie handling, with treatment as a covariate and stratified by nodal status (positive vs negative), tumour size (T1/T2 vs T3/T4), and frequency of carboplatin (Q3W vs QW); for other subgroups, analysis was based on an unstratified Cox model. </a:t>
            </a:r>
          </a:p>
          <a:p>
            <a:r>
              <a:rPr lang="en-GB" noProof="0" dirty="0"/>
              <a:t>CI, confidence interval; CPS, combined positive score; HR, hazard ratio; OS, overall survival; PD-L1, programmed death ligand-1; Q3W, every 3 weeks; QW, once a week; yr, years.</a:t>
            </a:r>
          </a:p>
          <a:p>
            <a:r>
              <a:rPr lang="en-GB" noProof="0" dirty="0"/>
              <a:t>Schmid P et al. Presented at the European Society for Medical Oncology (ESMO) Congress 2024, 13–17 September, Barcelona, Spain.</a:t>
            </a:r>
          </a:p>
        </p:txBody>
      </p:sp>
      <p:grpSp>
        <p:nvGrpSpPr>
          <p:cNvPr id="10" name="Group 9">
            <a:extLst>
              <a:ext uri="{FF2B5EF4-FFF2-40B4-BE49-F238E27FC236}">
                <a16:creationId xmlns:a16="http://schemas.microsoft.com/office/drawing/2014/main" id="{8E526385-3571-BDF0-2D04-16F04A9D9569}"/>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E87662D6-2F76-F5F5-A670-BBAE39E3D7FC}"/>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21619BAD-67B8-AF62-AA3A-B3470520AB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 name="TextBox 2">
            <a:extLst>
              <a:ext uri="{FF2B5EF4-FFF2-40B4-BE49-F238E27FC236}">
                <a16:creationId xmlns:a16="http://schemas.microsoft.com/office/drawing/2014/main" id="{4A091109-9385-A5A5-7912-BAEDA698B708}"/>
              </a:ext>
            </a:extLst>
          </p:cNvPr>
          <p:cNvSpPr txBox="1"/>
          <p:nvPr/>
        </p:nvSpPr>
        <p:spPr>
          <a:xfrm>
            <a:off x="8005881" y="5552111"/>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ESMO 2024.</a:t>
            </a:r>
          </a:p>
        </p:txBody>
      </p:sp>
      <p:sp>
        <p:nvSpPr>
          <p:cNvPr id="4" name="TextBox 3">
            <a:extLst>
              <a:ext uri="{FF2B5EF4-FFF2-40B4-BE49-F238E27FC236}">
                <a16:creationId xmlns:a16="http://schemas.microsoft.com/office/drawing/2014/main" id="{945875B6-3C53-12E5-18C6-56C0DFF2C5D9}"/>
              </a:ext>
            </a:extLst>
          </p:cNvPr>
          <p:cNvSpPr txBox="1"/>
          <p:nvPr/>
        </p:nvSpPr>
        <p:spPr>
          <a:xfrm>
            <a:off x="2283199" y="5799331"/>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pic>
        <p:nvPicPr>
          <p:cNvPr id="6" name="Picture 5" descr="A screenshot of a computer&#10;&#10;Description automatically generated">
            <a:extLst>
              <a:ext uri="{FF2B5EF4-FFF2-40B4-BE49-F238E27FC236}">
                <a16:creationId xmlns:a16="http://schemas.microsoft.com/office/drawing/2014/main" id="{E1C528E8-BA1B-C61F-0820-EAF78F4D2499}"/>
              </a:ext>
            </a:extLst>
          </p:cNvPr>
          <p:cNvPicPr>
            <a:picLocks noChangeAspect="1"/>
          </p:cNvPicPr>
          <p:nvPr/>
        </p:nvPicPr>
        <p:blipFill rotWithShape="1">
          <a:blip r:embed="rId5">
            <a:extLst>
              <a:ext uri="{28A0092B-C50C-407E-A947-70E740481C1C}">
                <a14:useLocalDpi xmlns:a14="http://schemas.microsoft.com/office/drawing/2010/main" val="0"/>
              </a:ext>
            </a:extLst>
          </a:blip>
          <a:srcRect l="25311" t="18601" r="27820" b="26864"/>
          <a:stretch/>
        </p:blipFill>
        <p:spPr>
          <a:xfrm>
            <a:off x="2573210" y="1275656"/>
            <a:ext cx="7045580" cy="4627203"/>
          </a:xfrm>
          <a:prstGeom prst="rect">
            <a:avLst/>
          </a:prstGeom>
        </p:spPr>
      </p:pic>
      <p:sp>
        <p:nvSpPr>
          <p:cNvPr id="5" name="TextBox 4">
            <a:extLst>
              <a:ext uri="{FF2B5EF4-FFF2-40B4-BE49-F238E27FC236}">
                <a16:creationId xmlns:a16="http://schemas.microsoft.com/office/drawing/2014/main" id="{B12A9D74-3A8D-8B66-885A-0E7E04E9ABD2}"/>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
        <p:nvSpPr>
          <p:cNvPr id="7" name="TextBox 6">
            <a:extLst>
              <a:ext uri="{FF2B5EF4-FFF2-40B4-BE49-F238E27FC236}">
                <a16:creationId xmlns:a16="http://schemas.microsoft.com/office/drawing/2014/main" id="{E030A943-DC75-77D2-3DBE-4B59176D941A}"/>
              </a:ext>
            </a:extLst>
          </p:cNvPr>
          <p:cNvSpPr txBox="1"/>
          <p:nvPr/>
        </p:nvSpPr>
        <p:spPr>
          <a:xfrm>
            <a:off x="5693301" y="5291433"/>
            <a:ext cx="1733437" cy="531517"/>
          </a:xfrm>
          <a:prstGeom prst="rect">
            <a:avLst/>
          </a:prstGeom>
          <a:solidFill>
            <a:schemeClr val="bg1"/>
          </a:solidFill>
          <a:ln>
            <a:noFill/>
          </a:ln>
        </p:spPr>
        <p:txBody>
          <a:bodyPr wrap="square" rtlCol="0">
            <a:noAutofit/>
          </a:bodyPr>
          <a:lstStyle/>
          <a:p>
            <a:pPr algn="r"/>
            <a:r>
              <a:rPr lang="en-GB" sz="1000" b="1" noProof="0" dirty="0">
                <a:solidFill>
                  <a:schemeClr val="accent6"/>
                </a:solidFill>
                <a:latin typeface="Univers" panose="020B0503020202020204" pitchFamily="34" charset="0"/>
                <a:cs typeface="Arial" panose="020B0604020202020204" pitchFamily="34" charset="0"/>
              </a:rPr>
              <a:t>KEYTRUDA + chemotherapy better</a:t>
            </a:r>
          </a:p>
        </p:txBody>
      </p:sp>
      <p:sp>
        <p:nvSpPr>
          <p:cNvPr id="8" name="TextBox 7">
            <a:extLst>
              <a:ext uri="{FF2B5EF4-FFF2-40B4-BE49-F238E27FC236}">
                <a16:creationId xmlns:a16="http://schemas.microsoft.com/office/drawing/2014/main" id="{DED468B8-9676-C1D8-7190-9EDFBB477EB3}"/>
              </a:ext>
            </a:extLst>
          </p:cNvPr>
          <p:cNvSpPr txBox="1"/>
          <p:nvPr/>
        </p:nvSpPr>
        <p:spPr>
          <a:xfrm>
            <a:off x="7478425" y="5291433"/>
            <a:ext cx="1664062" cy="550567"/>
          </a:xfrm>
          <a:prstGeom prst="rect">
            <a:avLst/>
          </a:prstGeom>
          <a:solidFill>
            <a:schemeClr val="bg1"/>
          </a:solidFill>
          <a:ln>
            <a:noFill/>
          </a:ln>
        </p:spPr>
        <p:txBody>
          <a:bodyPr wrap="square" rtlCol="0">
            <a:noAutofit/>
          </a:bodyPr>
          <a:lstStyle/>
          <a:p>
            <a:r>
              <a:rPr lang="en-GB" sz="1000" b="1" noProof="0" dirty="0">
                <a:solidFill>
                  <a:schemeClr val="tx1">
                    <a:lumMod val="65000"/>
                    <a:lumOff val="35000"/>
                  </a:schemeClr>
                </a:solidFill>
                <a:latin typeface="Univers" panose="020B0503020202020204" pitchFamily="34" charset="0"/>
                <a:cs typeface="Arial" panose="020B0604020202020204" pitchFamily="34" charset="0"/>
              </a:rPr>
              <a:t>Placebo + chemotherapy better</a:t>
            </a:r>
          </a:p>
        </p:txBody>
      </p:sp>
      <p:sp>
        <p:nvSpPr>
          <p:cNvPr id="14" name="TextBox 13">
            <a:extLst>
              <a:ext uri="{FF2B5EF4-FFF2-40B4-BE49-F238E27FC236}">
                <a16:creationId xmlns:a16="http://schemas.microsoft.com/office/drawing/2014/main" id="{B981DABA-CAD1-2562-85B8-B7757E7C209B}"/>
              </a:ext>
            </a:extLst>
          </p:cNvPr>
          <p:cNvSpPr txBox="1"/>
          <p:nvPr/>
        </p:nvSpPr>
        <p:spPr>
          <a:xfrm>
            <a:off x="2339685" y="1650340"/>
            <a:ext cx="6104964" cy="246221"/>
          </a:xfrm>
          <a:prstGeom prst="rect">
            <a:avLst/>
          </a:prstGeom>
          <a:solidFill>
            <a:schemeClr val="bg1"/>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000000">
                    <a:lumMod val="65000"/>
                    <a:lumOff val="35000"/>
                  </a:srgbClr>
                </a:solidFill>
                <a:effectLst/>
                <a:uLnTx/>
                <a:uFillTx/>
                <a:latin typeface="Univers" panose="020B0503020202020204" pitchFamily="34" charset="0"/>
                <a:ea typeface="+mn-ea"/>
                <a:cs typeface="Arial" panose="020B0604020202020204" pitchFamily="34" charset="0"/>
              </a:rPr>
              <a:t>no. of patients with event/total no. (%)</a:t>
            </a:r>
          </a:p>
        </p:txBody>
      </p:sp>
    </p:spTree>
    <p:extLst>
      <p:ext uri="{BB962C8B-B14F-4D97-AF65-F5344CB8AC3E}">
        <p14:creationId xmlns:p14="http://schemas.microsoft.com/office/powerpoint/2010/main" val="3875049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1AAFB820-FDA9-15D1-5FA9-4E94DD19BBB2}"/>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OS by pCR</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(pathological stage ypT0/Tis ypN0) at 75-month follow-up</a:t>
            </a:r>
            <a:endParaRPr lang="en-GB" sz="2800" baseline="30000" noProof="0" dirty="0">
              <a:solidFill>
                <a:schemeClr val="bg1"/>
              </a:solidFill>
              <a:latin typeface="Univers" panose="020B0503020202020204" pitchFamily="34" charset="0"/>
            </a:endParaRPr>
          </a:p>
        </p:txBody>
      </p:sp>
      <p:sp>
        <p:nvSpPr>
          <p:cNvPr id="9" name="Text Placeholder 8">
            <a:extLst>
              <a:ext uri="{FF2B5EF4-FFF2-40B4-BE49-F238E27FC236}">
                <a16:creationId xmlns:a16="http://schemas.microsoft.com/office/drawing/2014/main" id="{31331635-5A09-5B43-ECC0-CEEBF9FB7C14}"/>
              </a:ext>
            </a:extLst>
          </p:cNvPr>
          <p:cNvSpPr>
            <a:spLocks noGrp="1"/>
          </p:cNvSpPr>
          <p:nvPr>
            <p:ph type="body" sz="quarter" idx="12"/>
          </p:nvPr>
        </p:nvSpPr>
        <p:spPr/>
        <p:txBody>
          <a:bodyPr/>
          <a:lstStyle/>
          <a:p>
            <a:r>
              <a:rPr lang="en-GB" b="1" noProof="0" dirty="0"/>
              <a:t>Data cutoff: 22 March 2024.</a:t>
            </a:r>
          </a:p>
          <a:p>
            <a:r>
              <a:rPr lang="en-GB" b="1" noProof="0" dirty="0"/>
              <a:t>This is a non-randomised subgroup analysis based on the post-treatment outcome of pCR. HRs should therefore be interpreted with caution.</a:t>
            </a:r>
          </a:p>
          <a:p>
            <a:r>
              <a:rPr lang="en-GB" noProof="0" dirty="0"/>
              <a:t>CI, confidence interval; HR, hazard ratio; OS, overall survival; pCR, pathologic complete response. </a:t>
            </a:r>
          </a:p>
          <a:p>
            <a:r>
              <a:rPr lang="en-GB" noProof="0" dirty="0"/>
              <a:t>Schmid P et al. Presented at the European Society for Medical Oncology (ESMO) Congress 2024, 13–17 September, Barcelona, Spain.</a:t>
            </a:r>
          </a:p>
        </p:txBody>
      </p:sp>
      <p:grpSp>
        <p:nvGrpSpPr>
          <p:cNvPr id="10" name="Group 9">
            <a:extLst>
              <a:ext uri="{FF2B5EF4-FFF2-40B4-BE49-F238E27FC236}">
                <a16:creationId xmlns:a16="http://schemas.microsoft.com/office/drawing/2014/main" id="{8E526385-3571-BDF0-2D04-16F04A9D9569}"/>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E87662D6-2F76-F5F5-A670-BBAE39E3D7FC}"/>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21619BAD-67B8-AF62-AA3A-B3470520AB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 name="TextBox 2">
            <a:extLst>
              <a:ext uri="{FF2B5EF4-FFF2-40B4-BE49-F238E27FC236}">
                <a16:creationId xmlns:a16="http://schemas.microsoft.com/office/drawing/2014/main" id="{4A08883F-DBE1-57A4-37DF-E591807FC097}"/>
              </a:ext>
            </a:extLst>
          </p:cNvPr>
          <p:cNvSpPr txBox="1"/>
          <p:nvPr/>
        </p:nvSpPr>
        <p:spPr>
          <a:xfrm>
            <a:off x="9356858" y="5670276"/>
            <a:ext cx="2086682" cy="24622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ESMO 2024.</a:t>
            </a:r>
          </a:p>
        </p:txBody>
      </p:sp>
      <p:sp>
        <p:nvSpPr>
          <p:cNvPr id="4" name="TextBox 3">
            <a:extLst>
              <a:ext uri="{FF2B5EF4-FFF2-40B4-BE49-F238E27FC236}">
                <a16:creationId xmlns:a16="http://schemas.microsoft.com/office/drawing/2014/main" id="{20AB559D-5DCD-828B-29CF-46338EFA5AD8}"/>
              </a:ext>
            </a:extLst>
          </p:cNvPr>
          <p:cNvSpPr txBox="1"/>
          <p:nvPr/>
        </p:nvSpPr>
        <p:spPr>
          <a:xfrm>
            <a:off x="2283199" y="6027931"/>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pic>
        <p:nvPicPr>
          <p:cNvPr id="6" name="Picture 5" descr="A screenshot of a computer&#10;&#10;Description automatically generated">
            <a:extLst>
              <a:ext uri="{FF2B5EF4-FFF2-40B4-BE49-F238E27FC236}">
                <a16:creationId xmlns:a16="http://schemas.microsoft.com/office/drawing/2014/main" id="{638CD9C7-AF24-0571-D878-9752CED4178D}"/>
              </a:ext>
            </a:extLst>
          </p:cNvPr>
          <p:cNvPicPr>
            <a:picLocks noChangeAspect="1"/>
          </p:cNvPicPr>
          <p:nvPr/>
        </p:nvPicPr>
        <p:blipFill rotWithShape="1">
          <a:blip r:embed="rId5">
            <a:extLst>
              <a:ext uri="{28A0092B-C50C-407E-A947-70E740481C1C}">
                <a14:useLocalDpi xmlns:a14="http://schemas.microsoft.com/office/drawing/2010/main" val="0"/>
              </a:ext>
            </a:extLst>
          </a:blip>
          <a:srcRect l="1451" t="17917" r="17156" b="6881"/>
          <a:stretch/>
        </p:blipFill>
        <p:spPr>
          <a:xfrm>
            <a:off x="1500188" y="1228725"/>
            <a:ext cx="9191625" cy="4792972"/>
          </a:xfrm>
          <a:prstGeom prst="rect">
            <a:avLst/>
          </a:prstGeom>
        </p:spPr>
      </p:pic>
      <p:sp>
        <p:nvSpPr>
          <p:cNvPr id="5" name="TextBox 4">
            <a:extLst>
              <a:ext uri="{FF2B5EF4-FFF2-40B4-BE49-F238E27FC236}">
                <a16:creationId xmlns:a16="http://schemas.microsoft.com/office/drawing/2014/main" id="{C097282C-3759-5267-0B09-DBBFAB33F9A6}"/>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3464719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a:extLst>
              <a:ext uri="{FF2B5EF4-FFF2-40B4-BE49-F238E27FC236}">
                <a16:creationId xmlns:a16="http://schemas.microsoft.com/office/drawing/2014/main" id="{F0905B23-09A9-2A63-2628-AAA6138F4DBD}"/>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endParaRPr lang="en-GB" sz="2800" baseline="30000" noProof="0" dirty="0">
              <a:solidFill>
                <a:schemeClr val="bg1"/>
              </a:solidFill>
              <a:latin typeface="Univers" panose="020B0503020202020204" pitchFamily="34" charset="0"/>
            </a:endParaRPr>
          </a:p>
        </p:txBody>
      </p:sp>
      <p:grpSp>
        <p:nvGrpSpPr>
          <p:cNvPr id="3" name="Group 2">
            <a:extLst>
              <a:ext uri="{FF2B5EF4-FFF2-40B4-BE49-F238E27FC236}">
                <a16:creationId xmlns:a16="http://schemas.microsoft.com/office/drawing/2014/main" id="{0FFAE44E-4237-8722-F8FB-975C1844674A}"/>
              </a:ext>
            </a:extLst>
          </p:cNvPr>
          <p:cNvGrpSpPr/>
          <p:nvPr/>
        </p:nvGrpSpPr>
        <p:grpSpPr>
          <a:xfrm>
            <a:off x="11314871" y="6087887"/>
            <a:ext cx="656605" cy="656603"/>
            <a:chOff x="8680178" y="917741"/>
            <a:chExt cx="352645" cy="350678"/>
          </a:xfrm>
        </p:grpSpPr>
        <p:sp>
          <p:nvSpPr>
            <p:cNvPr id="4" name="Oval 3">
              <a:extLst>
                <a:ext uri="{FF2B5EF4-FFF2-40B4-BE49-F238E27FC236}">
                  <a16:creationId xmlns:a16="http://schemas.microsoft.com/office/drawing/2014/main" id="{4409428A-C151-39FB-925A-9A935B738B9F}"/>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7" name="Graphic 6" descr="Home">
              <a:hlinkClick r:id="rId3" action="ppaction://hlinksldjump"/>
              <a:extLst>
                <a:ext uri="{FF2B5EF4-FFF2-40B4-BE49-F238E27FC236}">
                  <a16:creationId xmlns:a16="http://schemas.microsoft.com/office/drawing/2014/main" id="{18939A57-F02A-AFEA-B079-B0E401409BE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8" name="TextBox 7">
            <a:extLst>
              <a:ext uri="{FF2B5EF4-FFF2-40B4-BE49-F238E27FC236}">
                <a16:creationId xmlns:a16="http://schemas.microsoft.com/office/drawing/2014/main" id="{66385B19-77D1-B4BF-589F-A90923E244B0}"/>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
        <p:nvSpPr>
          <p:cNvPr id="11" name="Text Placeholder 7">
            <a:extLst>
              <a:ext uri="{FF2B5EF4-FFF2-40B4-BE49-F238E27FC236}">
                <a16:creationId xmlns:a16="http://schemas.microsoft.com/office/drawing/2014/main" id="{5D12DE09-BBAF-D763-E02C-681FB75E4540}"/>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22 March 2024.</a:t>
            </a:r>
            <a:br>
              <a:rPr lang="en-GB" sz="800" b="1" noProof="0" dirty="0">
                <a:highlight>
                  <a:srgbClr val="FFFF00"/>
                </a:highlight>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HR (CI) analysed based on an unstratified Cox regression model with treatment as a covariate.</a:t>
            </a:r>
            <a:br>
              <a:rPr lang="en-GB" sz="800" b="1" noProof="0" dirty="0">
                <a:highlight>
                  <a:srgbClr val="FFFF00"/>
                </a:highlight>
                <a:latin typeface="Univers" panose="020B0503020202020204" pitchFamily="34" charset="0"/>
              </a:rPr>
            </a:br>
            <a:r>
              <a:rPr lang="en-GB" sz="800" noProof="0" dirty="0">
                <a:latin typeface="Univers" panose="020B0503020202020204" pitchFamily="34" charset="0"/>
              </a:rPr>
              <a:t>CI, confidence interval; HR, hazard ratio; OS, overall survival.</a:t>
            </a:r>
            <a:br>
              <a:rPr lang="en-GB" sz="800" noProof="0" dirty="0">
                <a:highlight>
                  <a:srgbClr val="FFFF00"/>
                </a:highlight>
                <a:latin typeface="Univers" panose="020B0503020202020204" pitchFamily="34" charset="0"/>
              </a:rPr>
            </a:br>
            <a:r>
              <a:rPr lang="en-GB" sz="800" noProof="0" dirty="0">
                <a:latin typeface="Univers" panose="020B0503020202020204" pitchFamily="34" charset="0"/>
              </a:rPr>
              <a:t>Dent R et al. Presented at the San Antonio Breast Cancer Symposium 2024, 10–13 December, San Antonio, USA.</a:t>
            </a:r>
          </a:p>
        </p:txBody>
      </p:sp>
      <p:sp>
        <p:nvSpPr>
          <p:cNvPr id="13" name="Title 5">
            <a:extLst>
              <a:ext uri="{FF2B5EF4-FFF2-40B4-BE49-F238E27FC236}">
                <a16:creationId xmlns:a16="http://schemas.microsoft.com/office/drawing/2014/main" id="{15CE59E9-8B01-AF21-4F41-74FC48370E77}"/>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OS in patients with baseline T2N0 disease at 75-month follow-up</a:t>
            </a:r>
            <a:endParaRPr lang="en-GB" sz="2800" baseline="30000" noProof="0" dirty="0">
              <a:solidFill>
                <a:schemeClr val="bg1"/>
              </a:solidFill>
              <a:latin typeface="Univers" panose="020B0503020202020204" pitchFamily="34" charset="0"/>
            </a:endParaRPr>
          </a:p>
        </p:txBody>
      </p:sp>
      <p:pic>
        <p:nvPicPr>
          <p:cNvPr id="15" name="Picture 14" descr="A screenshot of a computer&#10;&#10;AI-generated content may be incorrect.">
            <a:extLst>
              <a:ext uri="{FF2B5EF4-FFF2-40B4-BE49-F238E27FC236}">
                <a16:creationId xmlns:a16="http://schemas.microsoft.com/office/drawing/2014/main" id="{17D0BE1F-7B93-E400-EBB9-01460D6C7F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8329" y="1497969"/>
            <a:ext cx="7878276" cy="4416545"/>
          </a:xfrm>
          <a:prstGeom prst="rect">
            <a:avLst/>
          </a:prstGeom>
        </p:spPr>
      </p:pic>
      <p:sp>
        <p:nvSpPr>
          <p:cNvPr id="16" name="TextBox 15">
            <a:extLst>
              <a:ext uri="{FF2B5EF4-FFF2-40B4-BE49-F238E27FC236}">
                <a16:creationId xmlns:a16="http://schemas.microsoft.com/office/drawing/2014/main" id="{2BFEA886-0887-FAB0-CB9E-A3321E0F72A6}"/>
              </a:ext>
            </a:extLst>
          </p:cNvPr>
          <p:cNvSpPr txBox="1"/>
          <p:nvPr/>
        </p:nvSpPr>
        <p:spPr>
          <a:xfrm>
            <a:off x="9356858" y="5670276"/>
            <a:ext cx="2086682" cy="24622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Dent R et al.</a:t>
            </a:r>
            <a:br>
              <a:rPr lang="en-GB" sz="800" noProof="0" dirty="0">
                <a:latin typeface="Univers" panose="020B0503020202020204" pitchFamily="34" charset="0"/>
              </a:rPr>
            </a:br>
            <a:r>
              <a:rPr lang="en-GB" sz="800" noProof="0" dirty="0">
                <a:latin typeface="Univers" panose="020B0503020202020204" pitchFamily="34" charset="0"/>
              </a:rPr>
              <a:t> Presented at SABCS 2024.</a:t>
            </a:r>
          </a:p>
        </p:txBody>
      </p:sp>
      <p:sp>
        <p:nvSpPr>
          <p:cNvPr id="17" name="TextBox 16">
            <a:extLst>
              <a:ext uri="{FF2B5EF4-FFF2-40B4-BE49-F238E27FC236}">
                <a16:creationId xmlns:a16="http://schemas.microsoft.com/office/drawing/2014/main" id="{F68E0819-7FAD-D9C8-F350-9FF71411B435}"/>
              </a:ext>
            </a:extLst>
          </p:cNvPr>
          <p:cNvSpPr txBox="1"/>
          <p:nvPr/>
        </p:nvSpPr>
        <p:spPr>
          <a:xfrm>
            <a:off x="2283199" y="6027931"/>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graphicFrame>
        <p:nvGraphicFramePr>
          <p:cNvPr id="2" name="Table 1">
            <a:extLst>
              <a:ext uri="{FF2B5EF4-FFF2-40B4-BE49-F238E27FC236}">
                <a16:creationId xmlns:a16="http://schemas.microsoft.com/office/drawing/2014/main" id="{D3836A36-00C5-FCE2-0BF8-80D3FEF7FDB5}"/>
              </a:ext>
            </a:extLst>
          </p:cNvPr>
          <p:cNvGraphicFramePr>
            <a:graphicFrameLocks noGrp="1"/>
          </p:cNvGraphicFramePr>
          <p:nvPr>
            <p:extLst>
              <p:ext uri="{D42A27DB-BD31-4B8C-83A1-F6EECF244321}">
                <p14:modId xmlns:p14="http://schemas.microsoft.com/office/powerpoint/2010/main" val="947260624"/>
              </p:ext>
            </p:extLst>
          </p:nvPr>
        </p:nvGraphicFramePr>
        <p:xfrm>
          <a:off x="8122153" y="3020569"/>
          <a:ext cx="3889234" cy="954264"/>
        </p:xfrm>
        <a:graphic>
          <a:graphicData uri="http://schemas.openxmlformats.org/drawingml/2006/table">
            <a:tbl>
              <a:tblPr firstRow="1" bandRow="1">
                <a:tableStyleId>{3B4B98B0-60AC-42C2-AFA5-B58CD77FA1E5}</a:tableStyleId>
              </a:tblPr>
              <a:tblGrid>
                <a:gridCol w="1546086">
                  <a:extLst>
                    <a:ext uri="{9D8B030D-6E8A-4147-A177-3AD203B41FA5}">
                      <a16:colId xmlns:a16="http://schemas.microsoft.com/office/drawing/2014/main" val="2427301028"/>
                    </a:ext>
                  </a:extLst>
                </a:gridCol>
                <a:gridCol w="1171574">
                  <a:extLst>
                    <a:ext uri="{9D8B030D-6E8A-4147-A177-3AD203B41FA5}">
                      <a16:colId xmlns:a16="http://schemas.microsoft.com/office/drawing/2014/main" val="660390019"/>
                    </a:ext>
                  </a:extLst>
                </a:gridCol>
                <a:gridCol w="1171574">
                  <a:extLst>
                    <a:ext uri="{9D8B030D-6E8A-4147-A177-3AD203B41FA5}">
                      <a16:colId xmlns:a16="http://schemas.microsoft.com/office/drawing/2014/main" val="3427282000"/>
                    </a:ext>
                  </a:extLst>
                </a:gridCol>
              </a:tblGrid>
              <a:tr h="316843">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(n=315)</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(n=159)</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242184">
                <a:tc>
                  <a:txBody>
                    <a:bodyPr/>
                    <a:lstStyle/>
                    <a:p>
                      <a:r>
                        <a:rPr lang="en-GB" sz="1050" b="1" noProof="0" dirty="0">
                          <a:latin typeface="Univers" panose="020B0503020202020204" pitchFamily="34" charset="0"/>
                          <a:cs typeface="Calibri" panose="020F0502020204030204" pitchFamily="34" charset="0"/>
                        </a:rPr>
                        <a:t>Patients with event, %</a:t>
                      </a:r>
                    </a:p>
                  </a:txBody>
                  <a:tcPr marL="36000" marR="36000" marT="36000" marB="36000" anchor="ctr">
                    <a:lnT w="12700" cmpd="sng">
                      <a:noFill/>
                    </a:lnT>
                  </a:tcPr>
                </a:tc>
                <a:tc>
                  <a:txBody>
                    <a:bodyPr/>
                    <a:lstStyle/>
                    <a:p>
                      <a:pPr algn="ctr"/>
                      <a:r>
                        <a:rPr lang="en-GB" sz="1050" noProof="0" dirty="0">
                          <a:latin typeface="Univers" panose="020B0503020202020204" pitchFamily="34" charset="0"/>
                        </a:rPr>
                        <a:t>7.6</a:t>
                      </a:r>
                    </a:p>
                  </a:txBody>
                  <a:tcPr marL="36000" marR="36000" marT="36000" marB="36000" anchor="ctr">
                    <a:lnT>
                      <a:noFill/>
                    </a:lnT>
                  </a:tcPr>
                </a:tc>
                <a:tc>
                  <a:txBody>
                    <a:bodyPr/>
                    <a:lstStyle/>
                    <a:p>
                      <a:pPr algn="ctr"/>
                      <a:r>
                        <a:rPr lang="en-GB" sz="1050" noProof="0" dirty="0">
                          <a:latin typeface="Univers" panose="020B0503020202020204" pitchFamily="34" charset="0"/>
                        </a:rPr>
                        <a:t>14.5</a:t>
                      </a:r>
                    </a:p>
                  </a:txBody>
                  <a:tcPr marL="36000" marR="36000" marT="36000" marB="36000" anchor="ctr">
                    <a:lnT>
                      <a:noFill/>
                    </a:lnT>
                  </a:tcPr>
                </a:tc>
                <a:extLst>
                  <a:ext uri="{0D108BD9-81ED-4DB2-BD59-A6C34878D82A}">
                    <a16:rowId xmlns:a16="http://schemas.microsoft.com/office/drawing/2014/main" val="1906827500"/>
                  </a:ext>
                </a:extLst>
              </a:tr>
            </a:tbl>
          </a:graphicData>
        </a:graphic>
      </p:graphicFrame>
    </p:spTree>
    <p:extLst>
      <p:ext uri="{BB962C8B-B14F-4D97-AF65-F5344CB8AC3E}">
        <p14:creationId xmlns:p14="http://schemas.microsoft.com/office/powerpoint/2010/main" val="3213603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B0AA-FA6C-7A26-C8A7-13E93BAFD00D}"/>
            </a:ext>
          </a:extLst>
        </p:cNvPr>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119A23EF-C841-B277-81A3-008805A90EC7}"/>
              </a:ext>
            </a:extLst>
          </p:cNvPr>
          <p:cNvCxnSpPr>
            <a:cxnSpLocks/>
          </p:cNvCxnSpPr>
          <p:nvPr/>
        </p:nvCxnSpPr>
        <p:spPr>
          <a:xfrm>
            <a:off x="6861693" y="1525370"/>
            <a:ext cx="0" cy="3084723"/>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3" name="Table 52">
            <a:extLst>
              <a:ext uri="{FF2B5EF4-FFF2-40B4-BE49-F238E27FC236}">
                <a16:creationId xmlns:a16="http://schemas.microsoft.com/office/drawing/2014/main" id="{A823B6BA-91EC-9F01-DC2C-F12227DD28FA}"/>
              </a:ext>
            </a:extLst>
          </p:cNvPr>
          <p:cNvGraphicFramePr>
            <a:graphicFrameLocks noGrp="1"/>
          </p:cNvGraphicFramePr>
          <p:nvPr>
            <p:extLst>
              <p:ext uri="{D42A27DB-BD31-4B8C-83A1-F6EECF244321}">
                <p14:modId xmlns:p14="http://schemas.microsoft.com/office/powerpoint/2010/main" val="1007436810"/>
              </p:ext>
            </p:extLst>
          </p:nvPr>
        </p:nvGraphicFramePr>
        <p:xfrm>
          <a:off x="-61640" y="5369175"/>
          <a:ext cx="8724240" cy="690294"/>
        </p:xfrm>
        <a:graphic>
          <a:graphicData uri="http://schemas.openxmlformats.org/drawingml/2006/table">
            <a:tbl>
              <a:tblPr firstRow="1" bandRow="1">
                <a:tableStyleId>{5C22544A-7EE6-4342-B048-85BDC9FD1C3A}</a:tableStyleId>
              </a:tblPr>
              <a:tblGrid>
                <a:gridCol w="1718990">
                  <a:extLst>
                    <a:ext uri="{9D8B030D-6E8A-4147-A177-3AD203B41FA5}">
                      <a16:colId xmlns:a16="http://schemas.microsoft.com/office/drawing/2014/main" val="2438844578"/>
                    </a:ext>
                  </a:extLst>
                </a:gridCol>
                <a:gridCol w="427291">
                  <a:extLst>
                    <a:ext uri="{9D8B030D-6E8A-4147-A177-3AD203B41FA5}">
                      <a16:colId xmlns:a16="http://schemas.microsoft.com/office/drawing/2014/main" val="2494239033"/>
                    </a:ext>
                  </a:extLst>
                </a:gridCol>
                <a:gridCol w="841158">
                  <a:extLst>
                    <a:ext uri="{9D8B030D-6E8A-4147-A177-3AD203B41FA5}">
                      <a16:colId xmlns:a16="http://schemas.microsoft.com/office/drawing/2014/main" val="2885678148"/>
                    </a:ext>
                  </a:extLst>
                </a:gridCol>
                <a:gridCol w="645240">
                  <a:extLst>
                    <a:ext uri="{9D8B030D-6E8A-4147-A177-3AD203B41FA5}">
                      <a16:colId xmlns:a16="http://schemas.microsoft.com/office/drawing/2014/main" val="1491215384"/>
                    </a:ext>
                  </a:extLst>
                </a:gridCol>
                <a:gridCol w="788961">
                  <a:extLst>
                    <a:ext uri="{9D8B030D-6E8A-4147-A177-3AD203B41FA5}">
                      <a16:colId xmlns:a16="http://schemas.microsoft.com/office/drawing/2014/main" val="353903084"/>
                    </a:ext>
                  </a:extLst>
                </a:gridCol>
                <a:gridCol w="717100">
                  <a:extLst>
                    <a:ext uri="{9D8B030D-6E8A-4147-A177-3AD203B41FA5}">
                      <a16:colId xmlns:a16="http://schemas.microsoft.com/office/drawing/2014/main" val="1324335806"/>
                    </a:ext>
                  </a:extLst>
                </a:gridCol>
                <a:gridCol w="717100">
                  <a:extLst>
                    <a:ext uri="{9D8B030D-6E8A-4147-A177-3AD203B41FA5}">
                      <a16:colId xmlns:a16="http://schemas.microsoft.com/office/drawing/2014/main" val="1577892256"/>
                    </a:ext>
                  </a:extLst>
                </a:gridCol>
                <a:gridCol w="717100">
                  <a:extLst>
                    <a:ext uri="{9D8B030D-6E8A-4147-A177-3AD203B41FA5}">
                      <a16:colId xmlns:a16="http://schemas.microsoft.com/office/drawing/2014/main" val="4047305887"/>
                    </a:ext>
                  </a:extLst>
                </a:gridCol>
                <a:gridCol w="717100">
                  <a:extLst>
                    <a:ext uri="{9D8B030D-6E8A-4147-A177-3AD203B41FA5}">
                      <a16:colId xmlns:a16="http://schemas.microsoft.com/office/drawing/2014/main" val="1979025930"/>
                    </a:ext>
                  </a:extLst>
                </a:gridCol>
                <a:gridCol w="717100">
                  <a:extLst>
                    <a:ext uri="{9D8B030D-6E8A-4147-A177-3AD203B41FA5}">
                      <a16:colId xmlns:a16="http://schemas.microsoft.com/office/drawing/2014/main" val="1561441711"/>
                    </a:ext>
                  </a:extLst>
                </a:gridCol>
                <a:gridCol w="717100">
                  <a:extLst>
                    <a:ext uri="{9D8B030D-6E8A-4147-A177-3AD203B41FA5}">
                      <a16:colId xmlns:a16="http://schemas.microsoft.com/office/drawing/2014/main" val="19177023"/>
                    </a:ext>
                  </a:extLst>
                </a:gridCol>
              </a:tblGrid>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noProof="0" dirty="0">
                          <a:solidFill>
                            <a:srgbClr val="68BF45"/>
                          </a:solidFill>
                          <a:latin typeface="Univers" panose="020B0503020202020204" pitchFamily="34" charset="0"/>
                          <a:cs typeface="Arial" panose="020B0604020202020204" pitchFamily="34" charset="0"/>
                        </a:rPr>
                        <a:t>KEYTRUDA + chemotherapy/KEYTRUDA</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784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760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720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699</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685</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673</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666</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658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202</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000" b="0" noProof="0" dirty="0">
                          <a:solidFill>
                            <a:srgbClr val="68BF45"/>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7697922"/>
                  </a:ext>
                </a:extLst>
              </a:tr>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000" b="1" noProof="0" dirty="0">
                          <a:solidFill>
                            <a:srgbClr val="A6A6A6"/>
                          </a:solidFill>
                          <a:latin typeface="Univers" panose="020B0503020202020204" pitchFamily="34" charset="0"/>
                          <a:cs typeface="Arial" panose="020B0604020202020204" pitchFamily="34" charset="0"/>
                        </a:rPr>
                        <a:t>Placebo + chemotherapy/placebo</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390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385</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354</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336</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321</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313</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298</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290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97</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0" noProof="0" dirty="0">
                          <a:solidFill>
                            <a:srgbClr val="A6A6A6"/>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41023"/>
                  </a:ext>
                </a:extLst>
              </a:tr>
            </a:tbl>
          </a:graphicData>
        </a:graphic>
      </p:graphicFrame>
      <p:sp>
        <p:nvSpPr>
          <p:cNvPr id="2" name="Title 5">
            <a:extLst>
              <a:ext uri="{FF2B5EF4-FFF2-40B4-BE49-F238E27FC236}">
                <a16:creationId xmlns:a16="http://schemas.microsoft.com/office/drawing/2014/main" id="{107025EE-B297-2912-0264-D38B24FB31D2}"/>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Key secondary endpoint – OS in the ITT population at final analysis</a:t>
            </a:r>
            <a:endParaRPr lang="en-GB" sz="2800" baseline="30000" noProof="0" dirty="0">
              <a:solidFill>
                <a:schemeClr val="bg1"/>
              </a:solidFill>
              <a:latin typeface="Univers" panose="020B0503020202020204" pitchFamily="34" charset="0"/>
            </a:endParaRPr>
          </a:p>
        </p:txBody>
      </p:sp>
      <p:sp>
        <p:nvSpPr>
          <p:cNvPr id="9" name="Text Placeholder 8">
            <a:extLst>
              <a:ext uri="{FF2B5EF4-FFF2-40B4-BE49-F238E27FC236}">
                <a16:creationId xmlns:a16="http://schemas.microsoft.com/office/drawing/2014/main" id="{206CB84D-3DD4-9406-A5C6-8046DF8DF3C8}"/>
              </a:ext>
            </a:extLst>
          </p:cNvPr>
          <p:cNvSpPr>
            <a:spLocks noGrp="1"/>
          </p:cNvSpPr>
          <p:nvPr>
            <p:ph type="body" sz="quarter" idx="12"/>
          </p:nvPr>
        </p:nvSpPr>
        <p:spPr/>
        <p:txBody>
          <a:bodyPr/>
          <a:lstStyle/>
          <a:p>
            <a:r>
              <a:rPr lang="en-GB" b="1" noProof="0" dirty="0"/>
              <a:t>Data cutoff: 14 October 2025.</a:t>
            </a:r>
            <a:endParaRPr lang="en-GB" b="1" baseline="30000" noProof="0" dirty="0"/>
          </a:p>
          <a:p>
            <a:r>
              <a:rPr lang="en-GB" b="1" baseline="30000" noProof="0" dirty="0"/>
              <a:t>a</a:t>
            </a:r>
            <a:r>
              <a:rPr lang="en-GB" b="1" noProof="0" dirty="0"/>
              <a:t>HR (CI) analysed based on a Cox regression model with treatment as a covariate stratified by the randomisation stratification factors; </a:t>
            </a:r>
            <a:r>
              <a:rPr lang="en-GB" b="1" baseline="30000" noProof="0" dirty="0"/>
              <a:t>b</a:t>
            </a:r>
            <a:r>
              <a:rPr lang="en-GB" b="1" noProof="0" dirty="0"/>
              <a:t>Defined as the time from randomisation to data cutoff.</a:t>
            </a:r>
            <a:endParaRPr lang="en-GB" b="1" baseline="30000" noProof="0" dirty="0"/>
          </a:p>
          <a:p>
            <a:r>
              <a:rPr lang="en-GB" noProof="0" dirty="0"/>
              <a:t>CI, confidence interval; HR, hazard ratio; ITT, intention-to-treat; OS, overall survival. </a:t>
            </a:r>
          </a:p>
          <a:p>
            <a:r>
              <a:rPr lang="en-GB" noProof="0" dirty="0"/>
              <a:t>Schmid P et al. Presented at the American Society of Clinical Oncology (ASCO) Annual Meeting 2026, 29 May–2 June, Chicago, USA</a:t>
            </a:r>
            <a:r>
              <a:rPr lang="en-GB" dirty="0"/>
              <a:t>.</a:t>
            </a:r>
            <a:endParaRPr lang="en-GB" noProof="0" dirty="0"/>
          </a:p>
        </p:txBody>
      </p:sp>
      <p:grpSp>
        <p:nvGrpSpPr>
          <p:cNvPr id="10" name="Group 9">
            <a:extLst>
              <a:ext uri="{FF2B5EF4-FFF2-40B4-BE49-F238E27FC236}">
                <a16:creationId xmlns:a16="http://schemas.microsoft.com/office/drawing/2014/main" id="{D79E4718-7067-102B-59BD-DFD24BC3CB2F}"/>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6E3876BA-6AC7-CED6-137E-0CA39A88AD2C}"/>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latin typeface="Univers" panose="020B0503020202020204" pitchFamily="34" charset="0"/>
              </a:endParaRPr>
            </a:p>
          </p:txBody>
        </p:sp>
        <p:pic>
          <p:nvPicPr>
            <p:cNvPr id="12" name="Graphic 11" descr="Home">
              <a:hlinkClick r:id="rId3" action="ppaction://hlinksldjump"/>
              <a:extLst>
                <a:ext uri="{FF2B5EF4-FFF2-40B4-BE49-F238E27FC236}">
                  <a16:creationId xmlns:a16="http://schemas.microsoft.com/office/drawing/2014/main" id="{4F625F04-D53B-C1DA-0722-918D388554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aphicFrame>
        <p:nvGraphicFramePr>
          <p:cNvPr id="6" name="Table 5">
            <a:extLst>
              <a:ext uri="{FF2B5EF4-FFF2-40B4-BE49-F238E27FC236}">
                <a16:creationId xmlns:a16="http://schemas.microsoft.com/office/drawing/2014/main" id="{CFF32B66-2BEB-D828-062A-E71A9AD31080}"/>
              </a:ext>
            </a:extLst>
          </p:cNvPr>
          <p:cNvGraphicFramePr>
            <a:graphicFrameLocks noGrp="1"/>
          </p:cNvGraphicFramePr>
          <p:nvPr>
            <p:extLst>
              <p:ext uri="{D42A27DB-BD31-4B8C-83A1-F6EECF244321}">
                <p14:modId xmlns:p14="http://schemas.microsoft.com/office/powerpoint/2010/main" val="1400608641"/>
              </p:ext>
            </p:extLst>
          </p:nvPr>
        </p:nvGraphicFramePr>
        <p:xfrm>
          <a:off x="8122153" y="3020569"/>
          <a:ext cx="3889234" cy="944100"/>
        </p:xfrm>
        <a:graphic>
          <a:graphicData uri="http://schemas.openxmlformats.org/drawingml/2006/table">
            <a:tbl>
              <a:tblPr firstRow="1" bandRow="1">
                <a:tableStyleId>{3B4B98B0-60AC-42C2-AFA5-B58CD77FA1E5}</a:tableStyleId>
              </a:tblPr>
              <a:tblGrid>
                <a:gridCol w="1546086">
                  <a:extLst>
                    <a:ext uri="{9D8B030D-6E8A-4147-A177-3AD203B41FA5}">
                      <a16:colId xmlns:a16="http://schemas.microsoft.com/office/drawing/2014/main" val="2427301028"/>
                    </a:ext>
                  </a:extLst>
                </a:gridCol>
                <a:gridCol w="1171574">
                  <a:extLst>
                    <a:ext uri="{9D8B030D-6E8A-4147-A177-3AD203B41FA5}">
                      <a16:colId xmlns:a16="http://schemas.microsoft.com/office/drawing/2014/main" val="660390019"/>
                    </a:ext>
                  </a:extLst>
                </a:gridCol>
                <a:gridCol w="1171574">
                  <a:extLst>
                    <a:ext uri="{9D8B030D-6E8A-4147-A177-3AD203B41FA5}">
                      <a16:colId xmlns:a16="http://schemas.microsoft.com/office/drawing/2014/main" val="3427282000"/>
                    </a:ext>
                  </a:extLst>
                </a:gridCol>
              </a:tblGrid>
              <a:tr h="0">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(n=784)</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(n=390)</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50" b="1" noProof="0" dirty="0">
                          <a:latin typeface="Univers" panose="020B0503020202020204" pitchFamily="34" charset="0"/>
                          <a:cs typeface="Calibri" panose="020F0502020204030204" pitchFamily="34" charset="0"/>
                        </a:rPr>
                        <a:t>Patients with event, %</a:t>
                      </a:r>
                    </a:p>
                  </a:txBody>
                  <a:tcPr marL="36000" marR="36000" marT="36000" marB="36000" anchor="ctr">
                    <a:lnT w="12700" cmpd="sng">
                      <a:noFill/>
                    </a:lnT>
                  </a:tcPr>
                </a:tc>
                <a:tc>
                  <a:txBody>
                    <a:bodyPr/>
                    <a:lstStyle/>
                    <a:p>
                      <a:pPr algn="ctr"/>
                      <a:r>
                        <a:rPr lang="en-GB" sz="1050" noProof="0" dirty="0">
                          <a:latin typeface="Univers" panose="020B0503020202020204" pitchFamily="34" charset="0"/>
                        </a:rPr>
                        <a:t>15.3</a:t>
                      </a:r>
                    </a:p>
                  </a:txBody>
                  <a:tcPr marL="36000" marR="36000" marT="36000" marB="36000" anchor="ctr">
                    <a:lnT>
                      <a:noFill/>
                    </a:lnT>
                  </a:tcPr>
                </a:tc>
                <a:tc>
                  <a:txBody>
                    <a:bodyPr/>
                    <a:lstStyle/>
                    <a:p>
                      <a:pPr algn="ctr"/>
                      <a:r>
                        <a:rPr lang="en-GB" sz="1050" noProof="0" dirty="0">
                          <a:latin typeface="Univers" panose="020B0503020202020204" pitchFamily="34" charset="0"/>
                        </a:rPr>
                        <a:t>23.1</a:t>
                      </a:r>
                    </a:p>
                  </a:txBody>
                  <a:tcPr marL="36000" marR="36000" marT="36000" marB="36000" anchor="ctr">
                    <a:lnT>
                      <a:noFill/>
                    </a:lnT>
                  </a:tcPr>
                </a:tc>
                <a:extLst>
                  <a:ext uri="{0D108BD9-81ED-4DB2-BD59-A6C34878D82A}">
                    <a16:rowId xmlns:a16="http://schemas.microsoft.com/office/drawing/2014/main" val="1906827500"/>
                  </a:ext>
                </a:extLst>
              </a:tr>
            </a:tbl>
          </a:graphicData>
        </a:graphic>
      </p:graphicFrame>
      <p:sp>
        <p:nvSpPr>
          <p:cNvPr id="3" name="TextBox 2">
            <a:extLst>
              <a:ext uri="{FF2B5EF4-FFF2-40B4-BE49-F238E27FC236}">
                <a16:creationId xmlns:a16="http://schemas.microsoft.com/office/drawing/2014/main" id="{AB72BE56-8B17-6418-4A8D-492484FDCC7D}"/>
              </a:ext>
            </a:extLst>
          </p:cNvPr>
          <p:cNvSpPr txBox="1"/>
          <p:nvPr/>
        </p:nvSpPr>
        <p:spPr>
          <a:xfrm>
            <a:off x="7934901" y="573072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endParaRPr lang="en-GB" sz="800" baseline="30000" noProof="0" dirty="0">
              <a:latin typeface="Univers" panose="020B0503020202020204" pitchFamily="34" charset="0"/>
            </a:endParaRPr>
          </a:p>
        </p:txBody>
      </p:sp>
      <p:sp>
        <p:nvSpPr>
          <p:cNvPr id="4" name="TextBox 3">
            <a:extLst>
              <a:ext uri="{FF2B5EF4-FFF2-40B4-BE49-F238E27FC236}">
                <a16:creationId xmlns:a16="http://schemas.microsoft.com/office/drawing/2014/main" id="{9EBB286C-655C-2318-AAB1-8658D060D20A}"/>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cxnSp>
        <p:nvCxnSpPr>
          <p:cNvPr id="5" name="Straight Connector 4">
            <a:extLst>
              <a:ext uri="{FF2B5EF4-FFF2-40B4-BE49-F238E27FC236}">
                <a16:creationId xmlns:a16="http://schemas.microsoft.com/office/drawing/2014/main" id="{6B8E8B60-CC61-403B-197D-8F4F1ED352F4}"/>
              </a:ext>
            </a:extLst>
          </p:cNvPr>
          <p:cNvCxnSpPr>
            <a:cxnSpLocks/>
          </p:cNvCxnSpPr>
          <p:nvPr/>
        </p:nvCxnSpPr>
        <p:spPr>
          <a:xfrm>
            <a:off x="1842221" y="1525370"/>
            <a:ext cx="0" cy="31948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6B074C5-C40A-2FD5-32F9-E58BE4E74B2A}"/>
              </a:ext>
            </a:extLst>
          </p:cNvPr>
          <p:cNvCxnSpPr/>
          <p:nvPr/>
        </p:nvCxnSpPr>
        <p:spPr>
          <a:xfrm>
            <a:off x="1710019" y="4610093"/>
            <a:ext cx="65991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9556002-3583-A082-D442-B3370AD289D0}"/>
              </a:ext>
            </a:extLst>
          </p:cNvPr>
          <p:cNvCxnSpPr>
            <a:cxnSpLocks/>
          </p:cNvCxnSpPr>
          <p:nvPr/>
        </p:nvCxnSpPr>
        <p:spPr>
          <a:xfrm rot="5400000">
            <a:off x="3221867" y="4666232"/>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B6D3E71-A66C-0FF1-2081-567E6BEBE416}"/>
              </a:ext>
            </a:extLst>
          </p:cNvPr>
          <p:cNvCxnSpPr/>
          <p:nvPr/>
        </p:nvCxnSpPr>
        <p:spPr>
          <a:xfrm>
            <a:off x="1701984" y="4014519"/>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96734A-21BD-9FC3-9F32-54962E11E8B0}"/>
              </a:ext>
            </a:extLst>
          </p:cNvPr>
          <p:cNvCxnSpPr/>
          <p:nvPr/>
        </p:nvCxnSpPr>
        <p:spPr>
          <a:xfrm>
            <a:off x="1701984" y="3705135"/>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410C31-8281-3DCA-D027-768FEB112A16}"/>
              </a:ext>
            </a:extLst>
          </p:cNvPr>
          <p:cNvCxnSpPr/>
          <p:nvPr/>
        </p:nvCxnSpPr>
        <p:spPr>
          <a:xfrm>
            <a:off x="1701984" y="3388877"/>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AA561BD-002B-072B-C394-3A0D12ADB4F2}"/>
              </a:ext>
            </a:extLst>
          </p:cNvPr>
          <p:cNvCxnSpPr/>
          <p:nvPr/>
        </p:nvCxnSpPr>
        <p:spPr>
          <a:xfrm>
            <a:off x="1701984" y="277011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25A385A-78E7-65F8-A2BB-E4F194494ED6}"/>
              </a:ext>
            </a:extLst>
          </p:cNvPr>
          <p:cNvCxnSpPr/>
          <p:nvPr/>
        </p:nvCxnSpPr>
        <p:spPr>
          <a:xfrm>
            <a:off x="1701984" y="2453851"/>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E66E772-4931-90D6-B13F-CFB6FC9578A7}"/>
              </a:ext>
            </a:extLst>
          </p:cNvPr>
          <p:cNvCxnSpPr/>
          <p:nvPr/>
        </p:nvCxnSpPr>
        <p:spPr>
          <a:xfrm>
            <a:off x="1701984" y="2151343"/>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59C6062-18E1-91FA-1B50-BF393A64F9C0}"/>
              </a:ext>
            </a:extLst>
          </p:cNvPr>
          <p:cNvCxnSpPr/>
          <p:nvPr/>
        </p:nvCxnSpPr>
        <p:spPr>
          <a:xfrm>
            <a:off x="1701984" y="184196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32B6991-A671-3F7F-0E53-98A33E425233}"/>
              </a:ext>
            </a:extLst>
          </p:cNvPr>
          <p:cNvCxnSpPr/>
          <p:nvPr/>
        </p:nvCxnSpPr>
        <p:spPr>
          <a:xfrm>
            <a:off x="1701984" y="1532576"/>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C71BB7E-3513-1169-90FC-383A12C63723}"/>
              </a:ext>
            </a:extLst>
          </p:cNvPr>
          <p:cNvCxnSpPr>
            <a:cxnSpLocks/>
          </p:cNvCxnSpPr>
          <p:nvPr/>
        </p:nvCxnSpPr>
        <p:spPr>
          <a:xfrm rot="5400000">
            <a:off x="3936886" y="4666233"/>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0C02A3B-D5C5-1D1F-2B44-39F701FB9889}"/>
              </a:ext>
            </a:extLst>
          </p:cNvPr>
          <p:cNvCxnSpPr>
            <a:cxnSpLocks/>
          </p:cNvCxnSpPr>
          <p:nvPr/>
        </p:nvCxnSpPr>
        <p:spPr>
          <a:xfrm rot="5400000">
            <a:off x="4651908" y="4666234"/>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4F1A38F-2F49-E3BE-CB03-59EB0B66E234}"/>
              </a:ext>
            </a:extLst>
          </p:cNvPr>
          <p:cNvCxnSpPr>
            <a:cxnSpLocks/>
          </p:cNvCxnSpPr>
          <p:nvPr/>
        </p:nvCxnSpPr>
        <p:spPr>
          <a:xfrm rot="5400000">
            <a:off x="5360052" y="4666235"/>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F168C57-2141-90D4-618C-279BFCFDD77D}"/>
              </a:ext>
            </a:extLst>
          </p:cNvPr>
          <p:cNvCxnSpPr>
            <a:cxnSpLocks/>
          </p:cNvCxnSpPr>
          <p:nvPr/>
        </p:nvCxnSpPr>
        <p:spPr>
          <a:xfrm rot="5400000">
            <a:off x="6088822" y="4666236"/>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28C5E0-E4C6-FCD2-4FE5-A669C1081CD8}"/>
              </a:ext>
            </a:extLst>
          </p:cNvPr>
          <p:cNvCxnSpPr>
            <a:cxnSpLocks/>
          </p:cNvCxnSpPr>
          <p:nvPr/>
        </p:nvCxnSpPr>
        <p:spPr>
          <a:xfrm rot="5400000">
            <a:off x="7518861" y="4666237"/>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487089A-3317-3CD1-8A1F-B21F20B5CD0B}"/>
              </a:ext>
            </a:extLst>
          </p:cNvPr>
          <p:cNvCxnSpPr>
            <a:cxnSpLocks/>
          </p:cNvCxnSpPr>
          <p:nvPr/>
        </p:nvCxnSpPr>
        <p:spPr>
          <a:xfrm rot="5400000">
            <a:off x="8247631" y="4666238"/>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3AD2E3F-3EA6-C81E-8920-D1A59D735E2F}"/>
              </a:ext>
            </a:extLst>
          </p:cNvPr>
          <p:cNvSpPr txBox="1"/>
          <p:nvPr/>
        </p:nvSpPr>
        <p:spPr>
          <a:xfrm>
            <a:off x="1192867" y="1749627"/>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90</a:t>
            </a:r>
          </a:p>
        </p:txBody>
      </p:sp>
      <p:sp>
        <p:nvSpPr>
          <p:cNvPr id="29" name="TextBox 28">
            <a:extLst>
              <a:ext uri="{FF2B5EF4-FFF2-40B4-BE49-F238E27FC236}">
                <a16:creationId xmlns:a16="http://schemas.microsoft.com/office/drawing/2014/main" id="{499EE6DA-9198-1122-B5E9-0D4984573D4B}"/>
              </a:ext>
            </a:extLst>
          </p:cNvPr>
          <p:cNvSpPr txBox="1"/>
          <p:nvPr/>
        </p:nvSpPr>
        <p:spPr>
          <a:xfrm>
            <a:off x="1192867" y="1441628"/>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30" name="TextBox 29">
            <a:extLst>
              <a:ext uri="{FF2B5EF4-FFF2-40B4-BE49-F238E27FC236}">
                <a16:creationId xmlns:a16="http://schemas.microsoft.com/office/drawing/2014/main" id="{79B9EFEE-E0A2-3278-9564-AA05D7C4D784}"/>
              </a:ext>
            </a:extLst>
          </p:cNvPr>
          <p:cNvSpPr txBox="1"/>
          <p:nvPr/>
        </p:nvSpPr>
        <p:spPr>
          <a:xfrm>
            <a:off x="1192867" y="2060912"/>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80</a:t>
            </a:r>
          </a:p>
        </p:txBody>
      </p:sp>
      <p:sp>
        <p:nvSpPr>
          <p:cNvPr id="31" name="TextBox 30">
            <a:extLst>
              <a:ext uri="{FF2B5EF4-FFF2-40B4-BE49-F238E27FC236}">
                <a16:creationId xmlns:a16="http://schemas.microsoft.com/office/drawing/2014/main" id="{0248940C-710C-56EB-75D0-3C54F1CCB927}"/>
              </a:ext>
            </a:extLst>
          </p:cNvPr>
          <p:cNvSpPr txBox="1"/>
          <p:nvPr/>
        </p:nvSpPr>
        <p:spPr>
          <a:xfrm>
            <a:off x="1192867" y="2359227"/>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70</a:t>
            </a:r>
          </a:p>
        </p:txBody>
      </p:sp>
      <p:sp>
        <p:nvSpPr>
          <p:cNvPr id="32" name="TextBox 31">
            <a:extLst>
              <a:ext uri="{FF2B5EF4-FFF2-40B4-BE49-F238E27FC236}">
                <a16:creationId xmlns:a16="http://schemas.microsoft.com/office/drawing/2014/main" id="{DCC6A6F0-8A81-6547-F237-6C0D452ACCD7}"/>
              </a:ext>
            </a:extLst>
          </p:cNvPr>
          <p:cNvSpPr txBox="1"/>
          <p:nvPr/>
        </p:nvSpPr>
        <p:spPr>
          <a:xfrm>
            <a:off x="1192867" y="2992199"/>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50</a:t>
            </a:r>
          </a:p>
        </p:txBody>
      </p:sp>
      <p:sp>
        <p:nvSpPr>
          <p:cNvPr id="33" name="TextBox 32">
            <a:extLst>
              <a:ext uri="{FF2B5EF4-FFF2-40B4-BE49-F238E27FC236}">
                <a16:creationId xmlns:a16="http://schemas.microsoft.com/office/drawing/2014/main" id="{735A2E54-8569-9E84-EB06-C69E658CF578}"/>
              </a:ext>
            </a:extLst>
          </p:cNvPr>
          <p:cNvSpPr txBox="1"/>
          <p:nvPr/>
        </p:nvSpPr>
        <p:spPr>
          <a:xfrm>
            <a:off x="1192867" y="2674429"/>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34" name="TextBox 33">
            <a:extLst>
              <a:ext uri="{FF2B5EF4-FFF2-40B4-BE49-F238E27FC236}">
                <a16:creationId xmlns:a16="http://schemas.microsoft.com/office/drawing/2014/main" id="{A1A831FE-6EB4-D4AB-D609-340B5CD502D2}"/>
              </a:ext>
            </a:extLst>
          </p:cNvPr>
          <p:cNvSpPr txBox="1"/>
          <p:nvPr/>
        </p:nvSpPr>
        <p:spPr>
          <a:xfrm>
            <a:off x="1192867" y="3290514"/>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40</a:t>
            </a:r>
          </a:p>
        </p:txBody>
      </p:sp>
      <p:sp>
        <p:nvSpPr>
          <p:cNvPr id="35" name="TextBox 34">
            <a:extLst>
              <a:ext uri="{FF2B5EF4-FFF2-40B4-BE49-F238E27FC236}">
                <a16:creationId xmlns:a16="http://schemas.microsoft.com/office/drawing/2014/main" id="{4984D12C-8246-E375-8803-9C0891B5AA89}"/>
              </a:ext>
            </a:extLst>
          </p:cNvPr>
          <p:cNvSpPr txBox="1"/>
          <p:nvPr/>
        </p:nvSpPr>
        <p:spPr>
          <a:xfrm>
            <a:off x="1192867" y="4219012"/>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36" name="TextBox 35">
            <a:extLst>
              <a:ext uri="{FF2B5EF4-FFF2-40B4-BE49-F238E27FC236}">
                <a16:creationId xmlns:a16="http://schemas.microsoft.com/office/drawing/2014/main" id="{81A30B7F-82C8-4DB4-BF0C-5CEA0C6D7389}"/>
              </a:ext>
            </a:extLst>
          </p:cNvPr>
          <p:cNvSpPr txBox="1"/>
          <p:nvPr/>
        </p:nvSpPr>
        <p:spPr>
          <a:xfrm>
            <a:off x="1192867" y="3608284"/>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30</a:t>
            </a:r>
          </a:p>
        </p:txBody>
      </p:sp>
      <p:sp>
        <p:nvSpPr>
          <p:cNvPr id="37" name="TextBox 36">
            <a:extLst>
              <a:ext uri="{FF2B5EF4-FFF2-40B4-BE49-F238E27FC236}">
                <a16:creationId xmlns:a16="http://schemas.microsoft.com/office/drawing/2014/main" id="{442891E7-7E0F-0F3B-ADDC-196F57E6629A}"/>
              </a:ext>
            </a:extLst>
          </p:cNvPr>
          <p:cNvSpPr txBox="1"/>
          <p:nvPr/>
        </p:nvSpPr>
        <p:spPr>
          <a:xfrm>
            <a:off x="1192867" y="3913648"/>
            <a:ext cx="471424"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38" name="TextBox 37">
            <a:extLst>
              <a:ext uri="{FF2B5EF4-FFF2-40B4-BE49-F238E27FC236}">
                <a16:creationId xmlns:a16="http://schemas.microsoft.com/office/drawing/2014/main" id="{45C90C8F-7BFE-B955-3FD5-A043BA1CE61E}"/>
              </a:ext>
            </a:extLst>
          </p:cNvPr>
          <p:cNvSpPr txBox="1"/>
          <p:nvPr/>
        </p:nvSpPr>
        <p:spPr>
          <a:xfrm>
            <a:off x="1702490"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39" name="TextBox 38">
            <a:extLst>
              <a:ext uri="{FF2B5EF4-FFF2-40B4-BE49-F238E27FC236}">
                <a16:creationId xmlns:a16="http://schemas.microsoft.com/office/drawing/2014/main" id="{6DEB2700-8926-8519-5BD4-CFD799E14EEF}"/>
              </a:ext>
            </a:extLst>
          </p:cNvPr>
          <p:cNvSpPr txBox="1"/>
          <p:nvPr/>
        </p:nvSpPr>
        <p:spPr>
          <a:xfrm>
            <a:off x="2415852"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12</a:t>
            </a:r>
          </a:p>
        </p:txBody>
      </p:sp>
      <p:sp>
        <p:nvSpPr>
          <p:cNvPr id="40" name="TextBox 39">
            <a:extLst>
              <a:ext uri="{FF2B5EF4-FFF2-40B4-BE49-F238E27FC236}">
                <a16:creationId xmlns:a16="http://schemas.microsoft.com/office/drawing/2014/main" id="{207D14E7-7902-7A2E-56C2-0EEF16AA3CAB}"/>
              </a:ext>
            </a:extLst>
          </p:cNvPr>
          <p:cNvSpPr txBox="1"/>
          <p:nvPr/>
        </p:nvSpPr>
        <p:spPr>
          <a:xfrm>
            <a:off x="3129213"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24</a:t>
            </a:r>
          </a:p>
        </p:txBody>
      </p:sp>
      <p:sp>
        <p:nvSpPr>
          <p:cNvPr id="41" name="TextBox 40">
            <a:extLst>
              <a:ext uri="{FF2B5EF4-FFF2-40B4-BE49-F238E27FC236}">
                <a16:creationId xmlns:a16="http://schemas.microsoft.com/office/drawing/2014/main" id="{B54025CE-7873-425E-8F66-8811674CB835}"/>
              </a:ext>
            </a:extLst>
          </p:cNvPr>
          <p:cNvSpPr txBox="1"/>
          <p:nvPr/>
        </p:nvSpPr>
        <p:spPr>
          <a:xfrm>
            <a:off x="3855545"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36</a:t>
            </a:r>
          </a:p>
        </p:txBody>
      </p:sp>
      <p:sp>
        <p:nvSpPr>
          <p:cNvPr id="42" name="TextBox 41">
            <a:extLst>
              <a:ext uri="{FF2B5EF4-FFF2-40B4-BE49-F238E27FC236}">
                <a16:creationId xmlns:a16="http://schemas.microsoft.com/office/drawing/2014/main" id="{5350782D-5626-A33B-AFF5-87F8AB665F0F}"/>
              </a:ext>
            </a:extLst>
          </p:cNvPr>
          <p:cNvSpPr txBox="1"/>
          <p:nvPr/>
        </p:nvSpPr>
        <p:spPr>
          <a:xfrm>
            <a:off x="4575392"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48</a:t>
            </a:r>
          </a:p>
        </p:txBody>
      </p:sp>
      <p:sp>
        <p:nvSpPr>
          <p:cNvPr id="43" name="TextBox 42">
            <a:extLst>
              <a:ext uri="{FF2B5EF4-FFF2-40B4-BE49-F238E27FC236}">
                <a16:creationId xmlns:a16="http://schemas.microsoft.com/office/drawing/2014/main" id="{0F247B9E-7925-644D-42FA-123A26F21261}"/>
              </a:ext>
            </a:extLst>
          </p:cNvPr>
          <p:cNvSpPr txBox="1"/>
          <p:nvPr/>
        </p:nvSpPr>
        <p:spPr>
          <a:xfrm>
            <a:off x="5282269"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44" name="TextBox 43">
            <a:extLst>
              <a:ext uri="{FF2B5EF4-FFF2-40B4-BE49-F238E27FC236}">
                <a16:creationId xmlns:a16="http://schemas.microsoft.com/office/drawing/2014/main" id="{5F804D40-5D46-99EB-CB2C-CB22AB350253}"/>
              </a:ext>
            </a:extLst>
          </p:cNvPr>
          <p:cNvSpPr txBox="1"/>
          <p:nvPr/>
        </p:nvSpPr>
        <p:spPr>
          <a:xfrm>
            <a:off x="6008600"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72</a:t>
            </a:r>
          </a:p>
        </p:txBody>
      </p:sp>
      <p:sp>
        <p:nvSpPr>
          <p:cNvPr id="45" name="TextBox 44">
            <a:extLst>
              <a:ext uri="{FF2B5EF4-FFF2-40B4-BE49-F238E27FC236}">
                <a16:creationId xmlns:a16="http://schemas.microsoft.com/office/drawing/2014/main" id="{9CA38D8F-BE25-758E-F415-D52311CB6AA2}"/>
              </a:ext>
            </a:extLst>
          </p:cNvPr>
          <p:cNvSpPr txBox="1"/>
          <p:nvPr/>
        </p:nvSpPr>
        <p:spPr>
          <a:xfrm>
            <a:off x="6734932"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84</a:t>
            </a:r>
          </a:p>
        </p:txBody>
      </p:sp>
      <p:sp>
        <p:nvSpPr>
          <p:cNvPr id="46" name="TextBox 45">
            <a:extLst>
              <a:ext uri="{FF2B5EF4-FFF2-40B4-BE49-F238E27FC236}">
                <a16:creationId xmlns:a16="http://schemas.microsoft.com/office/drawing/2014/main" id="{6480C610-099C-8E48-6FA0-3263ED5C7DCB}"/>
              </a:ext>
            </a:extLst>
          </p:cNvPr>
          <p:cNvSpPr txBox="1"/>
          <p:nvPr/>
        </p:nvSpPr>
        <p:spPr>
          <a:xfrm>
            <a:off x="7428838"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96</a:t>
            </a:r>
          </a:p>
        </p:txBody>
      </p:sp>
      <p:sp>
        <p:nvSpPr>
          <p:cNvPr id="47" name="TextBox 46">
            <a:extLst>
              <a:ext uri="{FF2B5EF4-FFF2-40B4-BE49-F238E27FC236}">
                <a16:creationId xmlns:a16="http://schemas.microsoft.com/office/drawing/2014/main" id="{72D53256-9861-EA7F-1560-2FC0CBC601B4}"/>
              </a:ext>
            </a:extLst>
          </p:cNvPr>
          <p:cNvSpPr txBox="1"/>
          <p:nvPr/>
        </p:nvSpPr>
        <p:spPr>
          <a:xfrm>
            <a:off x="8155170" y="4739498"/>
            <a:ext cx="272921" cy="184666"/>
          </a:xfrm>
          <a:prstGeom prst="rect">
            <a:avLst/>
          </a:prstGeom>
          <a:noFill/>
        </p:spPr>
        <p:txBody>
          <a:bodyPr wrap="square" lIns="0" tIns="0" rIns="0" bIns="0" rtlCol="0">
            <a:spAutoFit/>
          </a:bodyPr>
          <a:lstStyle/>
          <a:p>
            <a:pPr algn="ctr"/>
            <a:r>
              <a:rPr lang="en-GB" sz="1200" noProof="0" dirty="0">
                <a:solidFill>
                  <a:schemeClr val="tx1">
                    <a:lumMod val="65000"/>
                    <a:lumOff val="35000"/>
                  </a:schemeClr>
                </a:solidFill>
                <a:latin typeface="Univers" panose="020B0503020202020204" pitchFamily="34" charset="0"/>
                <a:cs typeface="Arial" panose="020B0604020202020204" pitchFamily="34" charset="0"/>
              </a:rPr>
              <a:t>108</a:t>
            </a:r>
          </a:p>
        </p:txBody>
      </p:sp>
      <p:sp>
        <p:nvSpPr>
          <p:cNvPr id="48" name="TextBox 47">
            <a:extLst>
              <a:ext uri="{FF2B5EF4-FFF2-40B4-BE49-F238E27FC236}">
                <a16:creationId xmlns:a16="http://schemas.microsoft.com/office/drawing/2014/main" id="{9C219BCB-ED84-A6A0-38DC-4903AE9DA51A}"/>
              </a:ext>
            </a:extLst>
          </p:cNvPr>
          <p:cNvSpPr txBox="1"/>
          <p:nvPr/>
        </p:nvSpPr>
        <p:spPr>
          <a:xfrm>
            <a:off x="1391370" y="4525490"/>
            <a:ext cx="272921" cy="184666"/>
          </a:xfrm>
          <a:prstGeom prst="rect">
            <a:avLst/>
          </a:prstGeom>
          <a:noFill/>
        </p:spPr>
        <p:txBody>
          <a:bodyPr wrap="square" lIns="0" tIns="0" rIns="0" bIns="0" rtlCol="0">
            <a:spAutoFit/>
          </a:bodyPr>
          <a:lstStyle/>
          <a:p>
            <a:pPr algn="r"/>
            <a:r>
              <a:rPr lang="en-GB" sz="12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49" name="TextBox 48">
            <a:extLst>
              <a:ext uri="{FF2B5EF4-FFF2-40B4-BE49-F238E27FC236}">
                <a16:creationId xmlns:a16="http://schemas.microsoft.com/office/drawing/2014/main" id="{E4997D91-A382-CD4E-5C4A-7A00341915ED}"/>
              </a:ext>
            </a:extLst>
          </p:cNvPr>
          <p:cNvSpPr txBox="1"/>
          <p:nvPr/>
        </p:nvSpPr>
        <p:spPr>
          <a:xfrm>
            <a:off x="6928344" y="1615500"/>
            <a:ext cx="2013115" cy="261610"/>
          </a:xfrm>
          <a:prstGeom prst="rect">
            <a:avLst/>
          </a:prstGeom>
          <a:noFill/>
        </p:spPr>
        <p:txBody>
          <a:bodyPr wrap="square" rtlCol="0">
            <a:spAutoFit/>
          </a:bodyPr>
          <a:lstStyle/>
          <a:p>
            <a:r>
              <a:rPr lang="en-GB" sz="1100" b="1" noProof="0" dirty="0">
                <a:solidFill>
                  <a:srgbClr val="68BF45"/>
                </a:solidFill>
                <a:latin typeface="Univers" panose="020B0503020202020204" pitchFamily="34" charset="0"/>
                <a:cs typeface="Arial" panose="020B0604020202020204" pitchFamily="34" charset="0"/>
              </a:rPr>
              <a:t>84-month OS: 85.1%</a:t>
            </a:r>
          </a:p>
        </p:txBody>
      </p:sp>
      <p:sp>
        <p:nvSpPr>
          <p:cNvPr id="50" name="TextBox 49">
            <a:extLst>
              <a:ext uri="{FF2B5EF4-FFF2-40B4-BE49-F238E27FC236}">
                <a16:creationId xmlns:a16="http://schemas.microsoft.com/office/drawing/2014/main" id="{06F0F516-A768-EDF1-2EAB-5FD0B973BA8A}"/>
              </a:ext>
            </a:extLst>
          </p:cNvPr>
          <p:cNvSpPr txBox="1"/>
          <p:nvPr/>
        </p:nvSpPr>
        <p:spPr>
          <a:xfrm>
            <a:off x="1842221" y="4928668"/>
            <a:ext cx="6466899" cy="276999"/>
          </a:xfrm>
          <a:prstGeom prst="rect">
            <a:avLst/>
          </a:prstGeom>
          <a:noFill/>
        </p:spPr>
        <p:txBody>
          <a:bodyPr wrap="square" rtlCol="0">
            <a:spAutoFit/>
          </a:bodyPr>
          <a:lstStyle/>
          <a:p>
            <a:pPr algn="ctr"/>
            <a:r>
              <a:rPr lang="en-GB" sz="1200" b="1" noProof="0" dirty="0">
                <a:solidFill>
                  <a:schemeClr val="tx1">
                    <a:lumMod val="65000"/>
                    <a:lumOff val="35000"/>
                  </a:schemeClr>
                </a:solidFill>
                <a:latin typeface="Univers" panose="020B0503020202020204" pitchFamily="34" charset="0"/>
                <a:cs typeface="Arial" panose="020B0604020202020204" pitchFamily="34" charset="0"/>
              </a:rPr>
              <a:t>Time (months)</a:t>
            </a:r>
          </a:p>
        </p:txBody>
      </p:sp>
      <p:sp>
        <p:nvSpPr>
          <p:cNvPr id="51" name="TextBox 50">
            <a:extLst>
              <a:ext uri="{FF2B5EF4-FFF2-40B4-BE49-F238E27FC236}">
                <a16:creationId xmlns:a16="http://schemas.microsoft.com/office/drawing/2014/main" id="{534D4CAE-7369-5EFC-F2E0-6500483B7D86}"/>
              </a:ext>
            </a:extLst>
          </p:cNvPr>
          <p:cNvSpPr txBox="1"/>
          <p:nvPr/>
        </p:nvSpPr>
        <p:spPr>
          <a:xfrm>
            <a:off x="6928344" y="2329221"/>
            <a:ext cx="2013115" cy="261610"/>
          </a:xfrm>
          <a:prstGeom prst="rect">
            <a:avLst/>
          </a:prstGeom>
          <a:noFill/>
        </p:spPr>
        <p:txBody>
          <a:bodyPr wrap="square" rtlCol="0">
            <a:spAutoFit/>
          </a:bodyPr>
          <a:lstStyle/>
          <a:p>
            <a:r>
              <a:rPr lang="en-GB" sz="1100" b="1" noProof="0" dirty="0">
                <a:solidFill>
                  <a:srgbClr val="A6A6A6"/>
                </a:solidFill>
                <a:latin typeface="Univers" panose="020B0503020202020204" pitchFamily="34" charset="0"/>
                <a:cs typeface="Arial" panose="020B0604020202020204" pitchFamily="34" charset="0"/>
              </a:rPr>
              <a:t>84-month OS: 77.2%</a:t>
            </a:r>
          </a:p>
        </p:txBody>
      </p:sp>
      <p:sp>
        <p:nvSpPr>
          <p:cNvPr id="52" name="TextBox 51">
            <a:extLst>
              <a:ext uri="{FF2B5EF4-FFF2-40B4-BE49-F238E27FC236}">
                <a16:creationId xmlns:a16="http://schemas.microsoft.com/office/drawing/2014/main" id="{D9A93F39-C27F-08E6-7F66-E5BB6D2DC40B}"/>
              </a:ext>
            </a:extLst>
          </p:cNvPr>
          <p:cNvSpPr txBox="1"/>
          <p:nvPr/>
        </p:nvSpPr>
        <p:spPr>
          <a:xfrm>
            <a:off x="436106" y="5126463"/>
            <a:ext cx="1102678"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No. at risk</a:t>
            </a:r>
          </a:p>
        </p:txBody>
      </p:sp>
      <p:sp>
        <p:nvSpPr>
          <p:cNvPr id="54" name="TextBox 53">
            <a:extLst>
              <a:ext uri="{FF2B5EF4-FFF2-40B4-BE49-F238E27FC236}">
                <a16:creationId xmlns:a16="http://schemas.microsoft.com/office/drawing/2014/main" id="{A3C6C858-94B1-3ACF-7487-DC660EE5CDC8}"/>
              </a:ext>
            </a:extLst>
          </p:cNvPr>
          <p:cNvSpPr txBox="1"/>
          <p:nvPr/>
        </p:nvSpPr>
        <p:spPr>
          <a:xfrm rot="16200000">
            <a:off x="-417018" y="2906904"/>
            <a:ext cx="3240067" cy="276999"/>
          </a:xfrm>
          <a:prstGeom prst="rect">
            <a:avLst/>
          </a:prstGeom>
          <a:noFill/>
        </p:spPr>
        <p:txBody>
          <a:bodyPr wrap="square" rtlCol="0">
            <a:spAutoFit/>
          </a:bodyPr>
          <a:lstStyle/>
          <a:p>
            <a:pPr algn="ctr"/>
            <a:r>
              <a:rPr lang="en-GB" sz="1200" b="1" noProof="0" dirty="0">
                <a:solidFill>
                  <a:schemeClr val="tx1">
                    <a:lumMod val="65000"/>
                    <a:lumOff val="35000"/>
                  </a:schemeClr>
                </a:solidFill>
                <a:latin typeface="Univers" panose="020B0503020202020204" pitchFamily="34" charset="0"/>
                <a:cs typeface="Arial" panose="020B0604020202020204" pitchFamily="34" charset="0"/>
              </a:rPr>
              <a:t>Percentage of patients who were alive</a:t>
            </a:r>
          </a:p>
        </p:txBody>
      </p:sp>
      <p:cxnSp>
        <p:nvCxnSpPr>
          <p:cNvPr id="55" name="Straight Connector 54">
            <a:extLst>
              <a:ext uri="{FF2B5EF4-FFF2-40B4-BE49-F238E27FC236}">
                <a16:creationId xmlns:a16="http://schemas.microsoft.com/office/drawing/2014/main" id="{C639108F-9032-49B7-609B-9F0583929933}"/>
              </a:ext>
            </a:extLst>
          </p:cNvPr>
          <p:cNvCxnSpPr/>
          <p:nvPr/>
        </p:nvCxnSpPr>
        <p:spPr>
          <a:xfrm>
            <a:off x="1701984" y="431283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DBAD136-6E48-D24D-7956-B75D195515AD}"/>
              </a:ext>
            </a:extLst>
          </p:cNvPr>
          <p:cNvCxnSpPr/>
          <p:nvPr/>
        </p:nvCxnSpPr>
        <p:spPr>
          <a:xfrm>
            <a:off x="1701984" y="3081395"/>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14A6702-E498-E99F-9F2D-0475D48B4A8C}"/>
              </a:ext>
            </a:extLst>
          </p:cNvPr>
          <p:cNvCxnSpPr>
            <a:cxnSpLocks/>
          </p:cNvCxnSpPr>
          <p:nvPr/>
        </p:nvCxnSpPr>
        <p:spPr>
          <a:xfrm rot="5400000">
            <a:off x="2514991" y="4666232"/>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B6BF64-8983-9FE1-F161-35A8A4F5D6CB}"/>
              </a:ext>
            </a:extLst>
          </p:cNvPr>
          <p:cNvCxnSpPr>
            <a:cxnSpLocks/>
          </p:cNvCxnSpPr>
          <p:nvPr/>
        </p:nvCxnSpPr>
        <p:spPr>
          <a:xfrm rot="5400000">
            <a:off x="6811984" y="4666237"/>
            <a:ext cx="10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CCBC765-5D0A-B966-88A3-EFFEF4DF0368}"/>
              </a:ext>
            </a:extLst>
          </p:cNvPr>
          <p:cNvSpPr txBox="1"/>
          <p:nvPr/>
        </p:nvSpPr>
        <p:spPr>
          <a:xfrm>
            <a:off x="1887152" y="4113971"/>
            <a:ext cx="3073487" cy="430887"/>
          </a:xfrm>
          <a:prstGeom prst="rect">
            <a:avLst/>
          </a:prstGeom>
          <a:noFill/>
        </p:spPr>
        <p:txBody>
          <a:bodyPr wrap="square" rtlCol="0">
            <a:spAutoFit/>
          </a:bodyPr>
          <a:lstStyle/>
          <a:p>
            <a:r>
              <a:rPr lang="en-GB" sz="1100" b="1" noProof="0" dirty="0">
                <a:solidFill>
                  <a:schemeClr val="tx1">
                    <a:lumMod val="65000"/>
                    <a:lumOff val="35000"/>
                  </a:schemeClr>
                </a:solidFill>
                <a:latin typeface="Univers" panose="020B0503020202020204" pitchFamily="34" charset="0"/>
                <a:cs typeface="Arial" panose="020B0604020202020204" pitchFamily="34" charset="0"/>
              </a:rPr>
              <a:t>HR,</a:t>
            </a:r>
            <a:r>
              <a:rPr lang="en-GB" sz="1100" b="1" baseline="30000" noProof="0" dirty="0">
                <a:solidFill>
                  <a:schemeClr val="tx1">
                    <a:lumMod val="65000"/>
                    <a:lumOff val="35000"/>
                  </a:schemeClr>
                </a:solidFill>
                <a:latin typeface="Univers" panose="020B0503020202020204" pitchFamily="34" charset="0"/>
                <a:cs typeface="Arial" panose="020B0604020202020204" pitchFamily="34" charset="0"/>
              </a:rPr>
              <a:t>a</a:t>
            </a:r>
            <a:r>
              <a:rPr lang="en-GB" sz="1100" b="1" noProof="0" dirty="0">
                <a:solidFill>
                  <a:schemeClr val="tx1">
                    <a:lumMod val="65000"/>
                    <a:lumOff val="35000"/>
                  </a:schemeClr>
                </a:solidFill>
                <a:latin typeface="Univers" panose="020B0503020202020204" pitchFamily="34" charset="0"/>
                <a:cs typeface="Arial" panose="020B0604020202020204" pitchFamily="34" charset="0"/>
              </a:rPr>
              <a:t> 0.64 (95% CI, 0.49–0.85)</a:t>
            </a:r>
          </a:p>
          <a:p>
            <a:r>
              <a:rPr lang="en-GB" sz="1100" b="1" noProof="0" dirty="0">
                <a:solidFill>
                  <a:schemeClr val="tx1">
                    <a:lumMod val="65000"/>
                    <a:lumOff val="35000"/>
                  </a:schemeClr>
                </a:solidFill>
                <a:latin typeface="Univers" panose="020B0503020202020204" pitchFamily="34" charset="0"/>
                <a:cs typeface="Arial" panose="020B0604020202020204" pitchFamily="34" charset="0"/>
              </a:rPr>
              <a:t>Median follow up:</a:t>
            </a:r>
            <a:r>
              <a:rPr lang="en-GB" sz="1100" b="1" baseline="30000" noProof="0" dirty="0">
                <a:solidFill>
                  <a:schemeClr val="tx1">
                    <a:lumMod val="65000"/>
                    <a:lumOff val="35000"/>
                  </a:schemeClr>
                </a:solidFill>
                <a:latin typeface="Univers" panose="020B0503020202020204" pitchFamily="34" charset="0"/>
                <a:cs typeface="Arial" panose="020B0604020202020204" pitchFamily="34" charset="0"/>
              </a:rPr>
              <a:t>b</a:t>
            </a:r>
            <a:r>
              <a:rPr lang="en-GB" sz="1100" b="1" noProof="0" dirty="0">
                <a:solidFill>
                  <a:schemeClr val="tx1">
                    <a:lumMod val="65000"/>
                    <a:lumOff val="35000"/>
                  </a:schemeClr>
                </a:solidFill>
                <a:latin typeface="Univers" panose="020B0503020202020204" pitchFamily="34" charset="0"/>
                <a:cs typeface="Arial" panose="020B0604020202020204" pitchFamily="34" charset="0"/>
              </a:rPr>
              <a:t> 93.8 months</a:t>
            </a:r>
          </a:p>
        </p:txBody>
      </p:sp>
      <p:pic>
        <p:nvPicPr>
          <p:cNvPr id="60" name="Graphic 59">
            <a:extLst>
              <a:ext uri="{FF2B5EF4-FFF2-40B4-BE49-F238E27FC236}">
                <a16:creationId xmlns:a16="http://schemas.microsoft.com/office/drawing/2014/main" id="{9C7A1A63-C944-233C-1987-C4B336478AC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8502" y="856912"/>
            <a:ext cx="8724243" cy="5371338"/>
          </a:xfrm>
          <a:prstGeom prst="rect">
            <a:avLst/>
          </a:prstGeom>
        </p:spPr>
      </p:pic>
      <p:sp>
        <p:nvSpPr>
          <p:cNvPr id="68" name="TextBox 67">
            <a:extLst>
              <a:ext uri="{FF2B5EF4-FFF2-40B4-BE49-F238E27FC236}">
                <a16:creationId xmlns:a16="http://schemas.microsoft.com/office/drawing/2014/main" id="{8BE6F791-A7FF-82DC-403D-1D96C7ECD88F}"/>
              </a:ext>
            </a:extLst>
          </p:cNvPr>
          <p:cNvSpPr txBox="1"/>
          <p:nvPr/>
        </p:nvSpPr>
        <p:spPr>
          <a:xfrm>
            <a:off x="8875639" y="1693419"/>
            <a:ext cx="2950636" cy="1107996"/>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spAutoFit/>
          </a:bodyPr>
          <a:lstStyle/>
          <a:p>
            <a:pPr marL="0" marR="0" indent="0" algn="ctr" fontAlgn="base">
              <a:buNone/>
            </a:pPr>
            <a:r>
              <a:rPr lang="en-GB" sz="1100" b="1" i="0" dirty="0">
                <a:solidFill>
                  <a:srgbClr val="1D1D1D"/>
                </a:solidFill>
                <a:effectLst/>
                <a:latin typeface="Univers" panose="020B0503020202020204" pitchFamily="34" charset="0"/>
              </a:rPr>
              <a:t>Descriptive OS analysis only. Results provide an updated estimate of treatment effect following achievement of statistical significance at a prior prespecified analysis. No statistical conclusions can be drawn.</a:t>
            </a:r>
          </a:p>
        </p:txBody>
      </p:sp>
      <p:cxnSp>
        <p:nvCxnSpPr>
          <p:cNvPr id="17" name="Straight Connector 16">
            <a:extLst>
              <a:ext uri="{FF2B5EF4-FFF2-40B4-BE49-F238E27FC236}">
                <a16:creationId xmlns:a16="http://schemas.microsoft.com/office/drawing/2014/main" id="{FD47DDD1-0E24-A137-0367-C410AC1E69EE}"/>
              </a:ext>
            </a:extLst>
          </p:cNvPr>
          <p:cNvCxnSpPr>
            <a:cxnSpLocks/>
          </p:cNvCxnSpPr>
          <p:nvPr/>
        </p:nvCxnSpPr>
        <p:spPr>
          <a:xfrm>
            <a:off x="5403419" y="1519055"/>
            <a:ext cx="0" cy="3084723"/>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FFBE034-F991-AE91-0438-398EDEEA22D8}"/>
              </a:ext>
            </a:extLst>
          </p:cNvPr>
          <p:cNvSpPr txBox="1"/>
          <p:nvPr/>
        </p:nvSpPr>
        <p:spPr>
          <a:xfrm>
            <a:off x="5353107" y="1609185"/>
            <a:ext cx="2013115" cy="261610"/>
          </a:xfrm>
          <a:prstGeom prst="rect">
            <a:avLst/>
          </a:prstGeom>
          <a:noFill/>
        </p:spPr>
        <p:txBody>
          <a:bodyPr wrap="square" rtlCol="0">
            <a:spAutoFit/>
          </a:bodyPr>
          <a:lstStyle/>
          <a:p>
            <a:r>
              <a:rPr lang="en-GB" sz="1100" b="1" dirty="0">
                <a:solidFill>
                  <a:srgbClr val="68BF45"/>
                </a:solidFill>
                <a:latin typeface="Univers" panose="020B0503020202020204" pitchFamily="34" charset="0"/>
                <a:cs typeface="Arial" panose="020B0604020202020204" pitchFamily="34" charset="0"/>
              </a:rPr>
              <a:t>60</a:t>
            </a:r>
            <a:r>
              <a:rPr lang="en-GB" sz="1100" b="1" noProof="0" dirty="0">
                <a:solidFill>
                  <a:srgbClr val="68BF45"/>
                </a:solidFill>
                <a:latin typeface="Univers" panose="020B0503020202020204" pitchFamily="34" charset="0"/>
                <a:cs typeface="Arial" panose="020B0604020202020204" pitchFamily="34" charset="0"/>
              </a:rPr>
              <a:t>-month OS: 86.6%</a:t>
            </a:r>
          </a:p>
        </p:txBody>
      </p:sp>
      <p:sp>
        <p:nvSpPr>
          <p:cNvPr id="63" name="TextBox 62">
            <a:extLst>
              <a:ext uri="{FF2B5EF4-FFF2-40B4-BE49-F238E27FC236}">
                <a16:creationId xmlns:a16="http://schemas.microsoft.com/office/drawing/2014/main" id="{3F365C66-EF60-7C70-9FA7-E596984C208A}"/>
              </a:ext>
            </a:extLst>
          </p:cNvPr>
          <p:cNvSpPr txBox="1"/>
          <p:nvPr/>
        </p:nvSpPr>
        <p:spPr>
          <a:xfrm>
            <a:off x="5353107" y="2322906"/>
            <a:ext cx="2013115" cy="261610"/>
          </a:xfrm>
          <a:prstGeom prst="rect">
            <a:avLst/>
          </a:prstGeom>
          <a:noFill/>
        </p:spPr>
        <p:txBody>
          <a:bodyPr wrap="square" rtlCol="0">
            <a:spAutoFit/>
          </a:bodyPr>
          <a:lstStyle/>
          <a:p>
            <a:r>
              <a:rPr lang="en-GB" sz="1100" b="1" dirty="0">
                <a:solidFill>
                  <a:srgbClr val="A6A6A6"/>
                </a:solidFill>
                <a:latin typeface="Univers" panose="020B0503020202020204" pitchFamily="34" charset="0"/>
                <a:cs typeface="Arial" panose="020B0604020202020204" pitchFamily="34" charset="0"/>
              </a:rPr>
              <a:t>60</a:t>
            </a:r>
            <a:r>
              <a:rPr lang="en-GB" sz="1100" b="1" noProof="0" dirty="0">
                <a:solidFill>
                  <a:srgbClr val="A6A6A6"/>
                </a:solidFill>
                <a:latin typeface="Univers" panose="020B0503020202020204" pitchFamily="34" charset="0"/>
                <a:cs typeface="Arial" panose="020B0604020202020204" pitchFamily="34" charset="0"/>
              </a:rPr>
              <a:t>-month OS: </a:t>
            </a:r>
            <a:r>
              <a:rPr lang="en-GB" sz="1100" b="1" dirty="0">
                <a:solidFill>
                  <a:srgbClr val="A6A6A6"/>
                </a:solidFill>
                <a:latin typeface="Univers" panose="020B0503020202020204" pitchFamily="34" charset="0"/>
                <a:cs typeface="Arial" panose="020B0604020202020204" pitchFamily="34" charset="0"/>
              </a:rPr>
              <a:t>81.7</a:t>
            </a:r>
            <a:r>
              <a:rPr lang="en-GB" sz="1100" b="1" noProof="0" dirty="0">
                <a:solidFill>
                  <a:srgbClr val="A6A6A6"/>
                </a:solidFill>
                <a:latin typeface="Univers" panose="020B0503020202020204" pitchFamily="34" charset="0"/>
                <a:cs typeface="Arial" panose="020B0604020202020204" pitchFamily="34" charset="0"/>
              </a:rPr>
              <a:t>%</a:t>
            </a:r>
          </a:p>
        </p:txBody>
      </p:sp>
    </p:spTree>
    <p:extLst>
      <p:ext uri="{BB962C8B-B14F-4D97-AF65-F5344CB8AC3E}">
        <p14:creationId xmlns:p14="http://schemas.microsoft.com/office/powerpoint/2010/main" val="980197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29589-643C-76A5-E849-0029B208693F}"/>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A492C722-5B53-D92F-8E9D-7D493FF9637E}"/>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OS in key patient subgroups at final analysis</a:t>
            </a:r>
            <a:endParaRPr lang="en-GB" sz="2800" baseline="30000" noProof="0" dirty="0">
              <a:solidFill>
                <a:schemeClr val="bg1"/>
              </a:solidFill>
              <a:latin typeface="Univers" panose="020B0503020202020204" pitchFamily="34" charset="0"/>
            </a:endParaRPr>
          </a:p>
        </p:txBody>
      </p:sp>
      <p:sp>
        <p:nvSpPr>
          <p:cNvPr id="9" name="Text Placeholder 8">
            <a:extLst>
              <a:ext uri="{FF2B5EF4-FFF2-40B4-BE49-F238E27FC236}">
                <a16:creationId xmlns:a16="http://schemas.microsoft.com/office/drawing/2014/main" id="{4C2E6D7D-D9F1-B1D2-F574-BBFDDC2D0B1D}"/>
              </a:ext>
            </a:extLst>
          </p:cNvPr>
          <p:cNvSpPr>
            <a:spLocks noGrp="1"/>
          </p:cNvSpPr>
          <p:nvPr>
            <p:ph type="body" sz="quarter" idx="12"/>
          </p:nvPr>
        </p:nvSpPr>
        <p:spPr/>
        <p:txBody>
          <a:bodyPr/>
          <a:lstStyle/>
          <a:p>
            <a:r>
              <a:rPr lang="en-GB" b="1" noProof="0" dirty="0"/>
              <a:t>Data cutoff: 14 October 2025.</a:t>
            </a:r>
          </a:p>
          <a:p>
            <a:r>
              <a:rPr lang="en-GB" b="1" noProof="0" dirty="0"/>
              <a:t>For the overall population and PD-L1 subgroups, analyses were based on a Cox regression model with Efron’s method of tie handling, with treatment as a covariate and stratification by nodal status</a:t>
            </a:r>
            <a:br>
              <a:rPr lang="en-GB" b="1" noProof="0" dirty="0"/>
            </a:br>
            <a:r>
              <a:rPr lang="en-GB" b="1" noProof="0" dirty="0"/>
              <a:t>(positive vs negative), tumour size (T1/T2 vs T3/T4) and frequency of carboplatin administration (QW vs Q3W); for other subgroups, analysis was based on an unstratified Cox model.</a:t>
            </a:r>
            <a:br>
              <a:rPr lang="en-GB" b="1" noProof="0" dirty="0"/>
            </a:br>
            <a:r>
              <a:rPr lang="en-GB" noProof="0" dirty="0"/>
              <a:t>CI, confidence interval; CPS, combined positive score; HR, hazard ratio; OS, overall survival; PD-L1, programmed death ligand-1; Q3W, every 3 weeks; QW, once a week; yr, years.</a:t>
            </a:r>
          </a:p>
          <a:p>
            <a:r>
              <a:rPr lang="en-GB" noProof="0" dirty="0"/>
              <a:t>Schmid P et al. Presented at the American Society of Clinical Oncology (ASCO) Annual Meeting 2026, 29 May–2 June, Chicago, USA.</a:t>
            </a:r>
          </a:p>
        </p:txBody>
      </p:sp>
      <p:grpSp>
        <p:nvGrpSpPr>
          <p:cNvPr id="10" name="Group 9">
            <a:extLst>
              <a:ext uri="{FF2B5EF4-FFF2-40B4-BE49-F238E27FC236}">
                <a16:creationId xmlns:a16="http://schemas.microsoft.com/office/drawing/2014/main" id="{EBCCA431-F04D-E2BE-CFDE-48FC644E6ABD}"/>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FD720091-D1E1-9F4D-86C2-B43770D9648A}"/>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latin typeface="Univers" panose="020B0503020202020204" pitchFamily="34" charset="0"/>
              </a:endParaRPr>
            </a:p>
          </p:txBody>
        </p:sp>
        <p:pic>
          <p:nvPicPr>
            <p:cNvPr id="12" name="Graphic 11" descr="Home">
              <a:hlinkClick r:id="rId3" action="ppaction://hlinksldjump"/>
              <a:extLst>
                <a:ext uri="{FF2B5EF4-FFF2-40B4-BE49-F238E27FC236}">
                  <a16:creationId xmlns:a16="http://schemas.microsoft.com/office/drawing/2014/main" id="{F2999614-368E-42DA-38DE-6610DAB2D1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4" name="TextBox 3">
            <a:extLst>
              <a:ext uri="{FF2B5EF4-FFF2-40B4-BE49-F238E27FC236}">
                <a16:creationId xmlns:a16="http://schemas.microsoft.com/office/drawing/2014/main" id="{7D77BCCD-4AB2-CE04-1BF8-FD676614FEF7}"/>
              </a:ext>
            </a:extLst>
          </p:cNvPr>
          <p:cNvSpPr txBox="1"/>
          <p:nvPr/>
        </p:nvSpPr>
        <p:spPr>
          <a:xfrm>
            <a:off x="9950497" y="2898857"/>
            <a:ext cx="2213467" cy="769441"/>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sp>
        <p:nvSpPr>
          <p:cNvPr id="5" name="TextBox 4">
            <a:extLst>
              <a:ext uri="{FF2B5EF4-FFF2-40B4-BE49-F238E27FC236}">
                <a16:creationId xmlns:a16="http://schemas.microsoft.com/office/drawing/2014/main" id="{CDAE06EB-87DC-1B43-463F-E68D633D8A44}"/>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graphicFrame>
        <p:nvGraphicFramePr>
          <p:cNvPr id="7" name="Table 6">
            <a:extLst>
              <a:ext uri="{FF2B5EF4-FFF2-40B4-BE49-F238E27FC236}">
                <a16:creationId xmlns:a16="http://schemas.microsoft.com/office/drawing/2014/main" id="{44F874BA-99F1-6274-B4E8-F1A0CC3F0AF6}"/>
              </a:ext>
            </a:extLst>
          </p:cNvPr>
          <p:cNvGraphicFramePr>
            <a:graphicFrameLocks noGrp="1"/>
          </p:cNvGraphicFramePr>
          <p:nvPr>
            <p:extLst>
              <p:ext uri="{D42A27DB-BD31-4B8C-83A1-F6EECF244321}">
                <p14:modId xmlns:p14="http://schemas.microsoft.com/office/powerpoint/2010/main" val="4029550772"/>
              </p:ext>
            </p:extLst>
          </p:nvPr>
        </p:nvGraphicFramePr>
        <p:xfrm>
          <a:off x="2001672" y="1255765"/>
          <a:ext cx="8217881" cy="3916555"/>
        </p:xfrm>
        <a:graphic>
          <a:graphicData uri="http://schemas.openxmlformats.org/drawingml/2006/table">
            <a:tbl>
              <a:tblPr firstRow="1" bandRow="1">
                <a:tableStyleId>{5C22544A-7EE6-4342-B048-85BDC9FD1C3A}</a:tableStyleId>
              </a:tblPr>
              <a:tblGrid>
                <a:gridCol w="1643576">
                  <a:extLst>
                    <a:ext uri="{9D8B030D-6E8A-4147-A177-3AD203B41FA5}">
                      <a16:colId xmlns:a16="http://schemas.microsoft.com/office/drawing/2014/main" val="3818725582"/>
                    </a:ext>
                  </a:extLst>
                </a:gridCol>
                <a:gridCol w="1494955">
                  <a:extLst>
                    <a:ext uri="{9D8B030D-6E8A-4147-A177-3AD203B41FA5}">
                      <a16:colId xmlns:a16="http://schemas.microsoft.com/office/drawing/2014/main" val="2901711316"/>
                    </a:ext>
                  </a:extLst>
                </a:gridCol>
                <a:gridCol w="1691660">
                  <a:extLst>
                    <a:ext uri="{9D8B030D-6E8A-4147-A177-3AD203B41FA5}">
                      <a16:colId xmlns:a16="http://schemas.microsoft.com/office/drawing/2014/main" val="4218035523"/>
                    </a:ext>
                  </a:extLst>
                </a:gridCol>
                <a:gridCol w="1744114">
                  <a:extLst>
                    <a:ext uri="{9D8B030D-6E8A-4147-A177-3AD203B41FA5}">
                      <a16:colId xmlns:a16="http://schemas.microsoft.com/office/drawing/2014/main" val="2599244922"/>
                    </a:ext>
                  </a:extLst>
                </a:gridCol>
                <a:gridCol w="1643576">
                  <a:extLst>
                    <a:ext uri="{9D8B030D-6E8A-4147-A177-3AD203B41FA5}">
                      <a16:colId xmlns:a16="http://schemas.microsoft.com/office/drawing/2014/main" val="2584234054"/>
                    </a:ext>
                  </a:extLst>
                </a:gridCol>
              </a:tblGrid>
              <a:tr h="419210">
                <a:tc>
                  <a:txBody>
                    <a:bodyPr/>
                    <a:lstStyle/>
                    <a:p>
                      <a:r>
                        <a:rPr lang="en-GB" sz="1000" b="1" noProof="0" dirty="0">
                          <a:solidFill>
                            <a:schemeClr val="tx1">
                              <a:lumMod val="65000"/>
                              <a:lumOff val="35000"/>
                            </a:schemeClr>
                          </a:solidFill>
                          <a:latin typeface="Univers" panose="020B0503020202020204" pitchFamily="34" charset="0"/>
                          <a:cs typeface="Arial" panose="020B0604020202020204" pitchFamily="34" charset="0"/>
                        </a:rPr>
                        <a:t>Subgroup</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KEYTRUDA + chemotherapy</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Placebo + chemotherapy</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HR (95% CI)</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8293841"/>
                  </a:ext>
                </a:extLst>
              </a:tr>
              <a:tr h="306225">
                <a:tc>
                  <a:txBody>
                    <a:bodyPr/>
                    <a:lstStyle/>
                    <a:p>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p>
                      <a:pPr algn="ctr"/>
                      <a:endParaRPr lang="en-GB" sz="1000" b="0" i="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pPr algn="ctr"/>
                      <a:endParaRPr lang="en-US" sz="1000" b="1">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GB" sz="1000" b="1"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2947751"/>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Overall</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120/784 (15.3)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90/390 (23.1)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0.64 (0.49–0.85)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774910"/>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Nodal status</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21104287"/>
                  </a:ext>
                </a:extLst>
              </a:tr>
              <a:tr h="199445">
                <a:tc>
                  <a:txBody>
                    <a:bodyPr/>
                    <a:lstStyle/>
                    <a:p>
                      <a:pPr lvl="0"/>
                      <a:r>
                        <a:rPr lang="en-GB" sz="1000" noProof="0" dirty="0">
                          <a:solidFill>
                            <a:schemeClr val="tx1">
                              <a:lumMod val="65000"/>
                              <a:lumOff val="35000"/>
                            </a:schemeClr>
                          </a:solidFill>
                          <a:latin typeface="Univers" panose="020B0503020202020204" pitchFamily="34" charset="0"/>
                          <a:cs typeface="Arial" panose="020B0604020202020204" pitchFamily="34" charset="0"/>
                        </a:rPr>
                        <a:t>Positive</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81/408 (19.9)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58/196 (29.6)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0.65 (0.46–0.91)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32242729"/>
                  </a:ext>
                </a:extLst>
              </a:tr>
              <a:tr h="199445">
                <a:tc>
                  <a:txBody>
                    <a:bodyPr/>
                    <a:lstStyle/>
                    <a:p>
                      <a:pPr lvl="0"/>
                      <a:r>
                        <a:rPr lang="en-GB" sz="1000" noProof="0" dirty="0">
                          <a:solidFill>
                            <a:schemeClr val="tx1">
                              <a:lumMod val="65000"/>
                              <a:lumOff val="35000"/>
                            </a:schemeClr>
                          </a:solidFill>
                          <a:latin typeface="Univers" panose="020B0503020202020204" pitchFamily="34" charset="0"/>
                          <a:cs typeface="Arial" panose="020B0604020202020204" pitchFamily="34" charset="0"/>
                        </a:rPr>
                        <a:t>Negative</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39/376 (10.4)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32/194 (16.5)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0.61 (0.38–0.98)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3173315"/>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Tumour size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43435832"/>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T1/T2</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57/580 (9.8)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54/290 (18.6)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0.51 (0.35–0.73)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0653010"/>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T3/T4</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63/204 (30.9)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36/100 (36.0)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0.86 (0.57–1.29)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9887931"/>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Carboplatin schedule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1538281"/>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Q3W</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48/334 (14.4)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37/167 (22.2)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0.64 (0.41–0.98)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64412258"/>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QW</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noProof="0" dirty="0">
                          <a:solidFill>
                            <a:schemeClr val="tx1">
                              <a:lumMod val="65000"/>
                              <a:lumOff val="35000"/>
                            </a:schemeClr>
                          </a:solidFill>
                          <a:latin typeface="Univers" panose="020B0503020202020204" pitchFamily="34" charset="0"/>
                          <a:cs typeface="Arial" panose="020B0604020202020204" pitchFamily="34" charset="0"/>
                        </a:rPr>
                        <a:t>71/444 (16.0)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53/220 (24.1)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0.64 (0.45–0.91)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3843046"/>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PD-L1 status</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1506900"/>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CPS ≥1</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96/656 (14.6)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65/316 (20.6)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0.69 (0.51–0.95)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92926242"/>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CPS &lt;1</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24/128 (18.8)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25/70 (35.7)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0.48 (0.27–0.85)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5416485"/>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Age category</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188939"/>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&lt;65 yrs</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98/700 (14.0)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75/342 (21.9)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0.62 (0.46–0.84)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733269"/>
                  </a:ext>
                </a:extLst>
              </a:tr>
              <a:tr h="199445">
                <a:tc>
                  <a:txBody>
                    <a:bodyPr/>
                    <a:lstStyle/>
                    <a:p>
                      <a:r>
                        <a:rPr lang="en-GB" sz="1000" noProof="0" dirty="0">
                          <a:solidFill>
                            <a:schemeClr val="tx1">
                              <a:lumMod val="65000"/>
                              <a:lumOff val="35000"/>
                            </a:schemeClr>
                          </a:solidFill>
                          <a:latin typeface="Univers" panose="020B0503020202020204" pitchFamily="34" charset="0"/>
                          <a:cs typeface="Arial" panose="020B0604020202020204" pitchFamily="34" charset="0"/>
                        </a:rPr>
                        <a:t>≥65 yrs</a:t>
                      </a:r>
                    </a:p>
                  </a:txBody>
                  <a:tcPr marL="144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22/84 (26.2)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15/48 (31.3)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GB" sz="1000" noProof="0" dirty="0">
                        <a:solidFill>
                          <a:schemeClr val="tx1">
                            <a:lumMod val="65000"/>
                            <a:lumOff val="35000"/>
                          </a:schemeClr>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0.83 (0.43–1.59)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2778728"/>
                  </a:ext>
                </a:extLst>
              </a:tr>
            </a:tbl>
          </a:graphicData>
        </a:graphic>
      </p:graphicFrame>
      <p:grpSp>
        <p:nvGrpSpPr>
          <p:cNvPr id="45" name="Group 44">
            <a:extLst>
              <a:ext uri="{FF2B5EF4-FFF2-40B4-BE49-F238E27FC236}">
                <a16:creationId xmlns:a16="http://schemas.microsoft.com/office/drawing/2014/main" id="{FAEBDB8E-A5DE-E115-3A6C-F9F6850A75BE}"/>
              </a:ext>
            </a:extLst>
          </p:cNvPr>
          <p:cNvGrpSpPr/>
          <p:nvPr/>
        </p:nvGrpSpPr>
        <p:grpSpPr>
          <a:xfrm>
            <a:off x="6038171" y="1940560"/>
            <a:ext cx="3449186" cy="4195734"/>
            <a:chOff x="5839127" y="2012950"/>
            <a:chExt cx="3449186" cy="4403238"/>
          </a:xfrm>
        </p:grpSpPr>
        <p:cxnSp>
          <p:nvCxnSpPr>
            <p:cNvPr id="8" name="Straight Connector 7">
              <a:extLst>
                <a:ext uri="{FF2B5EF4-FFF2-40B4-BE49-F238E27FC236}">
                  <a16:creationId xmlns:a16="http://schemas.microsoft.com/office/drawing/2014/main" id="{157224CA-14B1-1173-9160-6C392FA2BB24}"/>
                </a:ext>
              </a:extLst>
            </p:cNvPr>
            <p:cNvCxnSpPr>
              <a:cxnSpLocks/>
            </p:cNvCxnSpPr>
            <p:nvPr/>
          </p:nvCxnSpPr>
          <p:spPr>
            <a:xfrm>
              <a:off x="7599942" y="2012950"/>
              <a:ext cx="0" cy="3603578"/>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CA2CA17-638A-936E-EE8F-90D5B9B8EFDC}"/>
                </a:ext>
              </a:extLst>
            </p:cNvPr>
            <p:cNvCxnSpPr>
              <a:cxnSpLocks/>
            </p:cNvCxnSpPr>
            <p:nvPr/>
          </p:nvCxnSpPr>
          <p:spPr>
            <a:xfrm>
              <a:off x="7090264" y="5060520"/>
              <a:ext cx="396875"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D933BA7-B6CC-4952-444B-D146EF1C3696}"/>
                </a:ext>
              </a:extLst>
            </p:cNvPr>
            <p:cNvCxnSpPr>
              <a:cxnSpLocks/>
            </p:cNvCxnSpPr>
            <p:nvPr/>
          </p:nvCxnSpPr>
          <p:spPr>
            <a:xfrm>
              <a:off x="6784975" y="4647770"/>
              <a:ext cx="719575"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8B7FBA9-0B31-EA8F-566E-2ECCB310199C}"/>
                </a:ext>
              </a:extLst>
            </p:cNvPr>
            <p:cNvCxnSpPr>
              <a:cxnSpLocks/>
            </p:cNvCxnSpPr>
            <p:nvPr/>
          </p:nvCxnSpPr>
          <p:spPr>
            <a:xfrm>
              <a:off x="7188689" y="4435045"/>
              <a:ext cx="383875"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AAAA254-7582-C2EC-5C8C-765FEE484522}"/>
                </a:ext>
              </a:extLst>
            </p:cNvPr>
            <p:cNvCxnSpPr>
              <a:cxnSpLocks/>
            </p:cNvCxnSpPr>
            <p:nvPr/>
          </p:nvCxnSpPr>
          <p:spPr>
            <a:xfrm>
              <a:off x="7118350" y="4025470"/>
              <a:ext cx="432617"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5759F15-66CE-A333-0E5C-5B21A6D3D740}"/>
                </a:ext>
              </a:extLst>
            </p:cNvPr>
            <p:cNvCxnSpPr>
              <a:cxnSpLocks/>
            </p:cNvCxnSpPr>
            <p:nvPr/>
          </p:nvCxnSpPr>
          <p:spPr>
            <a:xfrm>
              <a:off x="7052164" y="3815920"/>
              <a:ext cx="54185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9F0F7EB-0C20-09C6-793D-C939CBC9E73E}"/>
                </a:ext>
              </a:extLst>
            </p:cNvPr>
            <p:cNvCxnSpPr>
              <a:cxnSpLocks/>
            </p:cNvCxnSpPr>
            <p:nvPr/>
          </p:nvCxnSpPr>
          <p:spPr>
            <a:xfrm>
              <a:off x="7258539" y="3403170"/>
              <a:ext cx="501650"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3081E9-B988-A5C0-383C-614E65462E9C}"/>
                </a:ext>
              </a:extLst>
            </p:cNvPr>
            <p:cNvCxnSpPr>
              <a:cxnSpLocks/>
            </p:cNvCxnSpPr>
            <p:nvPr/>
          </p:nvCxnSpPr>
          <p:spPr>
            <a:xfrm>
              <a:off x="7090264" y="5263720"/>
              <a:ext cx="793261"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FD41391-06CF-94B3-1A6F-260A5655057A}"/>
                </a:ext>
              </a:extLst>
            </p:cNvPr>
            <p:cNvCxnSpPr>
              <a:cxnSpLocks/>
            </p:cNvCxnSpPr>
            <p:nvPr/>
          </p:nvCxnSpPr>
          <p:spPr>
            <a:xfrm>
              <a:off x="6953250" y="3196795"/>
              <a:ext cx="451339"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7ECCFB8-E5EF-13D8-B969-6726C0046C30}"/>
                </a:ext>
              </a:extLst>
            </p:cNvPr>
            <p:cNvCxnSpPr>
              <a:cxnSpLocks/>
            </p:cNvCxnSpPr>
            <p:nvPr/>
          </p:nvCxnSpPr>
          <p:spPr>
            <a:xfrm>
              <a:off x="7004050" y="2784045"/>
              <a:ext cx="600447"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6673083-4E56-3D9F-EB67-8BCE4B9221AF}"/>
                </a:ext>
              </a:extLst>
            </p:cNvPr>
            <p:cNvCxnSpPr>
              <a:cxnSpLocks/>
            </p:cNvCxnSpPr>
            <p:nvPr/>
          </p:nvCxnSpPr>
          <p:spPr>
            <a:xfrm>
              <a:off x="7118350" y="2574495"/>
              <a:ext cx="426934"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3366464-D714-D69A-93A9-6BD575EF31EE}"/>
                </a:ext>
              </a:extLst>
            </p:cNvPr>
            <p:cNvCxnSpPr>
              <a:cxnSpLocks/>
            </p:cNvCxnSpPr>
            <p:nvPr/>
          </p:nvCxnSpPr>
          <p:spPr>
            <a:xfrm>
              <a:off x="7153764" y="2161745"/>
              <a:ext cx="34443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5AD069-03AF-E0BF-7F58-AC5E20DB2DC7}"/>
                </a:ext>
              </a:extLst>
            </p:cNvPr>
            <p:cNvCxnSpPr>
              <a:cxnSpLocks/>
            </p:cNvCxnSpPr>
            <p:nvPr/>
          </p:nvCxnSpPr>
          <p:spPr>
            <a:xfrm>
              <a:off x="6172824" y="5537513"/>
              <a:ext cx="0" cy="90791"/>
            </a:xfrm>
            <a:prstGeom prst="line">
              <a:avLst/>
            </a:prstGeom>
            <a:ln w="9525">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7A59BFB8-17C9-6B84-F9BC-C367B829AAE0}"/>
                </a:ext>
              </a:extLst>
            </p:cNvPr>
            <p:cNvCxnSpPr/>
            <p:nvPr/>
          </p:nvCxnSpPr>
          <p:spPr>
            <a:xfrm>
              <a:off x="6172824" y="5537513"/>
              <a:ext cx="2863346" cy="0"/>
            </a:xfrm>
            <a:prstGeom prst="line">
              <a:avLst/>
            </a:prstGeom>
            <a:ln w="95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0A8EC2E-4DEC-F3DE-40C9-EB966BEFFED5}"/>
                </a:ext>
              </a:extLst>
            </p:cNvPr>
            <p:cNvCxnSpPr>
              <a:cxnSpLocks/>
            </p:cNvCxnSpPr>
            <p:nvPr/>
          </p:nvCxnSpPr>
          <p:spPr>
            <a:xfrm>
              <a:off x="9027059" y="5537513"/>
              <a:ext cx="0" cy="90791"/>
            </a:xfrm>
            <a:prstGeom prst="line">
              <a:avLst/>
            </a:prstGeom>
            <a:ln w="9525">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6D3D7991-4D9D-F109-63F3-4618CEA0B3BF}"/>
                </a:ext>
              </a:extLst>
            </p:cNvPr>
            <p:cNvSpPr txBox="1"/>
            <p:nvPr/>
          </p:nvSpPr>
          <p:spPr>
            <a:xfrm>
              <a:off x="5911569" y="5582908"/>
              <a:ext cx="522509" cy="215352"/>
            </a:xfrm>
            <a:prstGeom prst="rect">
              <a:avLst/>
            </a:prstGeom>
            <a:noFill/>
            <a:ln w="9525">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0.1</a:t>
              </a:r>
            </a:p>
          </p:txBody>
        </p:sp>
        <p:sp>
          <p:nvSpPr>
            <p:cNvPr id="28" name="TextBox 27">
              <a:extLst>
                <a:ext uri="{FF2B5EF4-FFF2-40B4-BE49-F238E27FC236}">
                  <a16:creationId xmlns:a16="http://schemas.microsoft.com/office/drawing/2014/main" id="{90DAB855-D9AE-606A-02FA-C581E217BCBF}"/>
                </a:ext>
              </a:extLst>
            </p:cNvPr>
            <p:cNvSpPr txBox="1"/>
            <p:nvPr/>
          </p:nvSpPr>
          <p:spPr>
            <a:xfrm>
              <a:off x="7338687" y="5582908"/>
              <a:ext cx="522509" cy="215352"/>
            </a:xfrm>
            <a:prstGeom prst="rect">
              <a:avLst/>
            </a:prstGeom>
            <a:noFill/>
            <a:ln w="9525">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3A034CCE-56CD-74FB-8754-BE4C436789E7}"/>
                </a:ext>
              </a:extLst>
            </p:cNvPr>
            <p:cNvSpPr txBox="1"/>
            <p:nvPr/>
          </p:nvSpPr>
          <p:spPr>
            <a:xfrm>
              <a:off x="8765804" y="5582908"/>
              <a:ext cx="522509" cy="215352"/>
            </a:xfrm>
            <a:prstGeom prst="rect">
              <a:avLst/>
            </a:prstGeom>
            <a:noFill/>
            <a:ln w="9525">
              <a:noFill/>
            </a:ln>
            <a:extLst>
              <a:ext uri="{909E8E84-426E-40DD-AFC4-6F175D3DCCD1}">
                <a14:hiddenFill xmlns:a14="http://schemas.microsoft.com/office/drawing/2010/main">
                  <a:solidFill>
                    <a:srgbClr val="BBE0E3"/>
                  </a:solidFill>
                </a14:hiddenFill>
              </a:ext>
            </a:extLst>
          </p:spPr>
          <p:txBody>
            <a:bodyPr wrap="square" rtlCol="0">
              <a:no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30" name="TextBox 29">
              <a:extLst>
                <a:ext uri="{FF2B5EF4-FFF2-40B4-BE49-F238E27FC236}">
                  <a16:creationId xmlns:a16="http://schemas.microsoft.com/office/drawing/2014/main" id="{E89C994C-E4C1-FEB3-3531-D7F6A0E3AA27}"/>
                </a:ext>
              </a:extLst>
            </p:cNvPr>
            <p:cNvSpPr txBox="1"/>
            <p:nvPr/>
          </p:nvSpPr>
          <p:spPr>
            <a:xfrm>
              <a:off x="5839127" y="5897447"/>
              <a:ext cx="1733437" cy="518741"/>
            </a:xfrm>
            <a:prstGeom prst="rect">
              <a:avLst/>
            </a:prstGeom>
            <a:noFill/>
            <a:ln w="9525">
              <a:noFill/>
            </a:ln>
            <a:extLst>
              <a:ext uri="{909E8E84-426E-40DD-AFC4-6F175D3DCCD1}">
                <a14:hiddenFill xmlns:a14="http://schemas.microsoft.com/office/drawing/2010/main">
                  <a:solidFill>
                    <a:srgbClr val="BBE0E3"/>
                  </a:solidFill>
                </a14:hiddenFill>
              </a:ext>
            </a:extLst>
          </p:spPr>
          <p:txBody>
            <a:bodyPr wrap="square" rtlCol="0">
              <a:noAutofit/>
            </a:bodyPr>
            <a:lstStyle/>
            <a:p>
              <a:pPr algn="r"/>
              <a:endParaRPr lang="en-GB" sz="900" b="1" noProof="0" dirty="0">
                <a:solidFill>
                  <a:schemeClr val="tx1">
                    <a:lumMod val="65000"/>
                    <a:lumOff val="35000"/>
                  </a:schemeClr>
                </a:solidFill>
                <a:latin typeface="Univers" panose="020B0503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F865DB6D-77BB-DC80-175E-1139E247E9B4}"/>
                </a:ext>
              </a:extLst>
            </p:cNvPr>
            <p:cNvSpPr txBox="1"/>
            <p:nvPr/>
          </p:nvSpPr>
          <p:spPr>
            <a:xfrm>
              <a:off x="7624251" y="5897447"/>
              <a:ext cx="1664062" cy="518741"/>
            </a:xfrm>
            <a:prstGeom prst="rect">
              <a:avLst/>
            </a:prstGeom>
            <a:noFill/>
            <a:ln w="9525">
              <a:noFill/>
            </a:ln>
            <a:extLst>
              <a:ext uri="{909E8E84-426E-40DD-AFC4-6F175D3DCCD1}">
                <a14:hiddenFill xmlns:a14="http://schemas.microsoft.com/office/drawing/2010/main">
                  <a:solidFill>
                    <a:srgbClr val="BBE0E3"/>
                  </a:solidFill>
                </a14:hiddenFill>
              </a:ext>
            </a:extLst>
          </p:spPr>
          <p:txBody>
            <a:bodyPr wrap="square" rtlCol="0">
              <a:noAutofit/>
            </a:bodyPr>
            <a:lstStyle/>
            <a:p>
              <a:endParaRPr lang="en-GB" sz="900" b="1" noProof="0" dirty="0">
                <a:solidFill>
                  <a:schemeClr val="tx1">
                    <a:lumMod val="65000"/>
                    <a:lumOff val="35000"/>
                  </a:schemeClr>
                </a:solidFill>
                <a:latin typeface="Univers" panose="020B0503020202020204" pitchFamily="34" charset="0"/>
                <a:cs typeface="Arial" panose="020B0604020202020204" pitchFamily="34" charset="0"/>
              </a:endParaRPr>
            </a:p>
          </p:txBody>
        </p:sp>
        <p:cxnSp>
          <p:nvCxnSpPr>
            <p:cNvPr id="32" name="Straight Connector 31">
              <a:extLst>
                <a:ext uri="{FF2B5EF4-FFF2-40B4-BE49-F238E27FC236}">
                  <a16:creationId xmlns:a16="http://schemas.microsoft.com/office/drawing/2014/main" id="{A0D31802-4386-AFE0-55E4-EFF7AEE65DCC}"/>
                </a:ext>
              </a:extLst>
            </p:cNvPr>
            <p:cNvCxnSpPr>
              <a:cxnSpLocks/>
            </p:cNvCxnSpPr>
            <p:nvPr/>
          </p:nvCxnSpPr>
          <p:spPr>
            <a:xfrm>
              <a:off x="7648927" y="5903273"/>
              <a:ext cx="1470706" cy="0"/>
            </a:xfrm>
            <a:prstGeom prst="line">
              <a:avLst/>
            </a:prstGeom>
            <a:ln w="952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ED027C-D75D-8AE1-D154-E12F906F447F}"/>
                </a:ext>
              </a:extLst>
            </p:cNvPr>
            <p:cNvCxnSpPr>
              <a:cxnSpLocks/>
            </p:cNvCxnSpPr>
            <p:nvPr/>
          </p:nvCxnSpPr>
          <p:spPr>
            <a:xfrm flipH="1">
              <a:off x="6092630" y="5903273"/>
              <a:ext cx="1465992" cy="0"/>
            </a:xfrm>
            <a:prstGeom prst="line">
              <a:avLst/>
            </a:prstGeom>
            <a:ln w="952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Diamond 33">
              <a:extLst>
                <a:ext uri="{FF2B5EF4-FFF2-40B4-BE49-F238E27FC236}">
                  <a16:creationId xmlns:a16="http://schemas.microsoft.com/office/drawing/2014/main" id="{F18D254B-1ACF-47D3-EC38-34DAB4B3D4E9}"/>
                </a:ext>
              </a:extLst>
            </p:cNvPr>
            <p:cNvSpPr/>
            <p:nvPr/>
          </p:nvSpPr>
          <p:spPr>
            <a:xfrm>
              <a:off x="7268317" y="210142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35" name="Diamond 34">
              <a:extLst>
                <a:ext uri="{FF2B5EF4-FFF2-40B4-BE49-F238E27FC236}">
                  <a16:creationId xmlns:a16="http://schemas.microsoft.com/office/drawing/2014/main" id="{68F371F7-B99C-E2A1-A9F1-B79C12DF50D1}"/>
                </a:ext>
              </a:extLst>
            </p:cNvPr>
            <p:cNvSpPr/>
            <p:nvPr/>
          </p:nvSpPr>
          <p:spPr>
            <a:xfrm>
              <a:off x="7271158" y="2510995"/>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36" name="Diamond 35">
              <a:extLst>
                <a:ext uri="{FF2B5EF4-FFF2-40B4-BE49-F238E27FC236}">
                  <a16:creationId xmlns:a16="http://schemas.microsoft.com/office/drawing/2014/main" id="{59569F3D-5D7C-36F4-5511-3177745399E4}"/>
                </a:ext>
              </a:extLst>
            </p:cNvPr>
            <p:cNvSpPr/>
            <p:nvPr/>
          </p:nvSpPr>
          <p:spPr>
            <a:xfrm>
              <a:off x="7236901" y="271737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37" name="Diamond 36">
              <a:extLst>
                <a:ext uri="{FF2B5EF4-FFF2-40B4-BE49-F238E27FC236}">
                  <a16:creationId xmlns:a16="http://schemas.microsoft.com/office/drawing/2014/main" id="{64A6E800-5D72-3510-799E-2027654A881C}"/>
                </a:ext>
              </a:extLst>
            </p:cNvPr>
            <p:cNvSpPr/>
            <p:nvPr/>
          </p:nvSpPr>
          <p:spPr>
            <a:xfrm>
              <a:off x="7131539" y="3133295"/>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38" name="Diamond 37">
              <a:extLst>
                <a:ext uri="{FF2B5EF4-FFF2-40B4-BE49-F238E27FC236}">
                  <a16:creationId xmlns:a16="http://schemas.microsoft.com/office/drawing/2014/main" id="{67B04A75-1911-1B88-483B-DFE09BE9F8CB}"/>
                </a:ext>
              </a:extLst>
            </p:cNvPr>
            <p:cNvSpPr/>
            <p:nvPr/>
          </p:nvSpPr>
          <p:spPr>
            <a:xfrm>
              <a:off x="7449039" y="333967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39" name="Diamond 38">
              <a:extLst>
                <a:ext uri="{FF2B5EF4-FFF2-40B4-BE49-F238E27FC236}">
                  <a16:creationId xmlns:a16="http://schemas.microsoft.com/office/drawing/2014/main" id="{83986E82-9C3D-3908-EC72-8FB9398C1A7D}"/>
                </a:ext>
              </a:extLst>
            </p:cNvPr>
            <p:cNvSpPr/>
            <p:nvPr/>
          </p:nvSpPr>
          <p:spPr>
            <a:xfrm>
              <a:off x="7274414" y="3755595"/>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40" name="Diamond 39">
              <a:extLst>
                <a:ext uri="{FF2B5EF4-FFF2-40B4-BE49-F238E27FC236}">
                  <a16:creationId xmlns:a16="http://schemas.microsoft.com/office/drawing/2014/main" id="{56251F78-24AB-C6D5-F397-9CDAF7D42AE7}"/>
                </a:ext>
              </a:extLst>
            </p:cNvPr>
            <p:cNvSpPr/>
            <p:nvPr/>
          </p:nvSpPr>
          <p:spPr>
            <a:xfrm>
              <a:off x="7258539" y="396197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41" name="Diamond 40">
              <a:extLst>
                <a:ext uri="{FF2B5EF4-FFF2-40B4-BE49-F238E27FC236}">
                  <a16:creationId xmlns:a16="http://schemas.microsoft.com/office/drawing/2014/main" id="{86BEAA03-56F9-954A-F1D5-FAED4DA9F249}"/>
                </a:ext>
              </a:extLst>
            </p:cNvPr>
            <p:cNvSpPr/>
            <p:nvPr/>
          </p:nvSpPr>
          <p:spPr>
            <a:xfrm>
              <a:off x="7310415" y="437472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42" name="Diamond 41">
              <a:extLst>
                <a:ext uri="{FF2B5EF4-FFF2-40B4-BE49-F238E27FC236}">
                  <a16:creationId xmlns:a16="http://schemas.microsoft.com/office/drawing/2014/main" id="{5B56AE4F-8346-D045-07C5-A6098A81C432}"/>
                </a:ext>
              </a:extLst>
            </p:cNvPr>
            <p:cNvSpPr/>
            <p:nvPr/>
          </p:nvSpPr>
          <p:spPr>
            <a:xfrm>
              <a:off x="7090264" y="457792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43" name="Diamond 42">
              <a:extLst>
                <a:ext uri="{FF2B5EF4-FFF2-40B4-BE49-F238E27FC236}">
                  <a16:creationId xmlns:a16="http://schemas.microsoft.com/office/drawing/2014/main" id="{CDE3A766-FDB0-E676-4D34-00FDA0C86D64}"/>
                </a:ext>
              </a:extLst>
            </p:cNvPr>
            <p:cNvSpPr/>
            <p:nvPr/>
          </p:nvSpPr>
          <p:spPr>
            <a:xfrm>
              <a:off x="7236901" y="499702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sp>
          <p:nvSpPr>
            <p:cNvPr id="44" name="Diamond 43">
              <a:extLst>
                <a:ext uri="{FF2B5EF4-FFF2-40B4-BE49-F238E27FC236}">
                  <a16:creationId xmlns:a16="http://schemas.microsoft.com/office/drawing/2014/main" id="{343B51B7-DFEB-0298-B653-9B01A912D117}"/>
                </a:ext>
              </a:extLst>
            </p:cNvPr>
            <p:cNvSpPr/>
            <p:nvPr/>
          </p:nvSpPr>
          <p:spPr>
            <a:xfrm>
              <a:off x="7423967" y="5200220"/>
              <a:ext cx="127000" cy="127000"/>
            </a:xfrm>
            <a:prstGeom prst="diamond">
              <a:avLst/>
            </a:prstGeom>
            <a:solidFill>
              <a:schemeClr val="accent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noProof="0" dirty="0">
                <a:solidFill>
                  <a:schemeClr val="tx1">
                    <a:lumMod val="65000"/>
                    <a:lumOff val="35000"/>
                  </a:schemeClr>
                </a:solidFill>
                <a:latin typeface="Univers" panose="020B0503020202020204" pitchFamily="34" charset="0"/>
              </a:endParaRPr>
            </a:p>
          </p:txBody>
        </p:sp>
      </p:grpSp>
      <p:sp>
        <p:nvSpPr>
          <p:cNvPr id="6" name="TextBox 5">
            <a:extLst>
              <a:ext uri="{FF2B5EF4-FFF2-40B4-BE49-F238E27FC236}">
                <a16:creationId xmlns:a16="http://schemas.microsoft.com/office/drawing/2014/main" id="{E030A943-DC75-77D2-3DBE-4B59176D941A}"/>
              </a:ext>
            </a:extLst>
          </p:cNvPr>
          <p:cNvSpPr txBox="1"/>
          <p:nvPr/>
        </p:nvSpPr>
        <p:spPr>
          <a:xfrm>
            <a:off x="6087746" y="5748633"/>
            <a:ext cx="1733437" cy="531517"/>
          </a:xfrm>
          <a:prstGeom prst="rect">
            <a:avLst/>
          </a:prstGeom>
          <a:solidFill>
            <a:schemeClr val="bg1"/>
          </a:solidFill>
          <a:ln>
            <a:noFill/>
          </a:ln>
        </p:spPr>
        <p:txBody>
          <a:bodyPr wrap="square" rtlCol="0">
            <a:noAutofit/>
          </a:bodyPr>
          <a:lstStyle/>
          <a:p>
            <a:pPr algn="r"/>
            <a:r>
              <a:rPr lang="en-GB" sz="1000" b="1" noProof="0" dirty="0">
                <a:solidFill>
                  <a:schemeClr val="accent6"/>
                </a:solidFill>
                <a:latin typeface="Univers" panose="020B0503020202020204" pitchFamily="34" charset="0"/>
                <a:cs typeface="Arial" panose="020B0604020202020204" pitchFamily="34" charset="0"/>
              </a:rPr>
              <a:t>KEYTRUDA + chemotherapy better</a:t>
            </a:r>
          </a:p>
        </p:txBody>
      </p:sp>
      <p:sp>
        <p:nvSpPr>
          <p:cNvPr id="46" name="TextBox 45">
            <a:extLst>
              <a:ext uri="{FF2B5EF4-FFF2-40B4-BE49-F238E27FC236}">
                <a16:creationId xmlns:a16="http://schemas.microsoft.com/office/drawing/2014/main" id="{DED468B8-9676-C1D8-7190-9EDFBB477EB3}"/>
              </a:ext>
            </a:extLst>
          </p:cNvPr>
          <p:cNvSpPr txBox="1"/>
          <p:nvPr/>
        </p:nvSpPr>
        <p:spPr>
          <a:xfrm>
            <a:off x="7828049" y="5739668"/>
            <a:ext cx="1664062" cy="550567"/>
          </a:xfrm>
          <a:prstGeom prst="rect">
            <a:avLst/>
          </a:prstGeom>
          <a:solidFill>
            <a:schemeClr val="bg1"/>
          </a:solidFill>
          <a:ln>
            <a:noFill/>
          </a:ln>
        </p:spPr>
        <p:txBody>
          <a:bodyPr wrap="square" rtlCol="0">
            <a:noAutofit/>
          </a:bodyPr>
          <a:lstStyle/>
          <a:p>
            <a:r>
              <a:rPr lang="en-GB" sz="1000" b="1" noProof="0" dirty="0">
                <a:solidFill>
                  <a:schemeClr val="tx1">
                    <a:lumMod val="65000"/>
                    <a:lumOff val="35000"/>
                  </a:schemeClr>
                </a:solidFill>
                <a:latin typeface="Univers" panose="020B0503020202020204" pitchFamily="34" charset="0"/>
                <a:cs typeface="Arial" panose="020B0604020202020204" pitchFamily="34" charset="0"/>
              </a:rPr>
              <a:t>Placebo + chemotherapy better</a:t>
            </a:r>
          </a:p>
        </p:txBody>
      </p:sp>
      <p:sp>
        <p:nvSpPr>
          <p:cNvPr id="3" name="TextBox 2">
            <a:extLst>
              <a:ext uri="{FF2B5EF4-FFF2-40B4-BE49-F238E27FC236}">
                <a16:creationId xmlns:a16="http://schemas.microsoft.com/office/drawing/2014/main" id="{77A4C610-7AE1-3240-5BD8-82E1D88585C6}"/>
              </a:ext>
            </a:extLst>
          </p:cNvPr>
          <p:cNvSpPr txBox="1"/>
          <p:nvPr/>
        </p:nvSpPr>
        <p:spPr>
          <a:xfrm>
            <a:off x="9027459" y="5737412"/>
            <a:ext cx="3164541" cy="300882"/>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p>
        </p:txBody>
      </p:sp>
      <p:sp>
        <p:nvSpPr>
          <p:cNvPr id="50" name="TextBox 49">
            <a:extLst>
              <a:ext uri="{FF2B5EF4-FFF2-40B4-BE49-F238E27FC236}">
                <a16:creationId xmlns:a16="http://schemas.microsoft.com/office/drawing/2014/main" id="{6DC68990-6033-9BFA-BD1D-B7FD27641C6A}"/>
              </a:ext>
            </a:extLst>
          </p:cNvPr>
          <p:cNvSpPr txBox="1"/>
          <p:nvPr/>
        </p:nvSpPr>
        <p:spPr>
          <a:xfrm>
            <a:off x="2121275" y="1698407"/>
            <a:ext cx="6104964" cy="24622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000000">
                    <a:lumMod val="65000"/>
                    <a:lumOff val="35000"/>
                  </a:srgbClr>
                </a:solidFill>
                <a:effectLst/>
                <a:uLnTx/>
                <a:uFillTx/>
                <a:latin typeface="Univers" panose="020B0503020202020204" pitchFamily="34" charset="0"/>
                <a:ea typeface="+mn-ea"/>
                <a:cs typeface="Arial" panose="020B0604020202020204" pitchFamily="34" charset="0"/>
              </a:rPr>
              <a:t>no. of patients with event/total no. (%)</a:t>
            </a:r>
          </a:p>
        </p:txBody>
      </p:sp>
    </p:spTree>
    <p:extLst>
      <p:ext uri="{BB962C8B-B14F-4D97-AF65-F5344CB8AC3E}">
        <p14:creationId xmlns:p14="http://schemas.microsoft.com/office/powerpoint/2010/main" val="438961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6E74-5B56-4F2B-4F30-3483AD86607B}"/>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26BF001C-D11A-1B3A-69FB-A25BA2D9B2A8}"/>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Exploratory analysis – OS by pCR</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(pathological stage ypT0/Tis ypN0) at final analysis</a:t>
            </a:r>
            <a:r>
              <a:rPr lang="en-GB" sz="2800" baseline="30000" noProof="0" dirty="0">
                <a:solidFill>
                  <a:schemeClr val="bg1"/>
                </a:solidFill>
                <a:latin typeface="Univers" panose="020B0503020202020204" pitchFamily="34" charset="0"/>
              </a:rPr>
              <a:t>a,1</a:t>
            </a:r>
          </a:p>
        </p:txBody>
      </p:sp>
      <p:sp>
        <p:nvSpPr>
          <p:cNvPr id="9" name="Text Placeholder 8">
            <a:extLst>
              <a:ext uri="{FF2B5EF4-FFF2-40B4-BE49-F238E27FC236}">
                <a16:creationId xmlns:a16="http://schemas.microsoft.com/office/drawing/2014/main" id="{D88B4487-794E-D449-F9F2-C29DB0322AC7}"/>
              </a:ext>
            </a:extLst>
          </p:cNvPr>
          <p:cNvSpPr>
            <a:spLocks noGrp="1"/>
          </p:cNvSpPr>
          <p:nvPr>
            <p:ph type="body" sz="quarter" idx="12"/>
          </p:nvPr>
        </p:nvSpPr>
        <p:spPr/>
        <p:txBody>
          <a:bodyPr/>
          <a:lstStyle/>
          <a:p>
            <a:r>
              <a:rPr lang="en-GB" b="1" baseline="30000" noProof="0" dirty="0" err="1"/>
              <a:t>a</a:t>
            </a:r>
            <a:r>
              <a:rPr lang="en-GB" b="1" noProof="0" dirty="0" err="1"/>
              <a:t>Data</a:t>
            </a:r>
            <a:r>
              <a:rPr lang="en-GB" b="1" noProof="0" dirty="0"/>
              <a:t> cutoff: 14 October 2025</a:t>
            </a:r>
            <a:r>
              <a:rPr lang="en-GB" b="1" dirty="0"/>
              <a:t>. </a:t>
            </a:r>
            <a:r>
              <a:rPr lang="en-GB" b="1" noProof="0" dirty="0"/>
              <a:t>This is a non-randomised subgroup analysis based on the post-treatment outcome of pCR. HRs should therefore be interpreted with caution</a:t>
            </a:r>
            <a:r>
              <a:rPr lang="en-GB" b="1" dirty="0"/>
              <a:t>;</a:t>
            </a:r>
            <a:r>
              <a:rPr lang="en-GB" b="1" baseline="30000" noProof="0" dirty="0"/>
              <a:t>1</a:t>
            </a:r>
            <a:r>
              <a:rPr lang="en-GB" b="1" noProof="0" dirty="0"/>
              <a:t> </a:t>
            </a:r>
            <a:r>
              <a:rPr lang="en-GB" b="1" baseline="30000" noProof="0" dirty="0" err="1"/>
              <a:t>b</a:t>
            </a:r>
            <a:r>
              <a:rPr lang="en-GB" b="1" noProof="0" dirty="0" err="1"/>
              <a:t>Data</a:t>
            </a:r>
            <a:r>
              <a:rPr lang="en-GB" b="1" noProof="0" dirty="0"/>
              <a:t> cutoff: 22 March 2024.</a:t>
            </a:r>
            <a:r>
              <a:rPr lang="en-GB" b="1" baseline="30000" noProof="0" dirty="0"/>
              <a:t>2</a:t>
            </a:r>
            <a:r>
              <a:rPr lang="en-GB" b="1" noProof="0" dirty="0"/>
              <a:t>.</a:t>
            </a:r>
          </a:p>
          <a:p>
            <a:r>
              <a:rPr lang="en-GB" noProof="0" dirty="0"/>
              <a:t>CI, confidence interval; HR, hazard ratio; OS, overall survival; pCR, pathologic complete response. </a:t>
            </a:r>
          </a:p>
          <a:p>
            <a:r>
              <a:rPr lang="en-GB" noProof="0" dirty="0"/>
              <a:t>1. Schmid P et al. Presented at the American Society of Clinical Oncology (ASCO) Annual Meeting 2026, 29 May–2 June, Chicago, USA</a:t>
            </a:r>
            <a:br>
              <a:rPr lang="en-GB" dirty="0"/>
            </a:br>
            <a:r>
              <a:rPr lang="en-GB" dirty="0"/>
              <a:t>2. Schmid P et al. Presented at the European Society for Medical Oncology (ESMO) Congress 2024, 13–17 September, Barcelona, Spain.</a:t>
            </a:r>
            <a:endParaRPr lang="en-GB" noProof="0" dirty="0"/>
          </a:p>
        </p:txBody>
      </p:sp>
      <p:grpSp>
        <p:nvGrpSpPr>
          <p:cNvPr id="10" name="Group 9">
            <a:extLst>
              <a:ext uri="{FF2B5EF4-FFF2-40B4-BE49-F238E27FC236}">
                <a16:creationId xmlns:a16="http://schemas.microsoft.com/office/drawing/2014/main" id="{829A01FC-9346-DF4C-38E8-BCA5326DD1FD}"/>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8976C2F8-AFEC-E2DC-14D1-62CFA8AC9CF7}"/>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ED885683-424E-A67D-EC7B-B3B93C630F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 name="TextBox 2">
            <a:extLst>
              <a:ext uri="{FF2B5EF4-FFF2-40B4-BE49-F238E27FC236}">
                <a16:creationId xmlns:a16="http://schemas.microsoft.com/office/drawing/2014/main" id="{A19FF9FE-2EC3-F7AE-7F3C-7436CF780232}"/>
              </a:ext>
            </a:extLst>
          </p:cNvPr>
          <p:cNvSpPr txBox="1"/>
          <p:nvPr/>
        </p:nvSpPr>
        <p:spPr>
          <a:xfrm>
            <a:off x="9356858" y="5670276"/>
            <a:ext cx="2086682" cy="24622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r>
              <a:rPr lang="en-GB" sz="800" baseline="30000" noProof="0" dirty="0">
                <a:latin typeface="Univers" panose="020B0503020202020204" pitchFamily="34" charset="0"/>
              </a:rPr>
              <a:t>1</a:t>
            </a:r>
          </a:p>
        </p:txBody>
      </p:sp>
      <p:sp>
        <p:nvSpPr>
          <p:cNvPr id="4" name="TextBox 3">
            <a:extLst>
              <a:ext uri="{FF2B5EF4-FFF2-40B4-BE49-F238E27FC236}">
                <a16:creationId xmlns:a16="http://schemas.microsoft.com/office/drawing/2014/main" id="{1950FDB7-98AC-02FE-1E96-BBCED9207C3B}"/>
              </a:ext>
            </a:extLst>
          </p:cNvPr>
          <p:cNvSpPr txBox="1"/>
          <p:nvPr/>
        </p:nvSpPr>
        <p:spPr>
          <a:xfrm>
            <a:off x="2283199" y="6027931"/>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sp>
        <p:nvSpPr>
          <p:cNvPr id="5" name="TextBox 4">
            <a:extLst>
              <a:ext uri="{FF2B5EF4-FFF2-40B4-BE49-F238E27FC236}">
                <a16:creationId xmlns:a16="http://schemas.microsoft.com/office/drawing/2014/main" id="{05050BB7-0701-594F-98AA-BC2DA0DC21C7}"/>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graphicFrame>
        <p:nvGraphicFramePr>
          <p:cNvPr id="15" name="Table 14">
            <a:extLst>
              <a:ext uri="{FF2B5EF4-FFF2-40B4-BE49-F238E27FC236}">
                <a16:creationId xmlns:a16="http://schemas.microsoft.com/office/drawing/2014/main" id="{DB29A30C-07BE-993B-D5A2-8B345C9F02FF}"/>
              </a:ext>
            </a:extLst>
          </p:cNvPr>
          <p:cNvGraphicFramePr>
            <a:graphicFrameLocks noGrp="1"/>
          </p:cNvGraphicFramePr>
          <p:nvPr>
            <p:extLst>
              <p:ext uri="{D42A27DB-BD31-4B8C-83A1-F6EECF244321}">
                <p14:modId xmlns:p14="http://schemas.microsoft.com/office/powerpoint/2010/main" val="1753599570"/>
              </p:ext>
            </p:extLst>
          </p:nvPr>
        </p:nvGraphicFramePr>
        <p:xfrm>
          <a:off x="580163" y="4877697"/>
          <a:ext cx="9535988" cy="1206324"/>
        </p:xfrm>
        <a:graphic>
          <a:graphicData uri="http://schemas.openxmlformats.org/drawingml/2006/table">
            <a:tbl>
              <a:tblPr firstRow="1" bandRow="1">
                <a:tableStyleId>{5C22544A-7EE6-4342-B048-85BDC9FD1C3A}</a:tableStyleId>
              </a:tblPr>
              <a:tblGrid>
                <a:gridCol w="2373771">
                  <a:extLst>
                    <a:ext uri="{9D8B030D-6E8A-4147-A177-3AD203B41FA5}">
                      <a16:colId xmlns:a16="http://schemas.microsoft.com/office/drawing/2014/main" val="2438844578"/>
                    </a:ext>
                  </a:extLst>
                </a:gridCol>
                <a:gridCol w="629994">
                  <a:extLst>
                    <a:ext uri="{9D8B030D-6E8A-4147-A177-3AD203B41FA5}">
                      <a16:colId xmlns:a16="http://schemas.microsoft.com/office/drawing/2014/main" val="2494239033"/>
                    </a:ext>
                  </a:extLst>
                </a:gridCol>
                <a:gridCol w="748506">
                  <a:extLst>
                    <a:ext uri="{9D8B030D-6E8A-4147-A177-3AD203B41FA5}">
                      <a16:colId xmlns:a16="http://schemas.microsoft.com/office/drawing/2014/main" val="2885678148"/>
                    </a:ext>
                  </a:extLst>
                </a:gridCol>
                <a:gridCol w="673656">
                  <a:extLst>
                    <a:ext uri="{9D8B030D-6E8A-4147-A177-3AD203B41FA5}">
                      <a16:colId xmlns:a16="http://schemas.microsoft.com/office/drawing/2014/main" val="1491215384"/>
                    </a:ext>
                  </a:extLst>
                </a:gridCol>
                <a:gridCol w="754744">
                  <a:extLst>
                    <a:ext uri="{9D8B030D-6E8A-4147-A177-3AD203B41FA5}">
                      <a16:colId xmlns:a16="http://schemas.microsoft.com/office/drawing/2014/main" val="353903084"/>
                    </a:ext>
                  </a:extLst>
                </a:gridCol>
                <a:gridCol w="711082">
                  <a:extLst>
                    <a:ext uri="{9D8B030D-6E8A-4147-A177-3AD203B41FA5}">
                      <a16:colId xmlns:a16="http://schemas.microsoft.com/office/drawing/2014/main" val="1324335806"/>
                    </a:ext>
                  </a:extLst>
                </a:gridCol>
                <a:gridCol w="673655">
                  <a:extLst>
                    <a:ext uri="{9D8B030D-6E8A-4147-A177-3AD203B41FA5}">
                      <a16:colId xmlns:a16="http://schemas.microsoft.com/office/drawing/2014/main" val="1577892256"/>
                    </a:ext>
                  </a:extLst>
                </a:gridCol>
                <a:gridCol w="792170">
                  <a:extLst>
                    <a:ext uri="{9D8B030D-6E8A-4147-A177-3AD203B41FA5}">
                      <a16:colId xmlns:a16="http://schemas.microsoft.com/office/drawing/2014/main" val="4047305887"/>
                    </a:ext>
                  </a:extLst>
                </a:gridCol>
                <a:gridCol w="654944">
                  <a:extLst>
                    <a:ext uri="{9D8B030D-6E8A-4147-A177-3AD203B41FA5}">
                      <a16:colId xmlns:a16="http://schemas.microsoft.com/office/drawing/2014/main" val="1979025930"/>
                    </a:ext>
                  </a:extLst>
                </a:gridCol>
                <a:gridCol w="739643">
                  <a:extLst>
                    <a:ext uri="{9D8B030D-6E8A-4147-A177-3AD203B41FA5}">
                      <a16:colId xmlns:a16="http://schemas.microsoft.com/office/drawing/2014/main" val="1561441711"/>
                    </a:ext>
                  </a:extLst>
                </a:gridCol>
                <a:gridCol w="783823">
                  <a:extLst>
                    <a:ext uri="{9D8B030D-6E8A-4147-A177-3AD203B41FA5}">
                      <a16:colId xmlns:a16="http://schemas.microsoft.com/office/drawing/2014/main" val="19177023"/>
                    </a:ext>
                  </a:extLst>
                </a:gridCol>
              </a:tblGrid>
              <a:tr h="30158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800" b="1" noProof="0" dirty="0">
                          <a:solidFill>
                            <a:srgbClr val="2FA201"/>
                          </a:solidFill>
                          <a:latin typeface="Univers" panose="020B0503020202020204" pitchFamily="34" charset="0"/>
                          <a:cs typeface="Arial" panose="020B0604020202020204" pitchFamily="34" charset="0"/>
                        </a:rPr>
                        <a:t>KEYTRUDA + chemotherapy/</a:t>
                      </a:r>
                      <a:br>
                        <a:rPr lang="en-GB" sz="800" b="1" noProof="0" dirty="0">
                          <a:solidFill>
                            <a:srgbClr val="2FA201"/>
                          </a:solidFill>
                          <a:latin typeface="Univers" panose="020B0503020202020204" pitchFamily="34" charset="0"/>
                          <a:cs typeface="Arial" panose="020B0604020202020204" pitchFamily="34" charset="0"/>
                        </a:rPr>
                      </a:br>
                      <a:r>
                        <a:rPr lang="en-GB" sz="800" b="1" noProof="0" dirty="0">
                          <a:solidFill>
                            <a:srgbClr val="2FA201"/>
                          </a:solidFill>
                          <a:latin typeface="Univers" panose="020B0503020202020204" pitchFamily="34" charset="0"/>
                          <a:cs typeface="Arial" panose="020B0604020202020204" pitchFamily="34" charset="0"/>
                        </a:rPr>
                        <a:t>KEYTRUDA responder</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495</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490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482</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477</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471</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468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466</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463</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148</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800" b="0" noProof="0" dirty="0">
                          <a:solidFill>
                            <a:srgbClr val="2FA201"/>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7697922"/>
                  </a:ext>
                </a:extLst>
              </a:tr>
              <a:tr h="30158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800" b="1" noProof="0" dirty="0">
                          <a:solidFill>
                            <a:srgbClr val="454545"/>
                          </a:solidFill>
                          <a:latin typeface="Univers" panose="020B0503020202020204" pitchFamily="34" charset="0"/>
                          <a:cs typeface="Arial" panose="020B0604020202020204" pitchFamily="34" charset="0"/>
                        </a:rPr>
                        <a:t>Placebo + chemotherapy/</a:t>
                      </a:r>
                      <a:br>
                        <a:rPr lang="en-GB" sz="800" b="1" noProof="0" dirty="0">
                          <a:solidFill>
                            <a:srgbClr val="454545"/>
                          </a:solidFill>
                          <a:latin typeface="Univers" panose="020B0503020202020204" pitchFamily="34" charset="0"/>
                          <a:cs typeface="Arial" panose="020B0604020202020204" pitchFamily="34" charset="0"/>
                        </a:rPr>
                      </a:br>
                      <a:r>
                        <a:rPr lang="en-GB" sz="800" b="1" noProof="0" dirty="0">
                          <a:solidFill>
                            <a:srgbClr val="454545"/>
                          </a:solidFill>
                          <a:latin typeface="Univers" panose="020B0503020202020204" pitchFamily="34" charset="0"/>
                          <a:cs typeface="Arial" panose="020B0604020202020204" pitchFamily="34" charset="0"/>
                        </a:rPr>
                        <a:t>placebo responder</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217</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216</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209</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206</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204</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201</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195</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189</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60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454545"/>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41023"/>
                  </a:ext>
                </a:extLst>
              </a:tr>
              <a:tr h="30158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800" b="1" noProof="0">
                          <a:solidFill>
                            <a:srgbClr val="8ECF74"/>
                          </a:solidFill>
                          <a:latin typeface="Univers" panose="020B0503020202020204" pitchFamily="34" charset="0"/>
                          <a:cs typeface="Arial" panose="020B0604020202020204" pitchFamily="34" charset="0"/>
                        </a:rPr>
                        <a:t>KEYTRUDA + chemotherapy/</a:t>
                      </a:r>
                      <a:br>
                        <a:rPr lang="en-GB" sz="800" b="1" noProof="0">
                          <a:solidFill>
                            <a:srgbClr val="8ECF74"/>
                          </a:solidFill>
                          <a:latin typeface="Univers" panose="020B0503020202020204" pitchFamily="34" charset="0"/>
                          <a:cs typeface="Arial" panose="020B0604020202020204" pitchFamily="34" charset="0"/>
                        </a:rPr>
                      </a:br>
                      <a:r>
                        <a:rPr lang="en-GB" sz="800" b="1" noProof="0">
                          <a:solidFill>
                            <a:srgbClr val="8ECF74"/>
                          </a:solidFill>
                          <a:latin typeface="Univers" panose="020B0503020202020204" pitchFamily="34" charset="0"/>
                          <a:cs typeface="Arial" panose="020B0604020202020204" pitchFamily="34" charset="0"/>
                        </a:rPr>
                        <a:t>KEYTRUDA non-responder</a:t>
                      </a:r>
                      <a:endParaRPr lang="en-GB" sz="800" b="1" noProof="0" dirty="0">
                        <a:solidFill>
                          <a:srgbClr val="8ECF74"/>
                        </a:solidFill>
                        <a:latin typeface="Univers" panose="020B0503020202020204" pitchFamily="34" charset="0"/>
                        <a:cs typeface="Arial" panose="020B0604020202020204" pitchFamily="34"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289</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270</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238</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222</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214</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205</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200</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195</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54</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a:solidFill>
                            <a:srgbClr val="8ECF74"/>
                          </a:solidFill>
                          <a:latin typeface="Univers" panose="020B0503020202020204" pitchFamily="34" charset="0"/>
                          <a:cs typeface="Arial" panose="020B0604020202020204" pitchFamily="34" charset="0"/>
                        </a:rPr>
                        <a:t>0</a:t>
                      </a:r>
                      <a:endParaRPr lang="en-GB" sz="800" b="0" noProof="0" dirty="0">
                        <a:solidFill>
                          <a:srgbClr val="8ECF74"/>
                        </a:solidFill>
                        <a:latin typeface="Univers" panose="020B0503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1622001"/>
                  </a:ext>
                </a:extLst>
              </a:tr>
              <a:tr h="30158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800" b="1" noProof="0" dirty="0">
                          <a:solidFill>
                            <a:srgbClr val="979293"/>
                          </a:solidFill>
                          <a:latin typeface="Univers" panose="020B0503020202020204" pitchFamily="34" charset="0"/>
                          <a:cs typeface="Arial" panose="020B0604020202020204" pitchFamily="34" charset="0"/>
                        </a:rPr>
                        <a:t>Placebo + chemotherapy/</a:t>
                      </a:r>
                      <a:br>
                        <a:rPr lang="en-GB" sz="800" b="1" noProof="0" dirty="0">
                          <a:solidFill>
                            <a:srgbClr val="979293"/>
                          </a:solidFill>
                          <a:latin typeface="Univers" panose="020B0503020202020204" pitchFamily="34" charset="0"/>
                          <a:cs typeface="Arial" panose="020B0604020202020204" pitchFamily="34" charset="0"/>
                        </a:rPr>
                      </a:br>
                      <a:r>
                        <a:rPr lang="en-GB" sz="800" b="1" noProof="0" dirty="0">
                          <a:solidFill>
                            <a:srgbClr val="979293"/>
                          </a:solidFill>
                          <a:latin typeface="Univers" panose="020B0503020202020204" pitchFamily="34" charset="0"/>
                          <a:cs typeface="Arial" panose="020B0604020202020204" pitchFamily="34" charset="0"/>
                        </a:rPr>
                        <a:t>placebo non-responder</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173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169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145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130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117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112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103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101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37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800" b="0" noProof="0" dirty="0">
                          <a:solidFill>
                            <a:srgbClr val="979293"/>
                          </a:solidFill>
                          <a:latin typeface="Univers" panose="020B0503020202020204" pitchFamily="34" charset="0"/>
                          <a:cs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28843479"/>
                  </a:ext>
                </a:extLst>
              </a:tr>
            </a:tbl>
          </a:graphicData>
        </a:graphic>
      </p:graphicFrame>
      <p:grpSp>
        <p:nvGrpSpPr>
          <p:cNvPr id="71" name="Group 70">
            <a:extLst>
              <a:ext uri="{FF2B5EF4-FFF2-40B4-BE49-F238E27FC236}">
                <a16:creationId xmlns:a16="http://schemas.microsoft.com/office/drawing/2014/main" id="{D7C23039-1D86-62F0-4A58-403547219EB7}"/>
              </a:ext>
            </a:extLst>
          </p:cNvPr>
          <p:cNvGrpSpPr/>
          <p:nvPr/>
        </p:nvGrpSpPr>
        <p:grpSpPr>
          <a:xfrm>
            <a:off x="1849102" y="1250997"/>
            <a:ext cx="9607568" cy="3665812"/>
            <a:chOff x="1849102" y="1250997"/>
            <a:chExt cx="9607568" cy="3665812"/>
          </a:xfrm>
        </p:grpSpPr>
        <p:sp>
          <p:nvSpPr>
            <p:cNvPr id="6" name="TextBox 5">
              <a:extLst>
                <a:ext uri="{FF2B5EF4-FFF2-40B4-BE49-F238E27FC236}">
                  <a16:creationId xmlns:a16="http://schemas.microsoft.com/office/drawing/2014/main" id="{A336CEE6-3515-464E-578E-F8F6C6999C30}"/>
                </a:ext>
              </a:extLst>
            </p:cNvPr>
            <p:cNvSpPr txBox="1"/>
            <p:nvPr/>
          </p:nvSpPr>
          <p:spPr>
            <a:xfrm>
              <a:off x="6797843" y="1275609"/>
              <a:ext cx="2013115" cy="230832"/>
            </a:xfrm>
            <a:prstGeom prst="rect">
              <a:avLst/>
            </a:prstGeom>
            <a:noFill/>
          </p:spPr>
          <p:txBody>
            <a:bodyPr wrap="square" rtlCol="0">
              <a:spAutoFit/>
            </a:bodyPr>
            <a:lstStyle/>
            <a:p>
              <a:r>
                <a:rPr lang="en-GB" sz="900" b="1" dirty="0">
                  <a:solidFill>
                    <a:srgbClr val="2FA201"/>
                  </a:solidFill>
                  <a:latin typeface="Univers" panose="020B0503020202020204" pitchFamily="34" charset="0"/>
                  <a:cs typeface="Arial" panose="020B0604020202020204" pitchFamily="34" charset="0"/>
                </a:rPr>
                <a:t>60</a:t>
              </a:r>
              <a:r>
                <a:rPr lang="en-GB" sz="900" b="1" noProof="0" dirty="0">
                  <a:solidFill>
                    <a:srgbClr val="2FA201"/>
                  </a:solidFill>
                  <a:latin typeface="Univers" panose="020B0503020202020204" pitchFamily="34" charset="0"/>
                  <a:cs typeface="Arial" panose="020B0604020202020204" pitchFamily="34" charset="0"/>
                </a:rPr>
                <a:t>-month OS:</a:t>
              </a:r>
              <a:r>
                <a:rPr lang="en-GB" sz="900" b="1" baseline="30000" noProof="0" dirty="0">
                  <a:solidFill>
                    <a:srgbClr val="2FA201"/>
                  </a:solidFill>
                  <a:latin typeface="Univers" panose="020B0503020202020204" pitchFamily="34" charset="0"/>
                  <a:cs typeface="Arial" panose="020B0604020202020204" pitchFamily="34" charset="0"/>
                </a:rPr>
                <a:t>b,2</a:t>
              </a:r>
              <a:r>
                <a:rPr lang="en-GB" sz="900" b="1" noProof="0" dirty="0">
                  <a:solidFill>
                    <a:srgbClr val="2FA201"/>
                  </a:solidFill>
                  <a:latin typeface="Univers" panose="020B0503020202020204" pitchFamily="34" charset="0"/>
                  <a:cs typeface="Arial" panose="020B0604020202020204" pitchFamily="34" charset="0"/>
                </a:rPr>
                <a:t> 95.1%</a:t>
              </a:r>
            </a:p>
          </p:txBody>
        </p:sp>
        <p:sp>
          <p:nvSpPr>
            <p:cNvPr id="7" name="TextBox 6">
              <a:extLst>
                <a:ext uri="{FF2B5EF4-FFF2-40B4-BE49-F238E27FC236}">
                  <a16:creationId xmlns:a16="http://schemas.microsoft.com/office/drawing/2014/main" id="{AF90B49F-0189-4689-6CA8-53495CBF2F45}"/>
                </a:ext>
              </a:extLst>
            </p:cNvPr>
            <p:cNvSpPr txBox="1"/>
            <p:nvPr/>
          </p:nvSpPr>
          <p:spPr>
            <a:xfrm>
              <a:off x="6798977" y="1684547"/>
              <a:ext cx="2013115" cy="230832"/>
            </a:xfrm>
            <a:prstGeom prst="rect">
              <a:avLst/>
            </a:prstGeom>
            <a:noFill/>
          </p:spPr>
          <p:txBody>
            <a:bodyPr wrap="square" rtlCol="0">
              <a:spAutoFit/>
            </a:bodyPr>
            <a:lstStyle/>
            <a:p>
              <a:r>
                <a:rPr lang="en-GB" sz="900" b="1" dirty="0">
                  <a:solidFill>
                    <a:srgbClr val="454545"/>
                  </a:solidFill>
                  <a:latin typeface="Univers" panose="020B0503020202020204" pitchFamily="34" charset="0"/>
                  <a:cs typeface="Arial" panose="020B0604020202020204" pitchFamily="34" charset="0"/>
                </a:rPr>
                <a:t>60</a:t>
              </a:r>
              <a:r>
                <a:rPr lang="en-GB" sz="900" b="1" noProof="0" dirty="0">
                  <a:solidFill>
                    <a:srgbClr val="454545"/>
                  </a:solidFill>
                  <a:latin typeface="Univers" panose="020B0503020202020204" pitchFamily="34" charset="0"/>
                  <a:cs typeface="Arial" panose="020B0604020202020204" pitchFamily="34" charset="0"/>
                </a:rPr>
                <a:t>-month OS:</a:t>
              </a:r>
              <a:r>
                <a:rPr lang="en-GB" sz="900" b="1" baseline="30000" noProof="0" dirty="0">
                  <a:solidFill>
                    <a:srgbClr val="454545"/>
                  </a:solidFill>
                  <a:latin typeface="Univers" panose="020B0503020202020204" pitchFamily="34" charset="0"/>
                  <a:cs typeface="Arial" panose="020B0604020202020204" pitchFamily="34" charset="0"/>
                </a:rPr>
                <a:t>b,2</a:t>
              </a:r>
              <a:r>
                <a:rPr lang="en-GB" sz="900" b="1" noProof="0" dirty="0">
                  <a:solidFill>
                    <a:srgbClr val="454545"/>
                  </a:solidFill>
                  <a:latin typeface="Univers" panose="020B0503020202020204" pitchFamily="34" charset="0"/>
                  <a:cs typeface="Arial" panose="020B0604020202020204" pitchFamily="34" charset="0"/>
                </a:rPr>
                <a:t> 94.4%</a:t>
              </a:r>
            </a:p>
          </p:txBody>
        </p:sp>
        <p:sp>
          <p:nvSpPr>
            <p:cNvPr id="8" name="TextBox 7">
              <a:extLst>
                <a:ext uri="{FF2B5EF4-FFF2-40B4-BE49-F238E27FC236}">
                  <a16:creationId xmlns:a16="http://schemas.microsoft.com/office/drawing/2014/main" id="{5411D040-2867-7D02-4E90-9CFFF316564F}"/>
                </a:ext>
              </a:extLst>
            </p:cNvPr>
            <p:cNvSpPr txBox="1"/>
            <p:nvPr/>
          </p:nvSpPr>
          <p:spPr>
            <a:xfrm>
              <a:off x="6827568" y="2009683"/>
              <a:ext cx="2013115" cy="230832"/>
            </a:xfrm>
            <a:prstGeom prst="rect">
              <a:avLst/>
            </a:prstGeom>
            <a:noFill/>
          </p:spPr>
          <p:txBody>
            <a:bodyPr wrap="square" rtlCol="0">
              <a:spAutoFit/>
            </a:bodyPr>
            <a:lstStyle/>
            <a:p>
              <a:r>
                <a:rPr lang="en-GB" sz="900" b="1" dirty="0">
                  <a:solidFill>
                    <a:srgbClr val="8ECF74"/>
                  </a:solidFill>
                  <a:latin typeface="Univers" panose="020B0503020202020204" pitchFamily="34" charset="0"/>
                  <a:cs typeface="Arial" panose="020B0604020202020204" pitchFamily="34" charset="0"/>
                </a:rPr>
                <a:t>60</a:t>
              </a:r>
              <a:r>
                <a:rPr lang="en-GB" sz="900" b="1" noProof="0" dirty="0">
                  <a:solidFill>
                    <a:srgbClr val="8ECF74"/>
                  </a:solidFill>
                  <a:latin typeface="Univers" panose="020B0503020202020204" pitchFamily="34" charset="0"/>
                  <a:cs typeface="Arial" panose="020B0604020202020204" pitchFamily="34" charset="0"/>
                </a:rPr>
                <a:t>-month OS:</a:t>
              </a:r>
              <a:r>
                <a:rPr lang="en-GB" sz="900" b="1" baseline="30000" noProof="0" dirty="0">
                  <a:solidFill>
                    <a:srgbClr val="8ECF74"/>
                  </a:solidFill>
                  <a:latin typeface="Univers" panose="020B0503020202020204" pitchFamily="34" charset="0"/>
                  <a:cs typeface="Arial" panose="020B0604020202020204" pitchFamily="34" charset="0"/>
                </a:rPr>
                <a:t>b,2</a:t>
              </a:r>
              <a:r>
                <a:rPr lang="en-GB" sz="900" b="1" noProof="0" dirty="0">
                  <a:solidFill>
                    <a:srgbClr val="8ECF74"/>
                  </a:solidFill>
                  <a:latin typeface="Univers" panose="020B0503020202020204" pitchFamily="34" charset="0"/>
                  <a:cs typeface="Arial" panose="020B0604020202020204" pitchFamily="34" charset="0"/>
                </a:rPr>
                <a:t> </a:t>
              </a:r>
              <a:r>
                <a:rPr lang="en-GB" sz="900" b="1" dirty="0">
                  <a:solidFill>
                    <a:srgbClr val="8ECF74"/>
                  </a:solidFill>
                  <a:latin typeface="Univers" panose="020B0503020202020204" pitchFamily="34" charset="0"/>
                  <a:cs typeface="Arial" panose="020B0604020202020204" pitchFamily="34" charset="0"/>
                </a:rPr>
                <a:t>71.8</a:t>
              </a:r>
              <a:r>
                <a:rPr lang="en-GB" sz="900" b="1" noProof="0" dirty="0">
                  <a:solidFill>
                    <a:srgbClr val="8ECF74"/>
                  </a:solidFill>
                  <a:latin typeface="Univers" panose="020B0503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B65186B2-2CD2-F855-D49B-F0995C22C820}"/>
                </a:ext>
              </a:extLst>
            </p:cNvPr>
            <p:cNvSpPr txBox="1"/>
            <p:nvPr/>
          </p:nvSpPr>
          <p:spPr>
            <a:xfrm>
              <a:off x="6807558" y="2651825"/>
              <a:ext cx="2013115" cy="230832"/>
            </a:xfrm>
            <a:prstGeom prst="rect">
              <a:avLst/>
            </a:prstGeom>
            <a:noFill/>
          </p:spPr>
          <p:txBody>
            <a:bodyPr wrap="square" rtlCol="0">
              <a:spAutoFit/>
            </a:bodyPr>
            <a:lstStyle/>
            <a:p>
              <a:r>
                <a:rPr lang="en-GB" sz="900" b="1" dirty="0">
                  <a:solidFill>
                    <a:srgbClr val="979293"/>
                  </a:solidFill>
                  <a:latin typeface="Univers" panose="020B0503020202020204" pitchFamily="34" charset="0"/>
                  <a:cs typeface="Arial" panose="020B0604020202020204" pitchFamily="34" charset="0"/>
                </a:rPr>
                <a:t>60</a:t>
              </a:r>
              <a:r>
                <a:rPr lang="en-GB" sz="900" b="1" noProof="0" dirty="0">
                  <a:solidFill>
                    <a:srgbClr val="979293"/>
                  </a:solidFill>
                  <a:latin typeface="Univers" panose="020B0503020202020204" pitchFamily="34" charset="0"/>
                  <a:cs typeface="Arial" panose="020B0604020202020204" pitchFamily="34" charset="0"/>
                </a:rPr>
                <a:t>-month OS:</a:t>
              </a:r>
              <a:r>
                <a:rPr lang="en-GB" sz="900" b="1" baseline="30000" noProof="0" dirty="0">
                  <a:solidFill>
                    <a:srgbClr val="979293"/>
                  </a:solidFill>
                  <a:latin typeface="Univers" panose="020B0503020202020204" pitchFamily="34" charset="0"/>
                  <a:cs typeface="Arial" panose="020B0604020202020204" pitchFamily="34" charset="0"/>
                </a:rPr>
                <a:t>b,2</a:t>
              </a:r>
              <a:r>
                <a:rPr lang="en-GB" sz="900" b="1" noProof="0" dirty="0">
                  <a:solidFill>
                    <a:srgbClr val="979293"/>
                  </a:solidFill>
                  <a:latin typeface="Univers" panose="020B0503020202020204" pitchFamily="34" charset="0"/>
                  <a:cs typeface="Arial" panose="020B0604020202020204" pitchFamily="34" charset="0"/>
                </a:rPr>
                <a:t> </a:t>
              </a:r>
              <a:r>
                <a:rPr lang="en-GB" sz="900" b="1" dirty="0">
                  <a:solidFill>
                    <a:srgbClr val="979293"/>
                  </a:solidFill>
                  <a:latin typeface="Univers" panose="020B0503020202020204" pitchFamily="34" charset="0"/>
                  <a:cs typeface="Arial" panose="020B0604020202020204" pitchFamily="34" charset="0"/>
                </a:rPr>
                <a:t>65.7</a:t>
              </a:r>
              <a:r>
                <a:rPr lang="en-GB" sz="900" b="1" noProof="0" dirty="0">
                  <a:solidFill>
                    <a:srgbClr val="979293"/>
                  </a:solidFill>
                  <a:latin typeface="Univers" panose="020B0503020202020204" pitchFamily="34" charset="0"/>
                  <a:cs typeface="Arial" panose="020B0604020202020204" pitchFamily="34" charset="0"/>
                </a:rPr>
                <a:t>%</a:t>
              </a:r>
            </a:p>
          </p:txBody>
        </p:sp>
        <p:cxnSp>
          <p:nvCxnSpPr>
            <p:cNvPr id="14" name="Straight Connector 13">
              <a:extLst>
                <a:ext uri="{FF2B5EF4-FFF2-40B4-BE49-F238E27FC236}">
                  <a16:creationId xmlns:a16="http://schemas.microsoft.com/office/drawing/2014/main" id="{BA38EE76-E638-AD0E-F150-DB4835746E5F}"/>
                </a:ext>
              </a:extLst>
            </p:cNvPr>
            <p:cNvCxnSpPr>
              <a:cxnSpLocks/>
            </p:cNvCxnSpPr>
            <p:nvPr/>
          </p:nvCxnSpPr>
          <p:spPr>
            <a:xfrm>
              <a:off x="6803267" y="1400366"/>
              <a:ext cx="0" cy="3022955"/>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F1AFDC1-BC04-E6B6-D89D-8B40291DC919}"/>
                </a:ext>
              </a:extLst>
            </p:cNvPr>
            <p:cNvSpPr txBox="1"/>
            <p:nvPr/>
          </p:nvSpPr>
          <p:spPr>
            <a:xfrm>
              <a:off x="1849102" y="4719030"/>
              <a:ext cx="1102678"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No. at risk</a:t>
              </a:r>
            </a:p>
          </p:txBody>
        </p:sp>
        <p:sp>
          <p:nvSpPr>
            <p:cNvPr id="17" name="Freeform 18">
              <a:extLst>
                <a:ext uri="{FF2B5EF4-FFF2-40B4-BE49-F238E27FC236}">
                  <a16:creationId xmlns:a16="http://schemas.microsoft.com/office/drawing/2014/main" id="{DB158B04-BDA7-1402-C8E9-B184DB916F2A}"/>
                </a:ext>
              </a:extLst>
            </p:cNvPr>
            <p:cNvSpPr/>
            <p:nvPr/>
          </p:nvSpPr>
          <p:spPr>
            <a:xfrm>
              <a:off x="4388438" y="1723238"/>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979293"/>
              </a:solidFill>
              <a:prstDash val="solid"/>
              <a:miter/>
            </a:ln>
          </p:spPr>
          <p:txBody>
            <a:bodyPr/>
            <a:lstStyle/>
            <a:p>
              <a:endParaRPr lang="en-GB" noProof="0" dirty="0"/>
            </a:p>
          </p:txBody>
        </p:sp>
        <p:sp>
          <p:nvSpPr>
            <p:cNvPr id="18" name="Freeform 21">
              <a:extLst>
                <a:ext uri="{FF2B5EF4-FFF2-40B4-BE49-F238E27FC236}">
                  <a16:creationId xmlns:a16="http://schemas.microsoft.com/office/drawing/2014/main" id="{D44AA219-3E89-B025-2BC3-7AA2252DAFCC}"/>
                </a:ext>
              </a:extLst>
            </p:cNvPr>
            <p:cNvSpPr/>
            <p:nvPr/>
          </p:nvSpPr>
          <p:spPr>
            <a:xfrm>
              <a:off x="5091249" y="1460957"/>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19" name="Freeform 29">
              <a:extLst>
                <a:ext uri="{FF2B5EF4-FFF2-40B4-BE49-F238E27FC236}">
                  <a16:creationId xmlns:a16="http://schemas.microsoft.com/office/drawing/2014/main" id="{22710C4F-ED11-F6F5-34EC-40D60F421F9C}"/>
                </a:ext>
              </a:extLst>
            </p:cNvPr>
            <p:cNvSpPr/>
            <p:nvPr/>
          </p:nvSpPr>
          <p:spPr>
            <a:xfrm>
              <a:off x="5130745" y="1460957"/>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20" name="Freeform 31">
              <a:extLst>
                <a:ext uri="{FF2B5EF4-FFF2-40B4-BE49-F238E27FC236}">
                  <a16:creationId xmlns:a16="http://schemas.microsoft.com/office/drawing/2014/main" id="{6F9BF517-44F3-A2C3-4B40-194A2C09137A}"/>
                </a:ext>
              </a:extLst>
            </p:cNvPr>
            <p:cNvSpPr/>
            <p:nvPr/>
          </p:nvSpPr>
          <p:spPr>
            <a:xfrm>
              <a:off x="5459545" y="1460957"/>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21" name="Freeform 62">
              <a:extLst>
                <a:ext uri="{FF2B5EF4-FFF2-40B4-BE49-F238E27FC236}">
                  <a16:creationId xmlns:a16="http://schemas.microsoft.com/office/drawing/2014/main" id="{BF45BFC6-F94A-FFD6-9FD3-9DC7CA029A14}"/>
                </a:ext>
              </a:extLst>
            </p:cNvPr>
            <p:cNvSpPr/>
            <p:nvPr/>
          </p:nvSpPr>
          <p:spPr>
            <a:xfrm>
              <a:off x="6227126" y="1478972"/>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454545"/>
              </a:solidFill>
              <a:prstDash val="solid"/>
              <a:miter/>
            </a:ln>
          </p:spPr>
          <p:txBody>
            <a:bodyPr/>
            <a:lstStyle/>
            <a:p>
              <a:endParaRPr lang="en-GB" noProof="0" dirty="0"/>
            </a:p>
          </p:txBody>
        </p:sp>
        <p:sp>
          <p:nvSpPr>
            <p:cNvPr id="22" name="Freeform 63">
              <a:extLst>
                <a:ext uri="{FF2B5EF4-FFF2-40B4-BE49-F238E27FC236}">
                  <a16:creationId xmlns:a16="http://schemas.microsoft.com/office/drawing/2014/main" id="{09B85AC3-C64D-9859-8CBA-3B6913191765}"/>
                </a:ext>
              </a:extLst>
            </p:cNvPr>
            <p:cNvSpPr/>
            <p:nvPr/>
          </p:nvSpPr>
          <p:spPr>
            <a:xfrm>
              <a:off x="6999025" y="1532771"/>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454545"/>
              </a:solidFill>
              <a:prstDash val="solid"/>
              <a:miter/>
            </a:ln>
          </p:spPr>
          <p:txBody>
            <a:bodyPr/>
            <a:lstStyle/>
            <a:p>
              <a:endParaRPr lang="en-GB" noProof="0" dirty="0"/>
            </a:p>
          </p:txBody>
        </p:sp>
        <p:sp>
          <p:nvSpPr>
            <p:cNvPr id="23" name="Freeform 68">
              <a:extLst>
                <a:ext uri="{FF2B5EF4-FFF2-40B4-BE49-F238E27FC236}">
                  <a16:creationId xmlns:a16="http://schemas.microsoft.com/office/drawing/2014/main" id="{D73E8521-C005-DA2F-F43A-6B3D0E1A6D0C}"/>
                </a:ext>
              </a:extLst>
            </p:cNvPr>
            <p:cNvSpPr/>
            <p:nvPr/>
          </p:nvSpPr>
          <p:spPr>
            <a:xfrm>
              <a:off x="7039918" y="1549295"/>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24" name="Freeform 69">
              <a:extLst>
                <a:ext uri="{FF2B5EF4-FFF2-40B4-BE49-F238E27FC236}">
                  <a16:creationId xmlns:a16="http://schemas.microsoft.com/office/drawing/2014/main" id="{7E9895C0-9169-1EA6-B0B1-F5176724202F}"/>
                </a:ext>
              </a:extLst>
            </p:cNvPr>
            <p:cNvSpPr/>
            <p:nvPr/>
          </p:nvSpPr>
          <p:spPr>
            <a:xfrm>
              <a:off x="7913416" y="1585202"/>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25" name="Freeform 72">
              <a:extLst>
                <a:ext uri="{FF2B5EF4-FFF2-40B4-BE49-F238E27FC236}">
                  <a16:creationId xmlns:a16="http://schemas.microsoft.com/office/drawing/2014/main" id="{E51052AE-756B-FB74-2045-66094299505D}"/>
                </a:ext>
              </a:extLst>
            </p:cNvPr>
            <p:cNvSpPr/>
            <p:nvPr/>
          </p:nvSpPr>
          <p:spPr>
            <a:xfrm>
              <a:off x="7971200" y="1586569"/>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454545"/>
              </a:solidFill>
              <a:prstDash val="solid"/>
              <a:miter/>
            </a:ln>
          </p:spPr>
          <p:txBody>
            <a:bodyPr/>
            <a:lstStyle/>
            <a:p>
              <a:endParaRPr lang="en-GB" noProof="0" dirty="0"/>
            </a:p>
          </p:txBody>
        </p:sp>
        <p:sp>
          <p:nvSpPr>
            <p:cNvPr id="26" name="Freeform 74">
              <a:extLst>
                <a:ext uri="{FF2B5EF4-FFF2-40B4-BE49-F238E27FC236}">
                  <a16:creationId xmlns:a16="http://schemas.microsoft.com/office/drawing/2014/main" id="{DA3D7056-14F9-3578-9879-E7A965E81E55}"/>
                </a:ext>
              </a:extLst>
            </p:cNvPr>
            <p:cNvSpPr/>
            <p:nvPr/>
          </p:nvSpPr>
          <p:spPr>
            <a:xfrm>
              <a:off x="8250598" y="1605951"/>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454545"/>
              </a:solidFill>
              <a:prstDash val="solid"/>
              <a:miter/>
            </a:ln>
          </p:spPr>
          <p:txBody>
            <a:bodyPr/>
            <a:lstStyle/>
            <a:p>
              <a:endParaRPr lang="en-GB" noProof="0" dirty="0"/>
            </a:p>
          </p:txBody>
        </p:sp>
        <p:sp>
          <p:nvSpPr>
            <p:cNvPr id="27" name="Freeform 76">
              <a:extLst>
                <a:ext uri="{FF2B5EF4-FFF2-40B4-BE49-F238E27FC236}">
                  <a16:creationId xmlns:a16="http://schemas.microsoft.com/office/drawing/2014/main" id="{FBFC7BBA-0D56-61E8-DBC9-28C2A52EFA9F}"/>
                </a:ext>
              </a:extLst>
            </p:cNvPr>
            <p:cNvSpPr/>
            <p:nvPr/>
          </p:nvSpPr>
          <p:spPr>
            <a:xfrm>
              <a:off x="3375369" y="1337458"/>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2FA201"/>
              </a:solidFill>
              <a:prstDash val="solid"/>
              <a:miter/>
            </a:ln>
          </p:spPr>
          <p:txBody>
            <a:bodyPr/>
            <a:lstStyle/>
            <a:p>
              <a:endParaRPr lang="en-GB" noProof="0" dirty="0"/>
            </a:p>
          </p:txBody>
        </p:sp>
        <p:sp>
          <p:nvSpPr>
            <p:cNvPr id="28" name="Freeform 77">
              <a:extLst>
                <a:ext uri="{FF2B5EF4-FFF2-40B4-BE49-F238E27FC236}">
                  <a16:creationId xmlns:a16="http://schemas.microsoft.com/office/drawing/2014/main" id="{E82CEE28-ABBD-E6AB-1557-80D66B8D3722}"/>
                </a:ext>
              </a:extLst>
            </p:cNvPr>
            <p:cNvSpPr/>
            <p:nvPr/>
          </p:nvSpPr>
          <p:spPr>
            <a:xfrm>
              <a:off x="3237575" y="1405420"/>
              <a:ext cx="6441885" cy="1273511"/>
            </a:xfrm>
            <a:custGeom>
              <a:avLst/>
              <a:gdLst>
                <a:gd name="csX0" fmla="*/ 0 w 6425843"/>
                <a:gd name="csY0" fmla="*/ 0 h 1295440"/>
                <a:gd name="csX1" fmla="*/ 218654 w 6425843"/>
                <a:gd name="csY1" fmla="*/ 0 h 1295440"/>
                <a:gd name="csX2" fmla="*/ 218654 w 6425843"/>
                <a:gd name="csY2" fmla="*/ 19716 h 1295440"/>
                <a:gd name="csX3" fmla="*/ 366492 w 6425843"/>
                <a:gd name="csY3" fmla="*/ 19716 h 1295440"/>
                <a:gd name="csX4" fmla="*/ 366492 w 6425843"/>
                <a:gd name="csY4" fmla="*/ 38547 h 1295440"/>
                <a:gd name="csX5" fmla="*/ 497356 w 6425843"/>
                <a:gd name="csY5" fmla="*/ 38547 h 1295440"/>
                <a:gd name="csX6" fmla="*/ 497356 w 6425843"/>
                <a:gd name="csY6" fmla="*/ 54598 h 1295440"/>
                <a:gd name="csX7" fmla="*/ 681172 w 6425843"/>
                <a:gd name="csY7" fmla="*/ 54598 h 1295440"/>
                <a:gd name="csX8" fmla="*/ 681172 w 6425843"/>
                <a:gd name="csY8" fmla="*/ 69764 h 1295440"/>
                <a:gd name="csX9" fmla="*/ 705368 w 6425843"/>
                <a:gd name="csY9" fmla="*/ 69764 h 1295440"/>
                <a:gd name="csX10" fmla="*/ 705368 w 6425843"/>
                <a:gd name="csY10" fmla="*/ 84046 h 1295440"/>
                <a:gd name="csX11" fmla="*/ 815582 w 6425843"/>
                <a:gd name="csY11" fmla="*/ 84046 h 1295440"/>
                <a:gd name="csX12" fmla="*/ 815582 w 6425843"/>
                <a:gd name="csY12" fmla="*/ 125121 h 1295440"/>
                <a:gd name="csX13" fmla="*/ 829897 w 6425843"/>
                <a:gd name="csY13" fmla="*/ 125121 h 1295440"/>
                <a:gd name="csX14" fmla="*/ 829897 w 6425843"/>
                <a:gd name="csY14" fmla="*/ 138517 h 1295440"/>
                <a:gd name="csX15" fmla="*/ 882724 w 6425843"/>
                <a:gd name="csY15" fmla="*/ 138517 h 1295440"/>
                <a:gd name="csX16" fmla="*/ 882724 w 6425843"/>
                <a:gd name="csY16" fmla="*/ 160003 h 1295440"/>
                <a:gd name="csX17" fmla="*/ 894379 w 6425843"/>
                <a:gd name="csY17" fmla="*/ 160003 h 1295440"/>
                <a:gd name="csX18" fmla="*/ 894379 w 6425843"/>
                <a:gd name="csY18" fmla="*/ 210051 h 1295440"/>
                <a:gd name="csX19" fmla="*/ 910467 w 6425843"/>
                <a:gd name="csY19" fmla="*/ 210051 h 1295440"/>
                <a:gd name="csX20" fmla="*/ 910467 w 6425843"/>
                <a:gd name="csY20" fmla="*/ 232421 h 1295440"/>
                <a:gd name="csX21" fmla="*/ 930230 w 6425843"/>
                <a:gd name="csY21" fmla="*/ 232421 h 1295440"/>
                <a:gd name="csX22" fmla="*/ 930230 w 6425843"/>
                <a:gd name="csY22" fmla="*/ 249356 h 1295440"/>
                <a:gd name="csX23" fmla="*/ 947205 w 6425843"/>
                <a:gd name="csY23" fmla="*/ 249356 h 1295440"/>
                <a:gd name="csX24" fmla="*/ 947205 w 6425843"/>
                <a:gd name="csY24" fmla="*/ 269072 h 1295440"/>
                <a:gd name="csX25" fmla="*/ 971401 w 6425843"/>
                <a:gd name="csY25" fmla="*/ 269072 h 1295440"/>
                <a:gd name="csX26" fmla="*/ 971401 w 6425843"/>
                <a:gd name="csY26" fmla="*/ 294097 h 1295440"/>
                <a:gd name="csX27" fmla="*/ 998258 w 6425843"/>
                <a:gd name="csY27" fmla="*/ 294097 h 1295440"/>
                <a:gd name="csX28" fmla="*/ 998258 w 6425843"/>
                <a:gd name="csY28" fmla="*/ 342375 h 1295440"/>
                <a:gd name="csX29" fmla="*/ 1060079 w 6425843"/>
                <a:gd name="csY29" fmla="*/ 342375 h 1295440"/>
                <a:gd name="csX30" fmla="*/ 1060079 w 6425843"/>
                <a:gd name="csY30" fmla="*/ 353118 h 1295440"/>
                <a:gd name="csX31" fmla="*/ 1106698 w 6425843"/>
                <a:gd name="csY31" fmla="*/ 353118 h 1295440"/>
                <a:gd name="csX32" fmla="*/ 1106698 w 6425843"/>
                <a:gd name="csY32" fmla="*/ 367400 h 1295440"/>
                <a:gd name="csX33" fmla="*/ 1157751 w 6425843"/>
                <a:gd name="csY33" fmla="*/ 367400 h 1295440"/>
                <a:gd name="csX34" fmla="*/ 1157751 w 6425843"/>
                <a:gd name="csY34" fmla="*/ 384335 h 1295440"/>
                <a:gd name="csX35" fmla="*/ 1218686 w 6425843"/>
                <a:gd name="csY35" fmla="*/ 384335 h 1295440"/>
                <a:gd name="csX36" fmla="*/ 1218686 w 6425843"/>
                <a:gd name="csY36" fmla="*/ 406705 h 1295440"/>
                <a:gd name="csX37" fmla="*/ 1249216 w 6425843"/>
                <a:gd name="csY37" fmla="*/ 406705 h 1295440"/>
                <a:gd name="csX38" fmla="*/ 1249216 w 6425843"/>
                <a:gd name="csY38" fmla="*/ 421871 h 1295440"/>
                <a:gd name="csX39" fmla="*/ 1288614 w 6425843"/>
                <a:gd name="csY39" fmla="*/ 421871 h 1295440"/>
                <a:gd name="csX40" fmla="*/ 1288614 w 6425843"/>
                <a:gd name="csY40" fmla="*/ 443357 h 1295440"/>
                <a:gd name="csX41" fmla="*/ 1328013 w 6425843"/>
                <a:gd name="csY41" fmla="*/ 443357 h 1295440"/>
                <a:gd name="csX42" fmla="*/ 1328013 w 6425843"/>
                <a:gd name="csY42" fmla="*/ 459407 h 1295440"/>
                <a:gd name="csX43" fmla="*/ 1397055 w 6425843"/>
                <a:gd name="csY43" fmla="*/ 459407 h 1295440"/>
                <a:gd name="csX44" fmla="*/ 1397055 w 6425843"/>
                <a:gd name="csY44" fmla="*/ 479123 h 1295440"/>
                <a:gd name="csX45" fmla="*/ 1492953 w 6425843"/>
                <a:gd name="csY45" fmla="*/ 479123 h 1295440"/>
                <a:gd name="csX46" fmla="*/ 1492953 w 6425843"/>
                <a:gd name="csY46" fmla="*/ 493405 h 1295440"/>
                <a:gd name="csX47" fmla="*/ 1535139 w 6425843"/>
                <a:gd name="csY47" fmla="*/ 493405 h 1295440"/>
                <a:gd name="csX48" fmla="*/ 1535139 w 6425843"/>
                <a:gd name="csY48" fmla="*/ 516660 h 1295440"/>
                <a:gd name="csX49" fmla="*/ 1576310 w 6425843"/>
                <a:gd name="csY49" fmla="*/ 516660 h 1295440"/>
                <a:gd name="csX50" fmla="*/ 1576310 w 6425843"/>
                <a:gd name="csY50" fmla="*/ 532710 h 1295440"/>
                <a:gd name="csX51" fmla="*/ 1591512 w 6425843"/>
                <a:gd name="csY51" fmla="*/ 532710 h 1295440"/>
                <a:gd name="csX52" fmla="*/ 1591512 w 6425843"/>
                <a:gd name="csY52" fmla="*/ 550657 h 1295440"/>
                <a:gd name="csX53" fmla="*/ 1649786 w 6425843"/>
                <a:gd name="csY53" fmla="*/ 550657 h 1295440"/>
                <a:gd name="csX54" fmla="*/ 1649786 w 6425843"/>
                <a:gd name="csY54" fmla="*/ 565823 h 1295440"/>
                <a:gd name="csX55" fmla="*/ 1669549 w 6425843"/>
                <a:gd name="csY55" fmla="*/ 565823 h 1295440"/>
                <a:gd name="csX56" fmla="*/ 1669549 w 6425843"/>
                <a:gd name="csY56" fmla="*/ 586424 h 1295440"/>
                <a:gd name="csX57" fmla="*/ 1693745 w 6425843"/>
                <a:gd name="csY57" fmla="*/ 586424 h 1295440"/>
                <a:gd name="csX58" fmla="*/ 1693745 w 6425843"/>
                <a:gd name="csY58" fmla="*/ 619536 h 1295440"/>
                <a:gd name="csX59" fmla="*/ 1754679 w 6425843"/>
                <a:gd name="csY59" fmla="*/ 619536 h 1295440"/>
                <a:gd name="csX60" fmla="*/ 1754679 w 6425843"/>
                <a:gd name="csY60" fmla="*/ 636472 h 1295440"/>
                <a:gd name="csX61" fmla="*/ 1813840 w 6425843"/>
                <a:gd name="csY61" fmla="*/ 636472 h 1295440"/>
                <a:gd name="csX62" fmla="*/ 1813840 w 6425843"/>
                <a:gd name="csY62" fmla="*/ 654419 h 1295440"/>
                <a:gd name="csX63" fmla="*/ 1939382 w 6425843"/>
                <a:gd name="csY63" fmla="*/ 654419 h 1295440"/>
                <a:gd name="csX64" fmla="*/ 1939382 w 6425843"/>
                <a:gd name="csY64" fmla="*/ 671354 h 1295440"/>
                <a:gd name="csX65" fmla="*/ 1962692 w 6425843"/>
                <a:gd name="csY65" fmla="*/ 671354 h 1295440"/>
                <a:gd name="csX66" fmla="*/ 1962692 w 6425843"/>
                <a:gd name="csY66" fmla="*/ 682981 h 1295440"/>
                <a:gd name="csX67" fmla="*/ 1971686 w 6425843"/>
                <a:gd name="csY67" fmla="*/ 682981 h 1295440"/>
                <a:gd name="csX68" fmla="*/ 1971686 w 6425843"/>
                <a:gd name="csY68" fmla="*/ 702697 h 1295440"/>
                <a:gd name="csX69" fmla="*/ 1980681 w 6425843"/>
                <a:gd name="csY69" fmla="*/ 702697 h 1295440"/>
                <a:gd name="csX70" fmla="*/ 1980681 w 6425843"/>
                <a:gd name="csY70" fmla="*/ 728606 h 1295440"/>
                <a:gd name="csX71" fmla="*/ 2075693 w 6425843"/>
                <a:gd name="csY71" fmla="*/ 728606 h 1295440"/>
                <a:gd name="csX72" fmla="*/ 2075693 w 6425843"/>
                <a:gd name="csY72" fmla="*/ 747438 h 1295440"/>
                <a:gd name="csX73" fmla="*/ 2191354 w 6425843"/>
                <a:gd name="csY73" fmla="*/ 747438 h 1295440"/>
                <a:gd name="csX74" fmla="*/ 2191354 w 6425843"/>
                <a:gd name="csY74" fmla="*/ 763488 h 1295440"/>
                <a:gd name="csX75" fmla="*/ 2279145 w 6425843"/>
                <a:gd name="csY75" fmla="*/ 763488 h 1295440"/>
                <a:gd name="csX76" fmla="*/ 2279145 w 6425843"/>
                <a:gd name="csY76" fmla="*/ 776000 h 1295440"/>
                <a:gd name="csX77" fmla="*/ 2288139 w 6425843"/>
                <a:gd name="csY77" fmla="*/ 776000 h 1295440"/>
                <a:gd name="csX78" fmla="*/ 2288139 w 6425843"/>
                <a:gd name="csY78" fmla="*/ 803679 h 1295440"/>
                <a:gd name="csX79" fmla="*/ 2305115 w 6425843"/>
                <a:gd name="csY79" fmla="*/ 803679 h 1295440"/>
                <a:gd name="csX80" fmla="*/ 2305115 w 6425843"/>
                <a:gd name="csY80" fmla="*/ 840330 h 1295440"/>
                <a:gd name="csX81" fmla="*/ 2453967 w 6425843"/>
                <a:gd name="csY81" fmla="*/ 840330 h 1295440"/>
                <a:gd name="csX82" fmla="*/ 2453967 w 6425843"/>
                <a:gd name="csY82" fmla="*/ 856381 h 1295440"/>
                <a:gd name="csX83" fmla="*/ 2473729 w 6425843"/>
                <a:gd name="csY83" fmla="*/ 856381 h 1295440"/>
                <a:gd name="csX84" fmla="*/ 2473729 w 6425843"/>
                <a:gd name="csY84" fmla="*/ 872432 h 1295440"/>
                <a:gd name="csX85" fmla="*/ 2489818 w 6425843"/>
                <a:gd name="csY85" fmla="*/ 872432 h 1295440"/>
                <a:gd name="csX86" fmla="*/ 2489818 w 6425843"/>
                <a:gd name="csY86" fmla="*/ 888482 h 1295440"/>
                <a:gd name="csX87" fmla="*/ 2620681 w 6425843"/>
                <a:gd name="csY87" fmla="*/ 888482 h 1295440"/>
                <a:gd name="csX88" fmla="*/ 2620681 w 6425843"/>
                <a:gd name="csY88" fmla="*/ 924249 h 1295440"/>
                <a:gd name="csX89" fmla="*/ 2737229 w 6425843"/>
                <a:gd name="csY89" fmla="*/ 924249 h 1295440"/>
                <a:gd name="csX90" fmla="*/ 2737229 w 6425843"/>
                <a:gd name="csY90" fmla="*/ 942196 h 1295440"/>
                <a:gd name="csX91" fmla="*/ 2800823 w 6425843"/>
                <a:gd name="csY91" fmla="*/ 942196 h 1295440"/>
                <a:gd name="csX92" fmla="*/ 2800823 w 6425843"/>
                <a:gd name="csY92" fmla="*/ 961912 h 1295440"/>
                <a:gd name="csX93" fmla="*/ 2930800 w 6425843"/>
                <a:gd name="csY93" fmla="*/ 961912 h 1295440"/>
                <a:gd name="csX94" fmla="*/ 2930800 w 6425843"/>
                <a:gd name="csY94" fmla="*/ 977963 h 1295440"/>
                <a:gd name="csX95" fmla="*/ 3215835 w 6425843"/>
                <a:gd name="csY95" fmla="*/ 978847 h 1295440"/>
                <a:gd name="csX96" fmla="*/ 3215835 w 6425843"/>
                <a:gd name="csY96" fmla="*/ 994014 h 1295440"/>
                <a:gd name="csX97" fmla="*/ 3282217 w 6425843"/>
                <a:gd name="csY97" fmla="*/ 994014 h 1295440"/>
                <a:gd name="csX98" fmla="*/ 3282217 w 6425843"/>
                <a:gd name="csY98" fmla="*/ 1014614 h 1295440"/>
                <a:gd name="csX99" fmla="*/ 3514426 w 6425843"/>
                <a:gd name="csY99" fmla="*/ 1014614 h 1295440"/>
                <a:gd name="csX100" fmla="*/ 3514426 w 6425843"/>
                <a:gd name="csY100" fmla="*/ 1049496 h 1295440"/>
                <a:gd name="csX101" fmla="*/ 3665938 w 6425843"/>
                <a:gd name="csY101" fmla="*/ 1049496 h 1295440"/>
                <a:gd name="csX102" fmla="*/ 3665938 w 6425843"/>
                <a:gd name="csY102" fmla="*/ 1070982 h 1295440"/>
                <a:gd name="csX103" fmla="*/ 3777039 w 6425843"/>
                <a:gd name="csY103" fmla="*/ 1070982 h 1295440"/>
                <a:gd name="csX104" fmla="*/ 3777039 w 6425843"/>
                <a:gd name="csY104" fmla="*/ 1083494 h 1295440"/>
                <a:gd name="csX105" fmla="*/ 3795028 w 6425843"/>
                <a:gd name="csY105" fmla="*/ 1083494 h 1295440"/>
                <a:gd name="csX106" fmla="*/ 3795028 w 6425843"/>
                <a:gd name="csY106" fmla="*/ 1103210 h 1295440"/>
                <a:gd name="csX107" fmla="*/ 4046873 w 6425843"/>
                <a:gd name="csY107" fmla="*/ 1103210 h 1295440"/>
                <a:gd name="csX108" fmla="*/ 4046873 w 6425843"/>
                <a:gd name="csY108" fmla="*/ 1138092 h 1295440"/>
                <a:gd name="csX109" fmla="*/ 4054093 w 6425843"/>
                <a:gd name="csY109" fmla="*/ 1138092 h 1295440"/>
                <a:gd name="csX110" fmla="*/ 4054093 w 6425843"/>
                <a:gd name="csY110" fmla="*/ 1158692 h 1295440"/>
                <a:gd name="csX111" fmla="*/ 4066635 w 6425843"/>
                <a:gd name="csY111" fmla="*/ 1158692 h 1295440"/>
                <a:gd name="csX112" fmla="*/ 4066635 w 6425843"/>
                <a:gd name="csY112" fmla="*/ 1175628 h 1295440"/>
                <a:gd name="csX113" fmla="*/ 4108820 w 6425843"/>
                <a:gd name="csY113" fmla="*/ 1175628 h 1295440"/>
                <a:gd name="csX114" fmla="*/ 4108820 w 6425843"/>
                <a:gd name="csY114" fmla="*/ 1189909 h 1295440"/>
                <a:gd name="csX115" fmla="*/ 4184957 w 6425843"/>
                <a:gd name="csY115" fmla="*/ 1189909 h 1295440"/>
                <a:gd name="csX116" fmla="*/ 4184957 w 6425843"/>
                <a:gd name="csY116" fmla="*/ 1212280 h 1295440"/>
                <a:gd name="csX117" fmla="*/ 4696754 w 6425843"/>
                <a:gd name="csY117" fmla="*/ 1212280 h 1295440"/>
                <a:gd name="csX118" fmla="*/ 4696754 w 6425843"/>
                <a:gd name="csY118" fmla="*/ 1226561 h 1295440"/>
                <a:gd name="csX119" fmla="*/ 5770642 w 6425843"/>
                <a:gd name="csY119" fmla="*/ 1226561 h 1295440"/>
                <a:gd name="csX120" fmla="*/ 5770642 w 6425843"/>
                <a:gd name="csY120" fmla="*/ 1295440 h 1295440"/>
                <a:gd name="csX121" fmla="*/ 6425843 w 6425843"/>
                <a:gd name="csY121" fmla="*/ 1295440 h 1295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Lst>
              <a:rect l="l" t="t" r="r" b="b"/>
              <a:pathLst>
                <a:path w="6425843" h="1295440">
                  <a:moveTo>
                    <a:pt x="0" y="0"/>
                  </a:moveTo>
                  <a:lnTo>
                    <a:pt x="218654" y="0"/>
                  </a:lnTo>
                  <a:lnTo>
                    <a:pt x="218654" y="19716"/>
                  </a:lnTo>
                  <a:lnTo>
                    <a:pt x="366492" y="19716"/>
                  </a:lnTo>
                  <a:lnTo>
                    <a:pt x="366492" y="38547"/>
                  </a:lnTo>
                  <a:lnTo>
                    <a:pt x="497356" y="38547"/>
                  </a:lnTo>
                  <a:lnTo>
                    <a:pt x="497356" y="54598"/>
                  </a:lnTo>
                  <a:lnTo>
                    <a:pt x="681172" y="54598"/>
                  </a:lnTo>
                  <a:lnTo>
                    <a:pt x="681172" y="69764"/>
                  </a:lnTo>
                  <a:lnTo>
                    <a:pt x="705368" y="69764"/>
                  </a:lnTo>
                  <a:lnTo>
                    <a:pt x="705368" y="84046"/>
                  </a:lnTo>
                  <a:lnTo>
                    <a:pt x="815582" y="84046"/>
                  </a:lnTo>
                  <a:lnTo>
                    <a:pt x="815582" y="125121"/>
                  </a:lnTo>
                  <a:lnTo>
                    <a:pt x="829897" y="125121"/>
                  </a:lnTo>
                  <a:lnTo>
                    <a:pt x="829897" y="138517"/>
                  </a:lnTo>
                  <a:lnTo>
                    <a:pt x="882724" y="138517"/>
                  </a:lnTo>
                  <a:lnTo>
                    <a:pt x="882724" y="160003"/>
                  </a:lnTo>
                  <a:lnTo>
                    <a:pt x="894379" y="160003"/>
                  </a:lnTo>
                  <a:lnTo>
                    <a:pt x="894379" y="210051"/>
                  </a:lnTo>
                  <a:lnTo>
                    <a:pt x="910467" y="210051"/>
                  </a:lnTo>
                  <a:lnTo>
                    <a:pt x="910467" y="232421"/>
                  </a:lnTo>
                  <a:lnTo>
                    <a:pt x="930230" y="232421"/>
                  </a:lnTo>
                  <a:lnTo>
                    <a:pt x="930230" y="249356"/>
                  </a:lnTo>
                  <a:lnTo>
                    <a:pt x="947205" y="249356"/>
                  </a:lnTo>
                  <a:lnTo>
                    <a:pt x="947205" y="269072"/>
                  </a:lnTo>
                  <a:lnTo>
                    <a:pt x="971401" y="269072"/>
                  </a:lnTo>
                  <a:lnTo>
                    <a:pt x="971401" y="294097"/>
                  </a:lnTo>
                  <a:lnTo>
                    <a:pt x="998258" y="294097"/>
                  </a:lnTo>
                  <a:lnTo>
                    <a:pt x="998258" y="342375"/>
                  </a:lnTo>
                  <a:lnTo>
                    <a:pt x="1060079" y="342375"/>
                  </a:lnTo>
                  <a:lnTo>
                    <a:pt x="1060079" y="353118"/>
                  </a:lnTo>
                  <a:lnTo>
                    <a:pt x="1106698" y="353118"/>
                  </a:lnTo>
                  <a:lnTo>
                    <a:pt x="1106698" y="367400"/>
                  </a:lnTo>
                  <a:lnTo>
                    <a:pt x="1157751" y="367400"/>
                  </a:lnTo>
                  <a:lnTo>
                    <a:pt x="1157751" y="384335"/>
                  </a:lnTo>
                  <a:lnTo>
                    <a:pt x="1218686" y="384335"/>
                  </a:lnTo>
                  <a:lnTo>
                    <a:pt x="1218686" y="406705"/>
                  </a:lnTo>
                  <a:lnTo>
                    <a:pt x="1249216" y="406705"/>
                  </a:lnTo>
                  <a:lnTo>
                    <a:pt x="1249216" y="421871"/>
                  </a:lnTo>
                  <a:lnTo>
                    <a:pt x="1288614" y="421871"/>
                  </a:lnTo>
                  <a:lnTo>
                    <a:pt x="1288614" y="443357"/>
                  </a:lnTo>
                  <a:lnTo>
                    <a:pt x="1328013" y="443357"/>
                  </a:lnTo>
                  <a:lnTo>
                    <a:pt x="1328013" y="459407"/>
                  </a:lnTo>
                  <a:lnTo>
                    <a:pt x="1397055" y="459407"/>
                  </a:lnTo>
                  <a:lnTo>
                    <a:pt x="1397055" y="479123"/>
                  </a:lnTo>
                  <a:lnTo>
                    <a:pt x="1492953" y="479123"/>
                  </a:lnTo>
                  <a:lnTo>
                    <a:pt x="1492953" y="493405"/>
                  </a:lnTo>
                  <a:lnTo>
                    <a:pt x="1535139" y="493405"/>
                  </a:lnTo>
                  <a:lnTo>
                    <a:pt x="1535139" y="516660"/>
                  </a:lnTo>
                  <a:lnTo>
                    <a:pt x="1576310" y="516660"/>
                  </a:lnTo>
                  <a:lnTo>
                    <a:pt x="1576310" y="532710"/>
                  </a:lnTo>
                  <a:lnTo>
                    <a:pt x="1591512" y="532710"/>
                  </a:lnTo>
                  <a:lnTo>
                    <a:pt x="1591512" y="550657"/>
                  </a:lnTo>
                  <a:lnTo>
                    <a:pt x="1649786" y="550657"/>
                  </a:lnTo>
                  <a:lnTo>
                    <a:pt x="1649786" y="565823"/>
                  </a:lnTo>
                  <a:lnTo>
                    <a:pt x="1669549" y="565823"/>
                  </a:lnTo>
                  <a:lnTo>
                    <a:pt x="1669549" y="586424"/>
                  </a:lnTo>
                  <a:lnTo>
                    <a:pt x="1693745" y="586424"/>
                  </a:lnTo>
                  <a:lnTo>
                    <a:pt x="1693745" y="619536"/>
                  </a:lnTo>
                  <a:lnTo>
                    <a:pt x="1754679" y="619536"/>
                  </a:lnTo>
                  <a:lnTo>
                    <a:pt x="1754679" y="636472"/>
                  </a:lnTo>
                  <a:lnTo>
                    <a:pt x="1813840" y="636472"/>
                  </a:lnTo>
                  <a:lnTo>
                    <a:pt x="1813840" y="654419"/>
                  </a:lnTo>
                  <a:lnTo>
                    <a:pt x="1939382" y="654419"/>
                  </a:lnTo>
                  <a:lnTo>
                    <a:pt x="1939382" y="671354"/>
                  </a:lnTo>
                  <a:lnTo>
                    <a:pt x="1962692" y="671354"/>
                  </a:lnTo>
                  <a:lnTo>
                    <a:pt x="1962692" y="682981"/>
                  </a:lnTo>
                  <a:lnTo>
                    <a:pt x="1971686" y="682981"/>
                  </a:lnTo>
                  <a:lnTo>
                    <a:pt x="1971686" y="702697"/>
                  </a:lnTo>
                  <a:lnTo>
                    <a:pt x="1980681" y="702697"/>
                  </a:lnTo>
                  <a:lnTo>
                    <a:pt x="1980681" y="728606"/>
                  </a:lnTo>
                  <a:lnTo>
                    <a:pt x="2075693" y="728606"/>
                  </a:lnTo>
                  <a:lnTo>
                    <a:pt x="2075693" y="747438"/>
                  </a:lnTo>
                  <a:lnTo>
                    <a:pt x="2191354" y="747438"/>
                  </a:lnTo>
                  <a:lnTo>
                    <a:pt x="2191354" y="763488"/>
                  </a:lnTo>
                  <a:lnTo>
                    <a:pt x="2279145" y="763488"/>
                  </a:lnTo>
                  <a:lnTo>
                    <a:pt x="2279145" y="776000"/>
                  </a:lnTo>
                  <a:lnTo>
                    <a:pt x="2288139" y="776000"/>
                  </a:lnTo>
                  <a:lnTo>
                    <a:pt x="2288139" y="803679"/>
                  </a:lnTo>
                  <a:lnTo>
                    <a:pt x="2305115" y="803679"/>
                  </a:lnTo>
                  <a:lnTo>
                    <a:pt x="2305115" y="840330"/>
                  </a:lnTo>
                  <a:lnTo>
                    <a:pt x="2453967" y="840330"/>
                  </a:lnTo>
                  <a:lnTo>
                    <a:pt x="2453967" y="856381"/>
                  </a:lnTo>
                  <a:lnTo>
                    <a:pt x="2473729" y="856381"/>
                  </a:lnTo>
                  <a:lnTo>
                    <a:pt x="2473729" y="872432"/>
                  </a:lnTo>
                  <a:lnTo>
                    <a:pt x="2489818" y="872432"/>
                  </a:lnTo>
                  <a:cubicBezTo>
                    <a:pt x="2489818" y="872432"/>
                    <a:pt x="2490705" y="887598"/>
                    <a:pt x="2489818" y="888482"/>
                  </a:cubicBezTo>
                  <a:cubicBezTo>
                    <a:pt x="2488931" y="889367"/>
                    <a:pt x="2620681" y="888482"/>
                    <a:pt x="2620681" y="888482"/>
                  </a:cubicBezTo>
                  <a:lnTo>
                    <a:pt x="2620681" y="924249"/>
                  </a:lnTo>
                  <a:lnTo>
                    <a:pt x="2737229" y="924249"/>
                  </a:lnTo>
                  <a:lnTo>
                    <a:pt x="2737229" y="942196"/>
                  </a:lnTo>
                  <a:lnTo>
                    <a:pt x="2800823" y="942196"/>
                  </a:lnTo>
                  <a:lnTo>
                    <a:pt x="2800823" y="961912"/>
                  </a:lnTo>
                  <a:lnTo>
                    <a:pt x="2930800" y="961912"/>
                  </a:lnTo>
                  <a:lnTo>
                    <a:pt x="2930800" y="977963"/>
                  </a:lnTo>
                  <a:cubicBezTo>
                    <a:pt x="2930800" y="977963"/>
                    <a:pt x="3216469" y="979479"/>
                    <a:pt x="3215835" y="978847"/>
                  </a:cubicBezTo>
                  <a:lnTo>
                    <a:pt x="3215835" y="994014"/>
                  </a:lnTo>
                  <a:lnTo>
                    <a:pt x="3282217" y="994014"/>
                  </a:lnTo>
                  <a:lnTo>
                    <a:pt x="3282217" y="1014614"/>
                  </a:lnTo>
                  <a:lnTo>
                    <a:pt x="3514426" y="1014614"/>
                  </a:lnTo>
                  <a:lnTo>
                    <a:pt x="3514426" y="1049496"/>
                  </a:lnTo>
                  <a:lnTo>
                    <a:pt x="3665938" y="1049496"/>
                  </a:lnTo>
                  <a:lnTo>
                    <a:pt x="3665938" y="1070982"/>
                  </a:lnTo>
                  <a:lnTo>
                    <a:pt x="3777039" y="1070982"/>
                  </a:lnTo>
                  <a:lnTo>
                    <a:pt x="3777039" y="1083494"/>
                  </a:lnTo>
                  <a:lnTo>
                    <a:pt x="3795028" y="1083494"/>
                  </a:lnTo>
                  <a:lnTo>
                    <a:pt x="3795028" y="1103210"/>
                  </a:lnTo>
                  <a:lnTo>
                    <a:pt x="4046873" y="1103210"/>
                  </a:lnTo>
                  <a:lnTo>
                    <a:pt x="4046873" y="1138092"/>
                  </a:lnTo>
                  <a:lnTo>
                    <a:pt x="4054093" y="1138092"/>
                  </a:lnTo>
                  <a:lnTo>
                    <a:pt x="4054093" y="1158692"/>
                  </a:lnTo>
                  <a:lnTo>
                    <a:pt x="4066635" y="1158692"/>
                  </a:lnTo>
                  <a:lnTo>
                    <a:pt x="4066635" y="1175628"/>
                  </a:lnTo>
                  <a:lnTo>
                    <a:pt x="4108820" y="1175628"/>
                  </a:lnTo>
                  <a:lnTo>
                    <a:pt x="4108820" y="1189909"/>
                  </a:lnTo>
                  <a:lnTo>
                    <a:pt x="4184957" y="1189909"/>
                  </a:lnTo>
                  <a:lnTo>
                    <a:pt x="4184957" y="1212280"/>
                  </a:lnTo>
                  <a:lnTo>
                    <a:pt x="4696754" y="1212280"/>
                  </a:lnTo>
                  <a:lnTo>
                    <a:pt x="4696754" y="1226561"/>
                  </a:lnTo>
                  <a:lnTo>
                    <a:pt x="5770642" y="1226561"/>
                  </a:lnTo>
                  <a:lnTo>
                    <a:pt x="5770642" y="1295440"/>
                  </a:lnTo>
                  <a:lnTo>
                    <a:pt x="6425843" y="1295440"/>
                  </a:lnTo>
                </a:path>
              </a:pathLst>
            </a:custGeom>
            <a:noFill/>
            <a:ln w="21266" cap="flat">
              <a:solidFill>
                <a:srgbClr val="979293"/>
              </a:solidFill>
              <a:prstDash val="solid"/>
              <a:miter/>
            </a:ln>
          </p:spPr>
          <p:txBody>
            <a:bodyPr/>
            <a:lstStyle/>
            <a:p>
              <a:endParaRPr lang="en-GB" noProof="0" dirty="0"/>
            </a:p>
          </p:txBody>
        </p:sp>
        <p:sp>
          <p:nvSpPr>
            <p:cNvPr id="29" name="Freeform 78">
              <a:extLst>
                <a:ext uri="{FF2B5EF4-FFF2-40B4-BE49-F238E27FC236}">
                  <a16:creationId xmlns:a16="http://schemas.microsoft.com/office/drawing/2014/main" id="{970FD05F-EFEB-DAFA-5399-155A077BF18D}"/>
                </a:ext>
              </a:extLst>
            </p:cNvPr>
            <p:cNvSpPr/>
            <p:nvPr/>
          </p:nvSpPr>
          <p:spPr>
            <a:xfrm>
              <a:off x="3227669" y="1411632"/>
              <a:ext cx="6451155" cy="281290"/>
            </a:xfrm>
            <a:custGeom>
              <a:avLst/>
              <a:gdLst>
                <a:gd name="csX0" fmla="*/ 6435091 w 6435090"/>
                <a:gd name="csY0" fmla="*/ 286134 h 286134"/>
                <a:gd name="csX1" fmla="*/ 5286841 w 6435090"/>
                <a:gd name="csY1" fmla="*/ 286134 h 286134"/>
                <a:gd name="csX2" fmla="*/ 5286841 w 6435090"/>
                <a:gd name="csY2" fmla="*/ 266418 h 286134"/>
                <a:gd name="csX3" fmla="*/ 4805447 w 6435090"/>
                <a:gd name="csY3" fmla="*/ 266418 h 286134"/>
                <a:gd name="csX4" fmla="*/ 4805447 w 6435090"/>
                <a:gd name="csY4" fmla="*/ 253906 h 286134"/>
                <a:gd name="csX5" fmla="*/ 4536501 w 6435090"/>
                <a:gd name="csY5" fmla="*/ 253906 h 286134"/>
                <a:gd name="csX6" fmla="*/ 4536501 w 6435090"/>
                <a:gd name="csY6" fmla="*/ 236971 h 286134"/>
                <a:gd name="csX7" fmla="*/ 4299858 w 6435090"/>
                <a:gd name="csY7" fmla="*/ 236971 h 286134"/>
                <a:gd name="csX8" fmla="*/ 4299858 w 6435090"/>
                <a:gd name="csY8" fmla="*/ 222689 h 286134"/>
                <a:gd name="csX9" fmla="*/ 3994299 w 6435090"/>
                <a:gd name="csY9" fmla="*/ 222689 h 286134"/>
                <a:gd name="csX10" fmla="*/ 3994299 w 6435090"/>
                <a:gd name="csY10" fmla="*/ 208281 h 286134"/>
                <a:gd name="csX11" fmla="*/ 3781853 w 6435090"/>
                <a:gd name="csY11" fmla="*/ 208281 h 286134"/>
                <a:gd name="csX12" fmla="*/ 3781853 w 6435090"/>
                <a:gd name="csY12" fmla="*/ 194000 h 286134"/>
                <a:gd name="csX13" fmla="*/ 3738781 w 6435090"/>
                <a:gd name="csY13" fmla="*/ 194000 h 286134"/>
                <a:gd name="csX14" fmla="*/ 3738781 w 6435090"/>
                <a:gd name="csY14" fmla="*/ 181488 h 286134"/>
                <a:gd name="csX15" fmla="*/ 3710150 w 6435090"/>
                <a:gd name="csY15" fmla="*/ 181488 h 286134"/>
                <a:gd name="csX16" fmla="*/ 3710150 w 6435090"/>
                <a:gd name="csY16" fmla="*/ 165437 h 286134"/>
                <a:gd name="csX17" fmla="*/ 3244845 w 6435090"/>
                <a:gd name="csY17" fmla="*/ 165437 h 286134"/>
                <a:gd name="csX18" fmla="*/ 3244845 w 6435090"/>
                <a:gd name="csY18" fmla="*/ 156464 h 286134"/>
                <a:gd name="csX19" fmla="*/ 3012763 w 6435090"/>
                <a:gd name="csY19" fmla="*/ 156464 h 286134"/>
                <a:gd name="csX20" fmla="*/ 3012763 w 6435090"/>
                <a:gd name="csY20" fmla="*/ 134979 h 286134"/>
                <a:gd name="csX21" fmla="*/ 2524149 w 6435090"/>
                <a:gd name="csY21" fmla="*/ 134979 h 286134"/>
                <a:gd name="csX22" fmla="*/ 2524149 w 6435090"/>
                <a:gd name="csY22" fmla="*/ 118928 h 286134"/>
                <a:gd name="csX23" fmla="*/ 1800792 w 6435090"/>
                <a:gd name="csY23" fmla="*/ 118928 h 286134"/>
                <a:gd name="csX24" fmla="*/ 1800792 w 6435090"/>
                <a:gd name="csY24" fmla="*/ 111724 h 286134"/>
                <a:gd name="csX25" fmla="*/ 1386667 w 6435090"/>
                <a:gd name="csY25" fmla="*/ 111724 h 286134"/>
                <a:gd name="csX26" fmla="*/ 1386667 w 6435090"/>
                <a:gd name="csY26" fmla="*/ 92134 h 286134"/>
                <a:gd name="csX27" fmla="*/ 1341061 w 6435090"/>
                <a:gd name="csY27" fmla="*/ 92134 h 286134"/>
                <a:gd name="csX28" fmla="*/ 1341061 w 6435090"/>
                <a:gd name="csY28" fmla="*/ 82276 h 286134"/>
                <a:gd name="csX29" fmla="*/ 1115186 w 6435090"/>
                <a:gd name="csY29" fmla="*/ 82276 h 286134"/>
                <a:gd name="csX30" fmla="*/ 1115186 w 6435090"/>
                <a:gd name="csY30" fmla="*/ 66099 h 286134"/>
                <a:gd name="csX31" fmla="*/ 1039810 w 6435090"/>
                <a:gd name="csY31" fmla="*/ 66099 h 286134"/>
                <a:gd name="csX32" fmla="*/ 1039810 w 6435090"/>
                <a:gd name="csY32" fmla="*/ 53587 h 286134"/>
                <a:gd name="csX33" fmla="*/ 1016500 w 6435090"/>
                <a:gd name="csY33" fmla="*/ 53587 h 286134"/>
                <a:gd name="csX34" fmla="*/ 1016500 w 6435090"/>
                <a:gd name="csY34" fmla="*/ 41960 h 286134"/>
                <a:gd name="csX35" fmla="*/ 977989 w 6435090"/>
                <a:gd name="csY35" fmla="*/ 41960 h 286134"/>
                <a:gd name="csX36" fmla="*/ 977989 w 6435090"/>
                <a:gd name="csY36" fmla="*/ 33997 h 286134"/>
                <a:gd name="csX37" fmla="*/ 891085 w 6435090"/>
                <a:gd name="csY37" fmla="*/ 33997 h 286134"/>
                <a:gd name="csX38" fmla="*/ 891085 w 6435090"/>
                <a:gd name="csY38" fmla="*/ 7077 h 286134"/>
                <a:gd name="csX39" fmla="*/ 517245 w 6435090"/>
                <a:gd name="csY39" fmla="*/ 7077 h 286134"/>
                <a:gd name="csX40" fmla="*/ 517245 w 6435090"/>
                <a:gd name="csY40" fmla="*/ 0 h 286134"/>
                <a:gd name="csX41" fmla="*/ 445542 w 6435090"/>
                <a:gd name="csY41" fmla="*/ 0 h 286134"/>
                <a:gd name="csX42" fmla="*/ 442882 w 6435090"/>
                <a:gd name="csY42" fmla="*/ 0 h 286134"/>
                <a:gd name="csX43" fmla="*/ 0 w 6435090"/>
                <a:gd name="csY43" fmla="*/ 0 h 286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435090" h="286134">
                  <a:moveTo>
                    <a:pt x="6435091" y="286134"/>
                  </a:moveTo>
                  <a:lnTo>
                    <a:pt x="5286841" y="286134"/>
                  </a:lnTo>
                  <a:lnTo>
                    <a:pt x="5286841" y="266418"/>
                  </a:lnTo>
                  <a:lnTo>
                    <a:pt x="4805447" y="266418"/>
                  </a:lnTo>
                  <a:lnTo>
                    <a:pt x="4805447" y="253906"/>
                  </a:lnTo>
                  <a:lnTo>
                    <a:pt x="4536501" y="253906"/>
                  </a:lnTo>
                  <a:lnTo>
                    <a:pt x="4536501" y="236971"/>
                  </a:lnTo>
                  <a:lnTo>
                    <a:pt x="4299858" y="236971"/>
                  </a:lnTo>
                  <a:lnTo>
                    <a:pt x="4299858" y="222689"/>
                  </a:lnTo>
                  <a:lnTo>
                    <a:pt x="3994299" y="222689"/>
                  </a:lnTo>
                  <a:lnTo>
                    <a:pt x="3994299" y="208281"/>
                  </a:lnTo>
                  <a:lnTo>
                    <a:pt x="3781853" y="208281"/>
                  </a:lnTo>
                  <a:lnTo>
                    <a:pt x="3781853" y="194000"/>
                  </a:lnTo>
                  <a:lnTo>
                    <a:pt x="3738781" y="194000"/>
                  </a:lnTo>
                  <a:lnTo>
                    <a:pt x="3738781" y="181488"/>
                  </a:lnTo>
                  <a:lnTo>
                    <a:pt x="3710150" y="181488"/>
                  </a:lnTo>
                  <a:lnTo>
                    <a:pt x="3710150" y="165437"/>
                  </a:lnTo>
                  <a:lnTo>
                    <a:pt x="3244845" y="165437"/>
                  </a:lnTo>
                  <a:lnTo>
                    <a:pt x="3244845" y="156464"/>
                  </a:lnTo>
                  <a:lnTo>
                    <a:pt x="3012763" y="156464"/>
                  </a:lnTo>
                  <a:lnTo>
                    <a:pt x="3012763" y="134979"/>
                  </a:lnTo>
                  <a:lnTo>
                    <a:pt x="2524149" y="134979"/>
                  </a:lnTo>
                  <a:lnTo>
                    <a:pt x="2524149" y="118928"/>
                  </a:lnTo>
                  <a:lnTo>
                    <a:pt x="1800792" y="118928"/>
                  </a:lnTo>
                  <a:lnTo>
                    <a:pt x="1800792" y="111724"/>
                  </a:lnTo>
                  <a:lnTo>
                    <a:pt x="1386667" y="111724"/>
                  </a:lnTo>
                  <a:lnTo>
                    <a:pt x="1386667" y="92134"/>
                  </a:lnTo>
                  <a:lnTo>
                    <a:pt x="1341061" y="92134"/>
                  </a:lnTo>
                  <a:lnTo>
                    <a:pt x="1341061" y="82276"/>
                  </a:lnTo>
                  <a:lnTo>
                    <a:pt x="1115186" y="82276"/>
                  </a:lnTo>
                  <a:lnTo>
                    <a:pt x="1115186" y="66099"/>
                  </a:lnTo>
                  <a:lnTo>
                    <a:pt x="1039810" y="66099"/>
                  </a:lnTo>
                  <a:lnTo>
                    <a:pt x="1039810" y="53587"/>
                  </a:lnTo>
                  <a:lnTo>
                    <a:pt x="1016500" y="53587"/>
                  </a:lnTo>
                  <a:lnTo>
                    <a:pt x="1016500" y="41960"/>
                  </a:lnTo>
                  <a:lnTo>
                    <a:pt x="977989" y="41960"/>
                  </a:lnTo>
                  <a:lnTo>
                    <a:pt x="977989" y="33997"/>
                  </a:lnTo>
                  <a:lnTo>
                    <a:pt x="891085" y="33997"/>
                  </a:lnTo>
                  <a:lnTo>
                    <a:pt x="891085" y="7077"/>
                  </a:lnTo>
                  <a:lnTo>
                    <a:pt x="517245" y="7077"/>
                  </a:lnTo>
                  <a:lnTo>
                    <a:pt x="517245" y="0"/>
                  </a:lnTo>
                  <a:lnTo>
                    <a:pt x="445542" y="0"/>
                  </a:lnTo>
                  <a:lnTo>
                    <a:pt x="442882" y="0"/>
                  </a:lnTo>
                  <a:lnTo>
                    <a:pt x="0" y="0"/>
                  </a:lnTo>
                </a:path>
              </a:pathLst>
            </a:custGeom>
            <a:noFill/>
            <a:ln w="21266" cap="flat">
              <a:solidFill>
                <a:srgbClr val="454545"/>
              </a:solidFill>
              <a:prstDash val="solid"/>
              <a:miter/>
            </a:ln>
          </p:spPr>
          <p:txBody>
            <a:bodyPr/>
            <a:lstStyle/>
            <a:p>
              <a:endParaRPr lang="en-GB" noProof="0" dirty="0"/>
            </a:p>
          </p:txBody>
        </p:sp>
        <p:sp>
          <p:nvSpPr>
            <p:cNvPr id="30" name="Freeform 79">
              <a:extLst>
                <a:ext uri="{FF2B5EF4-FFF2-40B4-BE49-F238E27FC236}">
                  <a16:creationId xmlns:a16="http://schemas.microsoft.com/office/drawing/2014/main" id="{0204E312-0FEF-E0EB-4583-4166D64578EE}"/>
                </a:ext>
              </a:extLst>
            </p:cNvPr>
            <p:cNvSpPr/>
            <p:nvPr/>
          </p:nvSpPr>
          <p:spPr>
            <a:xfrm>
              <a:off x="3232242" y="1406290"/>
              <a:ext cx="6446584" cy="975820"/>
            </a:xfrm>
            <a:custGeom>
              <a:avLst/>
              <a:gdLst>
                <a:gd name="csX0" fmla="*/ 0 w 6430530"/>
                <a:gd name="csY0" fmla="*/ 0 h 992623"/>
                <a:gd name="csX1" fmla="*/ 150625 w 6430530"/>
                <a:gd name="csY1" fmla="*/ 0 h 992623"/>
                <a:gd name="csX2" fmla="*/ 177482 w 6430530"/>
                <a:gd name="csY2" fmla="*/ 0 h 992623"/>
                <a:gd name="csX3" fmla="*/ 177482 w 6430530"/>
                <a:gd name="csY3" fmla="*/ 19716 h 992623"/>
                <a:gd name="csX4" fmla="*/ 252732 w 6430530"/>
                <a:gd name="csY4" fmla="*/ 19716 h 992623"/>
                <a:gd name="csX5" fmla="*/ 252732 w 6430530"/>
                <a:gd name="csY5" fmla="*/ 35767 h 992623"/>
                <a:gd name="csX6" fmla="*/ 264386 w 6430530"/>
                <a:gd name="csY6" fmla="*/ 35767 h 992623"/>
                <a:gd name="csX7" fmla="*/ 264386 w 6430530"/>
                <a:gd name="csY7" fmla="*/ 46509 h 992623"/>
                <a:gd name="csX8" fmla="*/ 276928 w 6430530"/>
                <a:gd name="csY8" fmla="*/ 46509 h 992623"/>
                <a:gd name="csX9" fmla="*/ 276928 w 6430530"/>
                <a:gd name="csY9" fmla="*/ 54598 h 992623"/>
                <a:gd name="csX10" fmla="*/ 315439 w 6430530"/>
                <a:gd name="csY10" fmla="*/ 54598 h 992623"/>
                <a:gd name="csX11" fmla="*/ 315439 w 6430530"/>
                <a:gd name="csY11" fmla="*/ 60791 h 992623"/>
                <a:gd name="csX12" fmla="*/ 407791 w 6430530"/>
                <a:gd name="csY12" fmla="*/ 60791 h 992623"/>
                <a:gd name="csX13" fmla="*/ 407791 w 6430530"/>
                <a:gd name="csY13" fmla="*/ 76083 h 992623"/>
                <a:gd name="csX14" fmla="*/ 420333 w 6430530"/>
                <a:gd name="csY14" fmla="*/ 76083 h 992623"/>
                <a:gd name="csX15" fmla="*/ 420333 w 6430530"/>
                <a:gd name="csY15" fmla="*/ 85941 h 992623"/>
                <a:gd name="csX16" fmla="*/ 432874 w 6430530"/>
                <a:gd name="csY16" fmla="*/ 85941 h 992623"/>
                <a:gd name="csX17" fmla="*/ 432874 w 6430530"/>
                <a:gd name="csY17" fmla="*/ 101108 h 992623"/>
                <a:gd name="csX18" fmla="*/ 447316 w 6430530"/>
                <a:gd name="csY18" fmla="*/ 101108 h 992623"/>
                <a:gd name="csX19" fmla="*/ 447316 w 6430530"/>
                <a:gd name="csY19" fmla="*/ 107300 h 992623"/>
                <a:gd name="csX20" fmla="*/ 472399 w 6430530"/>
                <a:gd name="csY20" fmla="*/ 107300 h 992623"/>
                <a:gd name="csX21" fmla="*/ 472399 w 6430530"/>
                <a:gd name="csY21" fmla="*/ 119812 h 992623"/>
                <a:gd name="csX22" fmla="*/ 585273 w 6430530"/>
                <a:gd name="csY22" fmla="*/ 119812 h 992623"/>
                <a:gd name="csX23" fmla="*/ 585273 w 6430530"/>
                <a:gd name="csY23" fmla="*/ 127901 h 992623"/>
                <a:gd name="csX24" fmla="*/ 601488 w 6430530"/>
                <a:gd name="csY24" fmla="*/ 127901 h 992623"/>
                <a:gd name="csX25" fmla="*/ 601488 w 6430530"/>
                <a:gd name="csY25" fmla="*/ 134220 h 992623"/>
                <a:gd name="csX26" fmla="*/ 619351 w 6430530"/>
                <a:gd name="csY26" fmla="*/ 134220 h 992623"/>
                <a:gd name="csX27" fmla="*/ 619351 w 6430530"/>
                <a:gd name="csY27" fmla="*/ 148502 h 992623"/>
                <a:gd name="csX28" fmla="*/ 632779 w 6430530"/>
                <a:gd name="csY28" fmla="*/ 148502 h 992623"/>
                <a:gd name="csX29" fmla="*/ 632779 w 6430530"/>
                <a:gd name="csY29" fmla="*/ 161014 h 992623"/>
                <a:gd name="csX30" fmla="*/ 659636 w 6430530"/>
                <a:gd name="csY30" fmla="*/ 161014 h 992623"/>
                <a:gd name="csX31" fmla="*/ 659636 w 6430530"/>
                <a:gd name="csY31" fmla="*/ 169102 h 992623"/>
                <a:gd name="csX32" fmla="*/ 688393 w 6430530"/>
                <a:gd name="csY32" fmla="*/ 169102 h 992623"/>
                <a:gd name="csX33" fmla="*/ 688393 w 6430530"/>
                <a:gd name="csY33" fmla="*/ 179845 h 992623"/>
                <a:gd name="csX34" fmla="*/ 709929 w 6430530"/>
                <a:gd name="csY34" fmla="*/ 179845 h 992623"/>
                <a:gd name="csX35" fmla="*/ 709929 w 6430530"/>
                <a:gd name="csY35" fmla="*/ 193242 h 992623"/>
                <a:gd name="csX36" fmla="*/ 740332 w 6430530"/>
                <a:gd name="csY36" fmla="*/ 193242 h 992623"/>
                <a:gd name="csX37" fmla="*/ 740332 w 6430530"/>
                <a:gd name="csY37" fmla="*/ 204869 h 992623"/>
                <a:gd name="csX38" fmla="*/ 760095 w 6430530"/>
                <a:gd name="csY38" fmla="*/ 204869 h 992623"/>
                <a:gd name="csX39" fmla="*/ 760095 w 6430530"/>
                <a:gd name="csY39" fmla="*/ 221805 h 992623"/>
                <a:gd name="csX40" fmla="*/ 801267 w 6430530"/>
                <a:gd name="csY40" fmla="*/ 221805 h 992623"/>
                <a:gd name="csX41" fmla="*/ 801267 w 6430530"/>
                <a:gd name="csY41" fmla="*/ 230778 h 992623"/>
                <a:gd name="csX42" fmla="*/ 867649 w 6430530"/>
                <a:gd name="csY42" fmla="*/ 230778 h 992623"/>
                <a:gd name="csX43" fmla="*/ 867649 w 6430530"/>
                <a:gd name="csY43" fmla="*/ 251379 h 992623"/>
                <a:gd name="csX44" fmla="*/ 912494 w 6430530"/>
                <a:gd name="csY44" fmla="*/ 251379 h 992623"/>
                <a:gd name="csX45" fmla="*/ 912494 w 6430530"/>
                <a:gd name="csY45" fmla="*/ 269199 h 992623"/>
                <a:gd name="csX46" fmla="*/ 980649 w 6430530"/>
                <a:gd name="csY46" fmla="*/ 269199 h 992623"/>
                <a:gd name="csX47" fmla="*/ 980649 w 6430530"/>
                <a:gd name="csY47" fmla="*/ 292454 h 992623"/>
                <a:gd name="csX48" fmla="*/ 1043357 w 6430530"/>
                <a:gd name="csY48" fmla="*/ 292454 h 992623"/>
                <a:gd name="csX49" fmla="*/ 1043357 w 6430530"/>
                <a:gd name="csY49" fmla="*/ 305850 h 992623"/>
                <a:gd name="csX50" fmla="*/ 1059446 w 6430530"/>
                <a:gd name="csY50" fmla="*/ 305850 h 992623"/>
                <a:gd name="csX51" fmla="*/ 1059446 w 6430530"/>
                <a:gd name="csY51" fmla="*/ 319247 h 992623"/>
                <a:gd name="csX52" fmla="*/ 1085416 w 6430530"/>
                <a:gd name="csY52" fmla="*/ 319247 h 992623"/>
                <a:gd name="csX53" fmla="*/ 1085416 w 6430530"/>
                <a:gd name="csY53" fmla="*/ 335424 h 992623"/>
                <a:gd name="csX54" fmla="*/ 1100744 w 6430530"/>
                <a:gd name="csY54" fmla="*/ 335424 h 992623"/>
                <a:gd name="csX55" fmla="*/ 1100744 w 6430530"/>
                <a:gd name="csY55" fmla="*/ 348821 h 992623"/>
                <a:gd name="csX56" fmla="*/ 1112399 w 6430530"/>
                <a:gd name="csY56" fmla="*/ 348821 h 992623"/>
                <a:gd name="csX57" fmla="*/ 1112399 w 6430530"/>
                <a:gd name="csY57" fmla="*/ 370306 h 992623"/>
                <a:gd name="csX58" fmla="*/ 1159905 w 6430530"/>
                <a:gd name="csY58" fmla="*/ 370306 h 992623"/>
                <a:gd name="csX59" fmla="*/ 1159905 w 6430530"/>
                <a:gd name="csY59" fmla="*/ 381934 h 992623"/>
                <a:gd name="csX60" fmla="*/ 1175994 w 6430530"/>
                <a:gd name="csY60" fmla="*/ 381934 h 992623"/>
                <a:gd name="csX61" fmla="*/ 1175994 w 6430530"/>
                <a:gd name="csY61" fmla="*/ 397985 h 992623"/>
                <a:gd name="csX62" fmla="*/ 1197530 w 6430530"/>
                <a:gd name="csY62" fmla="*/ 397985 h 992623"/>
                <a:gd name="csX63" fmla="*/ 1197530 w 6430530"/>
                <a:gd name="csY63" fmla="*/ 405188 h 992623"/>
                <a:gd name="csX64" fmla="*/ 1215392 w 6430530"/>
                <a:gd name="csY64" fmla="*/ 405188 h 992623"/>
                <a:gd name="csX65" fmla="*/ 1215392 w 6430530"/>
                <a:gd name="csY65" fmla="*/ 421239 h 992623"/>
                <a:gd name="csX66" fmla="*/ 1230720 w 6430530"/>
                <a:gd name="csY66" fmla="*/ 421239 h 992623"/>
                <a:gd name="csX67" fmla="*/ 1230720 w 6430530"/>
                <a:gd name="csY67" fmla="*/ 437290 h 992623"/>
                <a:gd name="csX68" fmla="*/ 1246809 w 6430530"/>
                <a:gd name="csY68" fmla="*/ 437290 h 992623"/>
                <a:gd name="csX69" fmla="*/ 1246809 w 6430530"/>
                <a:gd name="csY69" fmla="*/ 457006 h 992623"/>
                <a:gd name="csX70" fmla="*/ 1261124 w 6430530"/>
                <a:gd name="csY70" fmla="*/ 457006 h 992623"/>
                <a:gd name="csX71" fmla="*/ 1261124 w 6430530"/>
                <a:gd name="csY71" fmla="*/ 472172 h 992623"/>
                <a:gd name="csX72" fmla="*/ 1282660 w 6430530"/>
                <a:gd name="csY72" fmla="*/ 472172 h 992623"/>
                <a:gd name="csX73" fmla="*/ 1282660 w 6430530"/>
                <a:gd name="csY73" fmla="*/ 491003 h 992623"/>
                <a:gd name="csX74" fmla="*/ 1297862 w 6430530"/>
                <a:gd name="csY74" fmla="*/ 491003 h 992623"/>
                <a:gd name="csX75" fmla="*/ 1297862 w 6430530"/>
                <a:gd name="csY75" fmla="*/ 499092 h 992623"/>
                <a:gd name="csX76" fmla="*/ 1404529 w 6430530"/>
                <a:gd name="csY76" fmla="*/ 499092 h 992623"/>
                <a:gd name="csX77" fmla="*/ 1404529 w 6430530"/>
                <a:gd name="csY77" fmla="*/ 515143 h 992623"/>
                <a:gd name="csX78" fmla="*/ 1424291 w 6430530"/>
                <a:gd name="csY78" fmla="*/ 515143 h 992623"/>
                <a:gd name="csX79" fmla="*/ 1424291 w 6430530"/>
                <a:gd name="csY79" fmla="*/ 526770 h 992623"/>
                <a:gd name="csX80" fmla="*/ 1444941 w 6430530"/>
                <a:gd name="csY80" fmla="*/ 526770 h 992623"/>
                <a:gd name="csX81" fmla="*/ 1444941 w 6430530"/>
                <a:gd name="csY81" fmla="*/ 543706 h 992623"/>
                <a:gd name="csX82" fmla="*/ 1455709 w 6430530"/>
                <a:gd name="csY82" fmla="*/ 543706 h 992623"/>
                <a:gd name="csX83" fmla="*/ 1455709 w 6430530"/>
                <a:gd name="csY83" fmla="*/ 557103 h 992623"/>
                <a:gd name="csX84" fmla="*/ 1489786 w 6430530"/>
                <a:gd name="csY84" fmla="*/ 557103 h 992623"/>
                <a:gd name="csX85" fmla="*/ 1489786 w 6430530"/>
                <a:gd name="csY85" fmla="*/ 571510 h 992623"/>
                <a:gd name="csX86" fmla="*/ 1516643 w 6430530"/>
                <a:gd name="csY86" fmla="*/ 571510 h 992623"/>
                <a:gd name="csX87" fmla="*/ 1516643 w 6430530"/>
                <a:gd name="csY87" fmla="*/ 588446 h 992623"/>
                <a:gd name="csX88" fmla="*/ 1530958 w 6430530"/>
                <a:gd name="csY88" fmla="*/ 588446 h 992623"/>
                <a:gd name="csX89" fmla="*/ 1530958 w 6430530"/>
                <a:gd name="csY89" fmla="*/ 597419 h 992623"/>
                <a:gd name="csX90" fmla="*/ 1791797 w 6430530"/>
                <a:gd name="csY90" fmla="*/ 597419 h 992623"/>
                <a:gd name="csX91" fmla="*/ 1791797 w 6430530"/>
                <a:gd name="csY91" fmla="*/ 606392 h 992623"/>
                <a:gd name="csX92" fmla="*/ 1835756 w 6430530"/>
                <a:gd name="csY92" fmla="*/ 606392 h 992623"/>
                <a:gd name="csX93" fmla="*/ 1835756 w 6430530"/>
                <a:gd name="csY93" fmla="*/ 615239 h 992623"/>
                <a:gd name="csX94" fmla="*/ 1857292 w 6430530"/>
                <a:gd name="csY94" fmla="*/ 615239 h 992623"/>
                <a:gd name="csX95" fmla="*/ 1857292 w 6430530"/>
                <a:gd name="csY95" fmla="*/ 629647 h 992623"/>
                <a:gd name="csX96" fmla="*/ 1921774 w 6430530"/>
                <a:gd name="csY96" fmla="*/ 629647 h 992623"/>
                <a:gd name="csX97" fmla="*/ 1921774 w 6430530"/>
                <a:gd name="csY97" fmla="*/ 639379 h 992623"/>
                <a:gd name="csX98" fmla="*/ 1959398 w 6430530"/>
                <a:gd name="csY98" fmla="*/ 639379 h 992623"/>
                <a:gd name="csX99" fmla="*/ 1959398 w 6430530"/>
                <a:gd name="csY99" fmla="*/ 646583 h 992623"/>
                <a:gd name="csX100" fmla="*/ 2009565 w 6430530"/>
                <a:gd name="csY100" fmla="*/ 646583 h 992623"/>
                <a:gd name="csX101" fmla="*/ 2009565 w 6430530"/>
                <a:gd name="csY101" fmla="*/ 658210 h 992623"/>
                <a:gd name="csX102" fmla="*/ 2059857 w 6430530"/>
                <a:gd name="csY102" fmla="*/ 658210 h 992623"/>
                <a:gd name="csX103" fmla="*/ 2059857 w 6430530"/>
                <a:gd name="csY103" fmla="*/ 668068 h 992623"/>
                <a:gd name="csX104" fmla="*/ 2071512 w 6430530"/>
                <a:gd name="csY104" fmla="*/ 668068 h 992623"/>
                <a:gd name="csX105" fmla="*/ 2071512 w 6430530"/>
                <a:gd name="csY105" fmla="*/ 684119 h 992623"/>
                <a:gd name="csX106" fmla="*/ 2079493 w 6430530"/>
                <a:gd name="csY106" fmla="*/ 684119 h 992623"/>
                <a:gd name="csX107" fmla="*/ 2079493 w 6430530"/>
                <a:gd name="csY107" fmla="*/ 695746 h 992623"/>
                <a:gd name="csX108" fmla="*/ 2289279 w 6430530"/>
                <a:gd name="csY108" fmla="*/ 695746 h 992623"/>
                <a:gd name="csX109" fmla="*/ 2289279 w 6430530"/>
                <a:gd name="csY109" fmla="*/ 702950 h 992623"/>
                <a:gd name="csX110" fmla="*/ 2407601 w 6430530"/>
                <a:gd name="csY110" fmla="*/ 702950 h 992623"/>
                <a:gd name="csX111" fmla="*/ 2407601 w 6430530"/>
                <a:gd name="csY111" fmla="*/ 710912 h 992623"/>
                <a:gd name="csX112" fmla="*/ 2469422 w 6430530"/>
                <a:gd name="csY112" fmla="*/ 710912 h 992623"/>
                <a:gd name="csX113" fmla="*/ 2469422 w 6430530"/>
                <a:gd name="csY113" fmla="*/ 718116 h 992623"/>
                <a:gd name="csX114" fmla="*/ 2538464 w 6430530"/>
                <a:gd name="csY114" fmla="*/ 718116 h 992623"/>
                <a:gd name="csX115" fmla="*/ 2538464 w 6430530"/>
                <a:gd name="csY115" fmla="*/ 729744 h 992623"/>
                <a:gd name="csX116" fmla="*/ 2551006 w 6430530"/>
                <a:gd name="csY116" fmla="*/ 729744 h 992623"/>
                <a:gd name="csX117" fmla="*/ 2551006 w 6430530"/>
                <a:gd name="csY117" fmla="*/ 748575 h 992623"/>
                <a:gd name="csX118" fmla="*/ 2598512 w 6430530"/>
                <a:gd name="csY118" fmla="*/ 748575 h 992623"/>
                <a:gd name="csX119" fmla="*/ 2598512 w 6430530"/>
                <a:gd name="csY119" fmla="*/ 758307 h 992623"/>
                <a:gd name="csX120" fmla="*/ 2617387 w 6430530"/>
                <a:gd name="csY120" fmla="*/ 758307 h 992623"/>
                <a:gd name="csX121" fmla="*/ 2617387 w 6430530"/>
                <a:gd name="csY121" fmla="*/ 768165 h 992623"/>
                <a:gd name="csX122" fmla="*/ 2778654 w 6430530"/>
                <a:gd name="csY122" fmla="*/ 768165 h 992623"/>
                <a:gd name="csX123" fmla="*/ 2778654 w 6430530"/>
                <a:gd name="csY123" fmla="*/ 776253 h 992623"/>
                <a:gd name="csX124" fmla="*/ 2875566 w 6430530"/>
                <a:gd name="csY124" fmla="*/ 776253 h 992623"/>
                <a:gd name="csX125" fmla="*/ 2875566 w 6430530"/>
                <a:gd name="csY125" fmla="*/ 803047 h 992623"/>
                <a:gd name="csX126" fmla="*/ 2922059 w 6430530"/>
                <a:gd name="csY126" fmla="*/ 803047 h 992623"/>
                <a:gd name="csX127" fmla="*/ 2922059 w 6430530"/>
                <a:gd name="csY127" fmla="*/ 811135 h 992623"/>
                <a:gd name="csX128" fmla="*/ 2938274 w 6430530"/>
                <a:gd name="csY128" fmla="*/ 811135 h 992623"/>
                <a:gd name="csX129" fmla="*/ 2938274 w 6430530"/>
                <a:gd name="csY129" fmla="*/ 820109 h 992623"/>
                <a:gd name="csX130" fmla="*/ 3426762 w 6430530"/>
                <a:gd name="csY130" fmla="*/ 820109 h 992623"/>
                <a:gd name="csX131" fmla="*/ 3426762 w 6430530"/>
                <a:gd name="csY131" fmla="*/ 828071 h 992623"/>
                <a:gd name="csX132" fmla="*/ 3472494 w 6430530"/>
                <a:gd name="csY132" fmla="*/ 828071 h 992623"/>
                <a:gd name="csX133" fmla="*/ 3472494 w 6430530"/>
                <a:gd name="csY133" fmla="*/ 848671 h 992623"/>
                <a:gd name="csX134" fmla="*/ 3562059 w 6430530"/>
                <a:gd name="csY134" fmla="*/ 848671 h 992623"/>
                <a:gd name="csX135" fmla="*/ 3562059 w 6430530"/>
                <a:gd name="csY135" fmla="*/ 862953 h 992623"/>
                <a:gd name="csX136" fmla="*/ 3760190 w 6430530"/>
                <a:gd name="csY136" fmla="*/ 862953 h 992623"/>
                <a:gd name="csX137" fmla="*/ 3760190 w 6430530"/>
                <a:gd name="csY137" fmla="*/ 883553 h 992623"/>
                <a:gd name="csX138" fmla="*/ 3911702 w 6430530"/>
                <a:gd name="csY138" fmla="*/ 883553 h 992623"/>
                <a:gd name="csX139" fmla="*/ 3911702 w 6430530"/>
                <a:gd name="csY139" fmla="*/ 896066 h 992623"/>
                <a:gd name="csX140" fmla="*/ 3968203 w 6430530"/>
                <a:gd name="csY140" fmla="*/ 896066 h 992623"/>
                <a:gd name="csX141" fmla="*/ 3968203 w 6430530"/>
                <a:gd name="csY141" fmla="*/ 906808 h 992623"/>
                <a:gd name="csX142" fmla="*/ 4280982 w 6430530"/>
                <a:gd name="csY142" fmla="*/ 906808 h 992623"/>
                <a:gd name="csX143" fmla="*/ 4280982 w 6430530"/>
                <a:gd name="csY143" fmla="*/ 917551 h 992623"/>
                <a:gd name="csX144" fmla="*/ 4485321 w 6430530"/>
                <a:gd name="csY144" fmla="*/ 917551 h 992623"/>
                <a:gd name="csX145" fmla="*/ 4585780 w 6430530"/>
                <a:gd name="csY145" fmla="*/ 917551 h 992623"/>
                <a:gd name="csX146" fmla="*/ 4585780 w 6430530"/>
                <a:gd name="csY146" fmla="*/ 925640 h 992623"/>
                <a:gd name="csX147" fmla="*/ 4603642 w 6430530"/>
                <a:gd name="csY147" fmla="*/ 925640 h 992623"/>
                <a:gd name="csX148" fmla="*/ 4603642 w 6430530"/>
                <a:gd name="csY148" fmla="*/ 939921 h 992623"/>
                <a:gd name="csX149" fmla="*/ 4626952 w 6430530"/>
                <a:gd name="csY149" fmla="*/ 939921 h 992623"/>
                <a:gd name="csX150" fmla="*/ 4711196 w 6430530"/>
                <a:gd name="csY150" fmla="*/ 939921 h 992623"/>
                <a:gd name="csX151" fmla="*/ 4711196 w 6430530"/>
                <a:gd name="csY151" fmla="*/ 950664 h 992623"/>
                <a:gd name="csX152" fmla="*/ 5751006 w 6430530"/>
                <a:gd name="csY152" fmla="*/ 950664 h 992623"/>
                <a:gd name="csX153" fmla="*/ 5751006 w 6430530"/>
                <a:gd name="csY153" fmla="*/ 992623 h 992623"/>
                <a:gd name="csX154" fmla="*/ 6430531 w 6430530"/>
                <a:gd name="csY154" fmla="*/ 992623 h 9926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Lst>
              <a:rect l="l" t="t" r="r" b="b"/>
              <a:pathLst>
                <a:path w="6430530" h="992623">
                  <a:moveTo>
                    <a:pt x="0" y="0"/>
                  </a:moveTo>
                  <a:lnTo>
                    <a:pt x="150625" y="0"/>
                  </a:lnTo>
                  <a:lnTo>
                    <a:pt x="177482" y="0"/>
                  </a:lnTo>
                  <a:lnTo>
                    <a:pt x="177482" y="19716"/>
                  </a:lnTo>
                  <a:lnTo>
                    <a:pt x="252732" y="19716"/>
                  </a:lnTo>
                  <a:lnTo>
                    <a:pt x="252732" y="35767"/>
                  </a:lnTo>
                  <a:lnTo>
                    <a:pt x="264386" y="35767"/>
                  </a:lnTo>
                  <a:lnTo>
                    <a:pt x="264386" y="46509"/>
                  </a:lnTo>
                  <a:lnTo>
                    <a:pt x="276928" y="46509"/>
                  </a:lnTo>
                  <a:lnTo>
                    <a:pt x="276928" y="54598"/>
                  </a:lnTo>
                  <a:lnTo>
                    <a:pt x="315439" y="54598"/>
                  </a:lnTo>
                  <a:lnTo>
                    <a:pt x="315439" y="60791"/>
                  </a:lnTo>
                  <a:lnTo>
                    <a:pt x="407791" y="60791"/>
                  </a:lnTo>
                  <a:lnTo>
                    <a:pt x="407791" y="76083"/>
                  </a:lnTo>
                  <a:lnTo>
                    <a:pt x="420333" y="76083"/>
                  </a:lnTo>
                  <a:lnTo>
                    <a:pt x="420333" y="85941"/>
                  </a:lnTo>
                  <a:lnTo>
                    <a:pt x="432874" y="85941"/>
                  </a:lnTo>
                  <a:lnTo>
                    <a:pt x="432874" y="101108"/>
                  </a:lnTo>
                  <a:lnTo>
                    <a:pt x="447316" y="101108"/>
                  </a:lnTo>
                  <a:lnTo>
                    <a:pt x="447316" y="107300"/>
                  </a:lnTo>
                  <a:lnTo>
                    <a:pt x="472399" y="107300"/>
                  </a:lnTo>
                  <a:lnTo>
                    <a:pt x="472399" y="119812"/>
                  </a:lnTo>
                  <a:lnTo>
                    <a:pt x="585273" y="119812"/>
                  </a:lnTo>
                  <a:lnTo>
                    <a:pt x="585273" y="127901"/>
                  </a:lnTo>
                  <a:lnTo>
                    <a:pt x="601488" y="127901"/>
                  </a:lnTo>
                  <a:lnTo>
                    <a:pt x="601488" y="134220"/>
                  </a:lnTo>
                  <a:lnTo>
                    <a:pt x="619351" y="134220"/>
                  </a:lnTo>
                  <a:lnTo>
                    <a:pt x="619351" y="148502"/>
                  </a:lnTo>
                  <a:lnTo>
                    <a:pt x="632779" y="148502"/>
                  </a:lnTo>
                  <a:lnTo>
                    <a:pt x="632779" y="161014"/>
                  </a:lnTo>
                  <a:lnTo>
                    <a:pt x="659636" y="161014"/>
                  </a:lnTo>
                  <a:lnTo>
                    <a:pt x="659636" y="169102"/>
                  </a:lnTo>
                  <a:lnTo>
                    <a:pt x="688393" y="169102"/>
                  </a:lnTo>
                  <a:lnTo>
                    <a:pt x="688393" y="179845"/>
                  </a:lnTo>
                  <a:lnTo>
                    <a:pt x="709929" y="179845"/>
                  </a:lnTo>
                  <a:lnTo>
                    <a:pt x="709929" y="193242"/>
                  </a:lnTo>
                  <a:lnTo>
                    <a:pt x="740332" y="193242"/>
                  </a:lnTo>
                  <a:lnTo>
                    <a:pt x="740332" y="204869"/>
                  </a:lnTo>
                  <a:lnTo>
                    <a:pt x="760095" y="204869"/>
                  </a:lnTo>
                  <a:lnTo>
                    <a:pt x="760095" y="221805"/>
                  </a:lnTo>
                  <a:lnTo>
                    <a:pt x="801267" y="221805"/>
                  </a:lnTo>
                  <a:lnTo>
                    <a:pt x="801267" y="230778"/>
                  </a:lnTo>
                  <a:lnTo>
                    <a:pt x="867649" y="230778"/>
                  </a:lnTo>
                  <a:lnTo>
                    <a:pt x="867649" y="251379"/>
                  </a:lnTo>
                  <a:lnTo>
                    <a:pt x="912494" y="251379"/>
                  </a:lnTo>
                  <a:lnTo>
                    <a:pt x="912494" y="269199"/>
                  </a:lnTo>
                  <a:lnTo>
                    <a:pt x="980649" y="269199"/>
                  </a:lnTo>
                  <a:lnTo>
                    <a:pt x="980649" y="292454"/>
                  </a:lnTo>
                  <a:lnTo>
                    <a:pt x="1043357" y="292454"/>
                  </a:lnTo>
                  <a:lnTo>
                    <a:pt x="1043357" y="305850"/>
                  </a:lnTo>
                  <a:lnTo>
                    <a:pt x="1059446" y="305850"/>
                  </a:lnTo>
                  <a:lnTo>
                    <a:pt x="1059446" y="319247"/>
                  </a:lnTo>
                  <a:lnTo>
                    <a:pt x="1085416" y="319247"/>
                  </a:lnTo>
                  <a:lnTo>
                    <a:pt x="1085416" y="335424"/>
                  </a:lnTo>
                  <a:lnTo>
                    <a:pt x="1100744" y="335424"/>
                  </a:lnTo>
                  <a:lnTo>
                    <a:pt x="1100744" y="348821"/>
                  </a:lnTo>
                  <a:lnTo>
                    <a:pt x="1112399" y="348821"/>
                  </a:lnTo>
                  <a:lnTo>
                    <a:pt x="1112399" y="370306"/>
                  </a:lnTo>
                  <a:lnTo>
                    <a:pt x="1159905" y="370306"/>
                  </a:lnTo>
                  <a:lnTo>
                    <a:pt x="1159905" y="381934"/>
                  </a:lnTo>
                  <a:lnTo>
                    <a:pt x="1175994" y="381934"/>
                  </a:lnTo>
                  <a:lnTo>
                    <a:pt x="1175994" y="397985"/>
                  </a:lnTo>
                  <a:lnTo>
                    <a:pt x="1197530" y="397985"/>
                  </a:lnTo>
                  <a:lnTo>
                    <a:pt x="1197530" y="405188"/>
                  </a:lnTo>
                  <a:lnTo>
                    <a:pt x="1215392" y="405188"/>
                  </a:lnTo>
                  <a:lnTo>
                    <a:pt x="1215392" y="421239"/>
                  </a:lnTo>
                  <a:lnTo>
                    <a:pt x="1230720" y="421239"/>
                  </a:lnTo>
                  <a:lnTo>
                    <a:pt x="1230720" y="437290"/>
                  </a:lnTo>
                  <a:lnTo>
                    <a:pt x="1246809" y="437290"/>
                  </a:lnTo>
                  <a:lnTo>
                    <a:pt x="1246809" y="457006"/>
                  </a:lnTo>
                  <a:lnTo>
                    <a:pt x="1261124" y="457006"/>
                  </a:lnTo>
                  <a:lnTo>
                    <a:pt x="1261124" y="472172"/>
                  </a:lnTo>
                  <a:lnTo>
                    <a:pt x="1282660" y="472172"/>
                  </a:lnTo>
                  <a:lnTo>
                    <a:pt x="1282660" y="491003"/>
                  </a:lnTo>
                  <a:lnTo>
                    <a:pt x="1297862" y="491003"/>
                  </a:lnTo>
                  <a:lnTo>
                    <a:pt x="1297862" y="499092"/>
                  </a:lnTo>
                  <a:lnTo>
                    <a:pt x="1404529" y="499092"/>
                  </a:lnTo>
                  <a:lnTo>
                    <a:pt x="1404529" y="515143"/>
                  </a:lnTo>
                  <a:lnTo>
                    <a:pt x="1424291" y="515143"/>
                  </a:lnTo>
                  <a:lnTo>
                    <a:pt x="1424291" y="526770"/>
                  </a:lnTo>
                  <a:lnTo>
                    <a:pt x="1444941" y="526770"/>
                  </a:lnTo>
                  <a:lnTo>
                    <a:pt x="1444941" y="543706"/>
                  </a:lnTo>
                  <a:lnTo>
                    <a:pt x="1455709" y="543706"/>
                  </a:lnTo>
                  <a:lnTo>
                    <a:pt x="1455709" y="557103"/>
                  </a:lnTo>
                  <a:lnTo>
                    <a:pt x="1489786" y="557103"/>
                  </a:lnTo>
                  <a:lnTo>
                    <a:pt x="1489786" y="571510"/>
                  </a:lnTo>
                  <a:lnTo>
                    <a:pt x="1516643" y="571510"/>
                  </a:lnTo>
                  <a:lnTo>
                    <a:pt x="1516643" y="588446"/>
                  </a:lnTo>
                  <a:lnTo>
                    <a:pt x="1530958" y="588446"/>
                  </a:lnTo>
                  <a:lnTo>
                    <a:pt x="1530958" y="597419"/>
                  </a:lnTo>
                  <a:lnTo>
                    <a:pt x="1791797" y="597419"/>
                  </a:lnTo>
                  <a:lnTo>
                    <a:pt x="1791797" y="606392"/>
                  </a:lnTo>
                  <a:lnTo>
                    <a:pt x="1835756" y="606392"/>
                  </a:lnTo>
                  <a:lnTo>
                    <a:pt x="1835756" y="615239"/>
                  </a:lnTo>
                  <a:lnTo>
                    <a:pt x="1857292" y="615239"/>
                  </a:lnTo>
                  <a:lnTo>
                    <a:pt x="1857292" y="629647"/>
                  </a:lnTo>
                  <a:lnTo>
                    <a:pt x="1921774" y="629647"/>
                  </a:lnTo>
                  <a:lnTo>
                    <a:pt x="1921774" y="639379"/>
                  </a:lnTo>
                  <a:lnTo>
                    <a:pt x="1959398" y="639379"/>
                  </a:lnTo>
                  <a:lnTo>
                    <a:pt x="1959398" y="646583"/>
                  </a:lnTo>
                  <a:lnTo>
                    <a:pt x="2009565" y="646583"/>
                  </a:lnTo>
                  <a:lnTo>
                    <a:pt x="2009565" y="658210"/>
                  </a:lnTo>
                  <a:lnTo>
                    <a:pt x="2059857" y="658210"/>
                  </a:lnTo>
                  <a:lnTo>
                    <a:pt x="2059857" y="668068"/>
                  </a:lnTo>
                  <a:lnTo>
                    <a:pt x="2071512" y="668068"/>
                  </a:lnTo>
                  <a:lnTo>
                    <a:pt x="2071512" y="684119"/>
                  </a:lnTo>
                  <a:lnTo>
                    <a:pt x="2079493" y="684119"/>
                  </a:lnTo>
                  <a:lnTo>
                    <a:pt x="2079493" y="695746"/>
                  </a:lnTo>
                  <a:lnTo>
                    <a:pt x="2289279" y="695746"/>
                  </a:lnTo>
                  <a:lnTo>
                    <a:pt x="2289279" y="702950"/>
                  </a:lnTo>
                  <a:lnTo>
                    <a:pt x="2407601" y="702950"/>
                  </a:lnTo>
                  <a:lnTo>
                    <a:pt x="2407601" y="710912"/>
                  </a:lnTo>
                  <a:lnTo>
                    <a:pt x="2469422" y="710912"/>
                  </a:lnTo>
                  <a:lnTo>
                    <a:pt x="2469422" y="718116"/>
                  </a:lnTo>
                  <a:lnTo>
                    <a:pt x="2538464" y="718116"/>
                  </a:lnTo>
                  <a:lnTo>
                    <a:pt x="2538464" y="729744"/>
                  </a:lnTo>
                  <a:lnTo>
                    <a:pt x="2551006" y="729744"/>
                  </a:lnTo>
                  <a:lnTo>
                    <a:pt x="2551006" y="748575"/>
                  </a:lnTo>
                  <a:lnTo>
                    <a:pt x="2598512" y="748575"/>
                  </a:lnTo>
                  <a:lnTo>
                    <a:pt x="2598512" y="758307"/>
                  </a:lnTo>
                  <a:lnTo>
                    <a:pt x="2617387" y="758307"/>
                  </a:lnTo>
                  <a:lnTo>
                    <a:pt x="2617387" y="768165"/>
                  </a:lnTo>
                  <a:lnTo>
                    <a:pt x="2778654" y="768165"/>
                  </a:lnTo>
                  <a:lnTo>
                    <a:pt x="2778654" y="776253"/>
                  </a:lnTo>
                  <a:lnTo>
                    <a:pt x="2875566" y="776253"/>
                  </a:lnTo>
                  <a:lnTo>
                    <a:pt x="2875566" y="803047"/>
                  </a:lnTo>
                  <a:lnTo>
                    <a:pt x="2922059" y="803047"/>
                  </a:lnTo>
                  <a:lnTo>
                    <a:pt x="2922059" y="811135"/>
                  </a:lnTo>
                  <a:lnTo>
                    <a:pt x="2938274" y="811135"/>
                  </a:lnTo>
                  <a:lnTo>
                    <a:pt x="2938274" y="820109"/>
                  </a:lnTo>
                  <a:lnTo>
                    <a:pt x="3426762" y="820109"/>
                  </a:lnTo>
                  <a:lnTo>
                    <a:pt x="3426762" y="828071"/>
                  </a:lnTo>
                  <a:lnTo>
                    <a:pt x="3472494" y="828071"/>
                  </a:lnTo>
                  <a:lnTo>
                    <a:pt x="3472494" y="848671"/>
                  </a:lnTo>
                  <a:lnTo>
                    <a:pt x="3562059" y="848671"/>
                  </a:lnTo>
                  <a:lnTo>
                    <a:pt x="3562059" y="862953"/>
                  </a:lnTo>
                  <a:lnTo>
                    <a:pt x="3760190" y="862953"/>
                  </a:lnTo>
                  <a:lnTo>
                    <a:pt x="3760190" y="883553"/>
                  </a:lnTo>
                  <a:lnTo>
                    <a:pt x="3911702" y="883553"/>
                  </a:lnTo>
                  <a:lnTo>
                    <a:pt x="3911702" y="896066"/>
                  </a:lnTo>
                  <a:lnTo>
                    <a:pt x="3968203" y="896066"/>
                  </a:lnTo>
                  <a:lnTo>
                    <a:pt x="3968203" y="906808"/>
                  </a:lnTo>
                  <a:lnTo>
                    <a:pt x="4280982" y="906808"/>
                  </a:lnTo>
                  <a:lnTo>
                    <a:pt x="4280982" y="917551"/>
                  </a:lnTo>
                  <a:lnTo>
                    <a:pt x="4485321" y="917551"/>
                  </a:lnTo>
                  <a:lnTo>
                    <a:pt x="4585780" y="917551"/>
                  </a:lnTo>
                  <a:lnTo>
                    <a:pt x="4585780" y="925640"/>
                  </a:lnTo>
                  <a:lnTo>
                    <a:pt x="4603642" y="925640"/>
                  </a:lnTo>
                  <a:lnTo>
                    <a:pt x="4603642" y="939921"/>
                  </a:lnTo>
                  <a:lnTo>
                    <a:pt x="4626952" y="939921"/>
                  </a:lnTo>
                  <a:lnTo>
                    <a:pt x="4711196" y="939921"/>
                  </a:lnTo>
                  <a:lnTo>
                    <a:pt x="4711196" y="950664"/>
                  </a:lnTo>
                  <a:lnTo>
                    <a:pt x="5751006" y="950664"/>
                  </a:lnTo>
                  <a:lnTo>
                    <a:pt x="5751006" y="992623"/>
                  </a:lnTo>
                  <a:lnTo>
                    <a:pt x="6430531" y="992623"/>
                  </a:lnTo>
                </a:path>
              </a:pathLst>
            </a:custGeom>
            <a:noFill/>
            <a:ln w="21266" cap="flat">
              <a:solidFill>
                <a:srgbClr val="8ECF74"/>
              </a:solidFill>
              <a:prstDash val="solid"/>
              <a:miter/>
            </a:ln>
          </p:spPr>
          <p:txBody>
            <a:bodyPr/>
            <a:lstStyle/>
            <a:p>
              <a:endParaRPr lang="en-GB" noProof="0" dirty="0"/>
            </a:p>
          </p:txBody>
        </p:sp>
        <p:sp>
          <p:nvSpPr>
            <p:cNvPr id="31" name="Freeform 80">
              <a:extLst>
                <a:ext uri="{FF2B5EF4-FFF2-40B4-BE49-F238E27FC236}">
                  <a16:creationId xmlns:a16="http://schemas.microsoft.com/office/drawing/2014/main" id="{9B042979-58F9-2C32-99A2-CF1FD86653BF}"/>
                </a:ext>
              </a:extLst>
            </p:cNvPr>
            <p:cNvSpPr/>
            <p:nvPr/>
          </p:nvSpPr>
          <p:spPr>
            <a:xfrm>
              <a:off x="3226780" y="1408153"/>
              <a:ext cx="6452044" cy="193946"/>
            </a:xfrm>
            <a:custGeom>
              <a:avLst/>
              <a:gdLst>
                <a:gd name="csX0" fmla="*/ 0 w 6435977"/>
                <a:gd name="csY0" fmla="*/ 0 h 197286"/>
                <a:gd name="csX1" fmla="*/ 435534 w 6435977"/>
                <a:gd name="csY1" fmla="*/ 0 h 197286"/>
                <a:gd name="csX2" fmla="*/ 435534 w 6435977"/>
                <a:gd name="csY2" fmla="*/ 6193 h 197286"/>
                <a:gd name="csX3" fmla="*/ 624798 w 6435977"/>
                <a:gd name="csY3" fmla="*/ 6193 h 197286"/>
                <a:gd name="csX4" fmla="*/ 624798 w 6435977"/>
                <a:gd name="csY4" fmla="*/ 14408 h 197286"/>
                <a:gd name="csX5" fmla="*/ 677498 w 6435977"/>
                <a:gd name="csY5" fmla="*/ 14408 h 197286"/>
                <a:gd name="csX6" fmla="*/ 677498 w 6435977"/>
                <a:gd name="csY6" fmla="*/ 25151 h 197286"/>
                <a:gd name="csX7" fmla="*/ 788218 w 6435977"/>
                <a:gd name="csY7" fmla="*/ 25151 h 197286"/>
                <a:gd name="csX8" fmla="*/ 788218 w 6435977"/>
                <a:gd name="csY8" fmla="*/ 34503 h 197286"/>
                <a:gd name="csX9" fmla="*/ 897926 w 6435977"/>
                <a:gd name="csY9" fmla="*/ 34503 h 197286"/>
                <a:gd name="csX10" fmla="*/ 897926 w 6435977"/>
                <a:gd name="csY10" fmla="*/ 43855 h 197286"/>
                <a:gd name="csX11" fmla="*/ 971528 w 6435977"/>
                <a:gd name="csY11" fmla="*/ 43855 h 197286"/>
                <a:gd name="csX12" fmla="*/ 971528 w 6435977"/>
                <a:gd name="csY12" fmla="*/ 51944 h 197286"/>
                <a:gd name="csX13" fmla="*/ 1023721 w 6435977"/>
                <a:gd name="csY13" fmla="*/ 51944 h 197286"/>
                <a:gd name="csX14" fmla="*/ 1023721 w 6435977"/>
                <a:gd name="csY14" fmla="*/ 59906 h 197286"/>
                <a:gd name="csX15" fmla="*/ 1213618 w 6435977"/>
                <a:gd name="csY15" fmla="*/ 59906 h 197286"/>
                <a:gd name="csX16" fmla="*/ 1213618 w 6435977"/>
                <a:gd name="csY16" fmla="*/ 69132 h 197286"/>
                <a:gd name="csX17" fmla="*/ 1422264 w 6435977"/>
                <a:gd name="csY17" fmla="*/ 69132 h 197286"/>
                <a:gd name="csX18" fmla="*/ 1422264 w 6435977"/>
                <a:gd name="csY18" fmla="*/ 75831 h 197286"/>
                <a:gd name="csX19" fmla="*/ 1727316 w 6435977"/>
                <a:gd name="csY19" fmla="*/ 75831 h 197286"/>
                <a:gd name="csX20" fmla="*/ 1727316 w 6435977"/>
                <a:gd name="csY20" fmla="*/ 83919 h 197286"/>
                <a:gd name="csX21" fmla="*/ 1792811 w 6435977"/>
                <a:gd name="csY21" fmla="*/ 83919 h 197286"/>
                <a:gd name="csX22" fmla="*/ 1792811 w 6435977"/>
                <a:gd name="csY22" fmla="*/ 91881 h 197286"/>
                <a:gd name="csX23" fmla="*/ 2057704 w 6435977"/>
                <a:gd name="csY23" fmla="*/ 91881 h 197286"/>
                <a:gd name="csX24" fmla="*/ 2125986 w 6435977"/>
                <a:gd name="csY24" fmla="*/ 91881 h 197286"/>
                <a:gd name="csX25" fmla="*/ 2125986 w 6435977"/>
                <a:gd name="csY25" fmla="*/ 106542 h 197286"/>
                <a:gd name="csX26" fmla="*/ 2244941 w 6435977"/>
                <a:gd name="csY26" fmla="*/ 106542 h 197286"/>
                <a:gd name="csX27" fmla="*/ 2244941 w 6435977"/>
                <a:gd name="csY27" fmla="*/ 110586 h 197286"/>
                <a:gd name="csX28" fmla="*/ 2275724 w 6435977"/>
                <a:gd name="csY28" fmla="*/ 110586 h 197286"/>
                <a:gd name="csX29" fmla="*/ 2275724 w 6435977"/>
                <a:gd name="csY29" fmla="*/ 117285 h 197286"/>
                <a:gd name="csX30" fmla="*/ 2667680 w 6435977"/>
                <a:gd name="csY30" fmla="*/ 117285 h 197286"/>
                <a:gd name="csX31" fmla="*/ 2667680 w 6435977"/>
                <a:gd name="csY31" fmla="*/ 123857 h 197286"/>
                <a:gd name="csX32" fmla="*/ 2776121 w 6435977"/>
                <a:gd name="csY32" fmla="*/ 123857 h 197286"/>
                <a:gd name="csX33" fmla="*/ 2776121 w 6435977"/>
                <a:gd name="csY33" fmla="*/ 138517 h 197286"/>
                <a:gd name="csX34" fmla="*/ 3228250 w 6435977"/>
                <a:gd name="csY34" fmla="*/ 138517 h 197286"/>
                <a:gd name="csX35" fmla="*/ 3228250 w 6435977"/>
                <a:gd name="csY35" fmla="*/ 145216 h 197286"/>
                <a:gd name="csX36" fmla="*/ 3553318 w 6435977"/>
                <a:gd name="csY36" fmla="*/ 145216 h 197286"/>
                <a:gd name="csX37" fmla="*/ 3553318 w 6435977"/>
                <a:gd name="csY37" fmla="*/ 153304 h 197286"/>
                <a:gd name="csX38" fmla="*/ 4290357 w 6435977"/>
                <a:gd name="csY38" fmla="*/ 153304 h 197286"/>
                <a:gd name="csX39" fmla="*/ 4290357 w 6435977"/>
                <a:gd name="csY39" fmla="*/ 162657 h 197286"/>
                <a:gd name="csX40" fmla="*/ 4432114 w 6435977"/>
                <a:gd name="csY40" fmla="*/ 162657 h 197286"/>
                <a:gd name="csX41" fmla="*/ 4432114 w 6435977"/>
                <a:gd name="csY41" fmla="*/ 170619 h 197286"/>
                <a:gd name="csX42" fmla="*/ 5581251 w 6435977"/>
                <a:gd name="csY42" fmla="*/ 170619 h 197286"/>
                <a:gd name="csX43" fmla="*/ 5581251 w 6435977"/>
                <a:gd name="csY43" fmla="*/ 187934 h 197286"/>
                <a:gd name="csX44" fmla="*/ 5626730 w 6435977"/>
                <a:gd name="csY44" fmla="*/ 187934 h 197286"/>
                <a:gd name="csX45" fmla="*/ 5626730 w 6435977"/>
                <a:gd name="csY45" fmla="*/ 197286 h 197286"/>
                <a:gd name="csX46" fmla="*/ 6435978 w 6435977"/>
                <a:gd name="csY46" fmla="*/ 197286 h 1972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6435977" h="197286">
                  <a:moveTo>
                    <a:pt x="0" y="0"/>
                  </a:moveTo>
                  <a:lnTo>
                    <a:pt x="435534" y="0"/>
                  </a:lnTo>
                  <a:lnTo>
                    <a:pt x="435534" y="6193"/>
                  </a:lnTo>
                  <a:lnTo>
                    <a:pt x="624798" y="6193"/>
                  </a:lnTo>
                  <a:lnTo>
                    <a:pt x="624798" y="14408"/>
                  </a:lnTo>
                  <a:lnTo>
                    <a:pt x="677498" y="14408"/>
                  </a:lnTo>
                  <a:lnTo>
                    <a:pt x="677498" y="25151"/>
                  </a:lnTo>
                  <a:lnTo>
                    <a:pt x="788218" y="25151"/>
                  </a:lnTo>
                  <a:lnTo>
                    <a:pt x="788218" y="34503"/>
                  </a:lnTo>
                  <a:lnTo>
                    <a:pt x="897926" y="34503"/>
                  </a:lnTo>
                  <a:lnTo>
                    <a:pt x="897926" y="43855"/>
                  </a:lnTo>
                  <a:lnTo>
                    <a:pt x="971528" y="43855"/>
                  </a:lnTo>
                  <a:lnTo>
                    <a:pt x="971528" y="51944"/>
                  </a:lnTo>
                  <a:lnTo>
                    <a:pt x="1023721" y="51944"/>
                  </a:lnTo>
                  <a:lnTo>
                    <a:pt x="1023721" y="59906"/>
                  </a:lnTo>
                  <a:lnTo>
                    <a:pt x="1213618" y="59906"/>
                  </a:lnTo>
                  <a:lnTo>
                    <a:pt x="1213618" y="69132"/>
                  </a:lnTo>
                  <a:lnTo>
                    <a:pt x="1422264" y="69132"/>
                  </a:lnTo>
                  <a:lnTo>
                    <a:pt x="1422264" y="75831"/>
                  </a:lnTo>
                  <a:lnTo>
                    <a:pt x="1727316" y="75831"/>
                  </a:lnTo>
                  <a:lnTo>
                    <a:pt x="1727316" y="83919"/>
                  </a:lnTo>
                  <a:lnTo>
                    <a:pt x="1792811" y="83919"/>
                  </a:lnTo>
                  <a:lnTo>
                    <a:pt x="1792811" y="91881"/>
                  </a:lnTo>
                  <a:lnTo>
                    <a:pt x="2057704" y="91881"/>
                  </a:lnTo>
                  <a:lnTo>
                    <a:pt x="2125986" y="91881"/>
                  </a:lnTo>
                  <a:lnTo>
                    <a:pt x="2125986" y="106542"/>
                  </a:lnTo>
                  <a:lnTo>
                    <a:pt x="2244941" y="106542"/>
                  </a:lnTo>
                  <a:lnTo>
                    <a:pt x="2244941" y="110586"/>
                  </a:lnTo>
                  <a:lnTo>
                    <a:pt x="2275724" y="110586"/>
                  </a:lnTo>
                  <a:lnTo>
                    <a:pt x="2275724" y="117285"/>
                  </a:lnTo>
                  <a:lnTo>
                    <a:pt x="2667680" y="117285"/>
                  </a:lnTo>
                  <a:lnTo>
                    <a:pt x="2667680" y="123857"/>
                  </a:lnTo>
                  <a:lnTo>
                    <a:pt x="2776121" y="123857"/>
                  </a:lnTo>
                  <a:lnTo>
                    <a:pt x="2776121" y="138517"/>
                  </a:lnTo>
                  <a:lnTo>
                    <a:pt x="3228250" y="138517"/>
                  </a:lnTo>
                  <a:lnTo>
                    <a:pt x="3228250" y="145216"/>
                  </a:lnTo>
                  <a:lnTo>
                    <a:pt x="3553318" y="145216"/>
                  </a:lnTo>
                  <a:lnTo>
                    <a:pt x="3553318" y="153304"/>
                  </a:lnTo>
                  <a:lnTo>
                    <a:pt x="4290357" y="153304"/>
                  </a:lnTo>
                  <a:lnTo>
                    <a:pt x="4290357" y="162657"/>
                  </a:lnTo>
                  <a:lnTo>
                    <a:pt x="4432114" y="162657"/>
                  </a:lnTo>
                  <a:lnTo>
                    <a:pt x="4432114" y="170619"/>
                  </a:lnTo>
                  <a:lnTo>
                    <a:pt x="5581251" y="170619"/>
                  </a:lnTo>
                  <a:lnTo>
                    <a:pt x="5581251" y="187934"/>
                  </a:lnTo>
                  <a:lnTo>
                    <a:pt x="5626730" y="187934"/>
                  </a:lnTo>
                  <a:lnTo>
                    <a:pt x="5626730" y="197286"/>
                  </a:lnTo>
                  <a:lnTo>
                    <a:pt x="6435978" y="197286"/>
                  </a:lnTo>
                </a:path>
              </a:pathLst>
            </a:custGeom>
            <a:noFill/>
            <a:ln w="21266" cap="flat">
              <a:solidFill>
                <a:srgbClr val="2FA201"/>
              </a:solidFill>
              <a:prstDash val="solid"/>
              <a:miter/>
            </a:ln>
          </p:spPr>
          <p:txBody>
            <a:bodyPr/>
            <a:lstStyle/>
            <a:p>
              <a:endParaRPr lang="en-GB" noProof="0" dirty="0"/>
            </a:p>
          </p:txBody>
        </p:sp>
        <p:sp>
          <p:nvSpPr>
            <p:cNvPr id="32" name="Freeform 81">
              <a:extLst>
                <a:ext uri="{FF2B5EF4-FFF2-40B4-BE49-F238E27FC236}">
                  <a16:creationId xmlns:a16="http://schemas.microsoft.com/office/drawing/2014/main" id="{53C286A8-D6FF-D67C-3B9B-6D5FAA8490DF}"/>
                </a:ext>
              </a:extLst>
            </p:cNvPr>
            <p:cNvSpPr/>
            <p:nvPr/>
          </p:nvSpPr>
          <p:spPr>
            <a:xfrm>
              <a:off x="6263829" y="2144305"/>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8ECF74"/>
              </a:solidFill>
              <a:prstDash val="solid"/>
              <a:miter/>
            </a:ln>
          </p:spPr>
          <p:txBody>
            <a:bodyPr/>
            <a:lstStyle/>
            <a:p>
              <a:endParaRPr lang="en-GB" noProof="0" dirty="0"/>
            </a:p>
          </p:txBody>
        </p:sp>
        <p:sp>
          <p:nvSpPr>
            <p:cNvPr id="33" name="Freeform 82">
              <a:extLst>
                <a:ext uri="{FF2B5EF4-FFF2-40B4-BE49-F238E27FC236}">
                  <a16:creationId xmlns:a16="http://schemas.microsoft.com/office/drawing/2014/main" id="{F4E36829-594C-2506-EC1A-BCD5401A7B9E}"/>
                </a:ext>
              </a:extLst>
            </p:cNvPr>
            <p:cNvSpPr/>
            <p:nvPr/>
          </p:nvSpPr>
          <p:spPr>
            <a:xfrm>
              <a:off x="7721520" y="2245068"/>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8ECF74"/>
              </a:solidFill>
              <a:prstDash val="solid"/>
              <a:miter/>
            </a:ln>
          </p:spPr>
          <p:txBody>
            <a:bodyPr/>
            <a:lstStyle/>
            <a:p>
              <a:endParaRPr lang="en-GB" noProof="0" dirty="0"/>
            </a:p>
          </p:txBody>
        </p:sp>
        <p:sp>
          <p:nvSpPr>
            <p:cNvPr id="34" name="Freeform 83">
              <a:extLst>
                <a:ext uri="{FF2B5EF4-FFF2-40B4-BE49-F238E27FC236}">
                  <a16:creationId xmlns:a16="http://schemas.microsoft.com/office/drawing/2014/main" id="{F6A67AE3-F5F4-8116-D10A-490928AAE992}"/>
                </a:ext>
              </a:extLst>
            </p:cNvPr>
            <p:cNvSpPr/>
            <p:nvPr/>
          </p:nvSpPr>
          <p:spPr>
            <a:xfrm>
              <a:off x="8197004" y="2271283"/>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8ECF74"/>
              </a:solidFill>
              <a:prstDash val="solid"/>
              <a:miter/>
            </a:ln>
          </p:spPr>
          <p:txBody>
            <a:bodyPr/>
            <a:lstStyle/>
            <a:p>
              <a:endParaRPr lang="en-GB" noProof="0" dirty="0"/>
            </a:p>
          </p:txBody>
        </p:sp>
        <p:sp>
          <p:nvSpPr>
            <p:cNvPr id="35" name="Freeform 84">
              <a:extLst>
                <a:ext uri="{FF2B5EF4-FFF2-40B4-BE49-F238E27FC236}">
                  <a16:creationId xmlns:a16="http://schemas.microsoft.com/office/drawing/2014/main" id="{F8815EEC-B8A0-52AE-2DC1-A2FBFF94B4EE}"/>
                </a:ext>
              </a:extLst>
            </p:cNvPr>
            <p:cNvSpPr/>
            <p:nvPr/>
          </p:nvSpPr>
          <p:spPr>
            <a:xfrm>
              <a:off x="9249697" y="1535504"/>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noFill/>
              <a:prstDash val="solid"/>
              <a:miter/>
            </a:ln>
          </p:spPr>
          <p:txBody>
            <a:bodyPr/>
            <a:lstStyle/>
            <a:p>
              <a:endParaRPr lang="en-GB" noProof="0" dirty="0"/>
            </a:p>
          </p:txBody>
        </p:sp>
        <p:sp>
          <p:nvSpPr>
            <p:cNvPr id="36" name="Freeform 85">
              <a:extLst>
                <a:ext uri="{FF2B5EF4-FFF2-40B4-BE49-F238E27FC236}">
                  <a16:creationId xmlns:a16="http://schemas.microsoft.com/office/drawing/2014/main" id="{394DA0CE-C654-9CC2-68D7-1F75B5CC10D1}"/>
                </a:ext>
              </a:extLst>
            </p:cNvPr>
            <p:cNvSpPr/>
            <p:nvPr/>
          </p:nvSpPr>
          <p:spPr>
            <a:xfrm>
              <a:off x="9276493" y="1535504"/>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noFill/>
              <a:prstDash val="solid"/>
              <a:miter/>
            </a:ln>
          </p:spPr>
          <p:txBody>
            <a:bodyPr/>
            <a:lstStyle/>
            <a:p>
              <a:endParaRPr lang="en-GB" noProof="0" dirty="0"/>
            </a:p>
          </p:txBody>
        </p:sp>
        <p:sp>
          <p:nvSpPr>
            <p:cNvPr id="37" name="Freeform 86">
              <a:extLst>
                <a:ext uri="{FF2B5EF4-FFF2-40B4-BE49-F238E27FC236}">
                  <a16:creationId xmlns:a16="http://schemas.microsoft.com/office/drawing/2014/main" id="{6E56D23E-989E-FAE7-2DBF-CF74BD2D8A1E}"/>
                </a:ext>
              </a:extLst>
            </p:cNvPr>
            <p:cNvSpPr/>
            <p:nvPr/>
          </p:nvSpPr>
          <p:spPr>
            <a:xfrm>
              <a:off x="8105311" y="1505189"/>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2FA201"/>
              </a:solidFill>
              <a:prstDash val="solid"/>
              <a:miter/>
            </a:ln>
          </p:spPr>
          <p:txBody>
            <a:bodyPr/>
            <a:lstStyle/>
            <a:p>
              <a:endParaRPr lang="en-GB" noProof="0" dirty="0"/>
            </a:p>
          </p:txBody>
        </p:sp>
        <p:sp>
          <p:nvSpPr>
            <p:cNvPr id="38" name="Freeform 87">
              <a:extLst>
                <a:ext uri="{FF2B5EF4-FFF2-40B4-BE49-F238E27FC236}">
                  <a16:creationId xmlns:a16="http://schemas.microsoft.com/office/drawing/2014/main" id="{29F32B32-EC6B-B214-F90D-52D27D404FB5}"/>
                </a:ext>
              </a:extLst>
            </p:cNvPr>
            <p:cNvSpPr/>
            <p:nvPr/>
          </p:nvSpPr>
          <p:spPr>
            <a:xfrm>
              <a:off x="7477429" y="1487173"/>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2FA201"/>
              </a:solidFill>
              <a:prstDash val="solid"/>
              <a:miter/>
            </a:ln>
          </p:spPr>
          <p:txBody>
            <a:bodyPr/>
            <a:lstStyle/>
            <a:p>
              <a:endParaRPr lang="en-GB" noProof="0" dirty="0"/>
            </a:p>
          </p:txBody>
        </p:sp>
        <p:sp>
          <p:nvSpPr>
            <p:cNvPr id="39" name="Freeform 88">
              <a:extLst>
                <a:ext uri="{FF2B5EF4-FFF2-40B4-BE49-F238E27FC236}">
                  <a16:creationId xmlns:a16="http://schemas.microsoft.com/office/drawing/2014/main" id="{684D31F8-1B2F-2750-E375-0FF594A357CF}"/>
                </a:ext>
              </a:extLst>
            </p:cNvPr>
            <p:cNvSpPr/>
            <p:nvPr/>
          </p:nvSpPr>
          <p:spPr>
            <a:xfrm>
              <a:off x="6729533" y="1478972"/>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2FA201"/>
              </a:solidFill>
              <a:prstDash val="solid"/>
              <a:miter/>
            </a:ln>
          </p:spPr>
          <p:txBody>
            <a:bodyPr/>
            <a:lstStyle/>
            <a:p>
              <a:endParaRPr lang="en-GB" noProof="0" dirty="0"/>
            </a:p>
          </p:txBody>
        </p:sp>
        <p:sp>
          <p:nvSpPr>
            <p:cNvPr id="40" name="Freeform 89">
              <a:extLst>
                <a:ext uri="{FF2B5EF4-FFF2-40B4-BE49-F238E27FC236}">
                  <a16:creationId xmlns:a16="http://schemas.microsoft.com/office/drawing/2014/main" id="{88F13E03-129B-B09A-7C63-54CEF05AF0F2}"/>
                </a:ext>
              </a:extLst>
            </p:cNvPr>
            <p:cNvSpPr/>
            <p:nvPr/>
          </p:nvSpPr>
          <p:spPr>
            <a:xfrm>
              <a:off x="5851845" y="1451266"/>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2FA201"/>
              </a:solidFill>
              <a:prstDash val="solid"/>
              <a:miter/>
            </a:ln>
          </p:spPr>
          <p:txBody>
            <a:bodyPr/>
            <a:lstStyle/>
            <a:p>
              <a:endParaRPr lang="en-GB" noProof="0" dirty="0"/>
            </a:p>
          </p:txBody>
        </p:sp>
        <p:sp>
          <p:nvSpPr>
            <p:cNvPr id="41" name="Freeform 90">
              <a:extLst>
                <a:ext uri="{FF2B5EF4-FFF2-40B4-BE49-F238E27FC236}">
                  <a16:creationId xmlns:a16="http://schemas.microsoft.com/office/drawing/2014/main" id="{4A4798F7-F942-179D-CAB5-475519FA7454}"/>
                </a:ext>
              </a:extLst>
            </p:cNvPr>
            <p:cNvSpPr/>
            <p:nvPr/>
          </p:nvSpPr>
          <p:spPr>
            <a:xfrm>
              <a:off x="9301893" y="2318248"/>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92D050"/>
              </a:solidFill>
              <a:prstDash val="solid"/>
              <a:miter/>
            </a:ln>
          </p:spPr>
          <p:txBody>
            <a:bodyPr/>
            <a:lstStyle/>
            <a:p>
              <a:endParaRPr lang="en-GB" noProof="0" dirty="0"/>
            </a:p>
          </p:txBody>
        </p:sp>
        <p:sp>
          <p:nvSpPr>
            <p:cNvPr id="42" name="Freeform 91">
              <a:extLst>
                <a:ext uri="{FF2B5EF4-FFF2-40B4-BE49-F238E27FC236}">
                  <a16:creationId xmlns:a16="http://schemas.microsoft.com/office/drawing/2014/main" id="{C84C7355-B354-4EBF-09C6-5721E1924824}"/>
                </a:ext>
              </a:extLst>
            </p:cNvPr>
            <p:cNvSpPr/>
            <p:nvPr/>
          </p:nvSpPr>
          <p:spPr>
            <a:xfrm>
              <a:off x="9280685" y="2318248"/>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8ECF74"/>
              </a:solidFill>
              <a:prstDash val="solid"/>
              <a:miter/>
            </a:ln>
          </p:spPr>
          <p:txBody>
            <a:bodyPr/>
            <a:lstStyle/>
            <a:p>
              <a:endParaRPr lang="en-GB" noProof="0" dirty="0"/>
            </a:p>
          </p:txBody>
        </p:sp>
        <p:sp>
          <p:nvSpPr>
            <p:cNvPr id="43" name="Freeform 92">
              <a:extLst>
                <a:ext uri="{FF2B5EF4-FFF2-40B4-BE49-F238E27FC236}">
                  <a16:creationId xmlns:a16="http://schemas.microsoft.com/office/drawing/2014/main" id="{FE6A05B4-5B25-9FBC-AD47-4A182704769A}"/>
                </a:ext>
              </a:extLst>
            </p:cNvPr>
            <p:cNvSpPr/>
            <p:nvPr/>
          </p:nvSpPr>
          <p:spPr>
            <a:xfrm>
              <a:off x="9351296" y="2316881"/>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8ECF74"/>
              </a:solidFill>
              <a:prstDash val="solid"/>
              <a:miter/>
            </a:ln>
          </p:spPr>
          <p:txBody>
            <a:bodyPr/>
            <a:lstStyle/>
            <a:p>
              <a:endParaRPr lang="en-GB" noProof="0" dirty="0"/>
            </a:p>
          </p:txBody>
        </p:sp>
        <p:sp>
          <p:nvSpPr>
            <p:cNvPr id="44" name="Freeform 93">
              <a:extLst>
                <a:ext uri="{FF2B5EF4-FFF2-40B4-BE49-F238E27FC236}">
                  <a16:creationId xmlns:a16="http://schemas.microsoft.com/office/drawing/2014/main" id="{0500A05A-252E-EC9F-7B99-E7DCB1FE4DB0}"/>
                </a:ext>
              </a:extLst>
            </p:cNvPr>
            <p:cNvSpPr/>
            <p:nvPr/>
          </p:nvSpPr>
          <p:spPr>
            <a:xfrm>
              <a:off x="9193309" y="2609603"/>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45" name="Freeform 94">
              <a:extLst>
                <a:ext uri="{FF2B5EF4-FFF2-40B4-BE49-F238E27FC236}">
                  <a16:creationId xmlns:a16="http://schemas.microsoft.com/office/drawing/2014/main" id="{ED658437-1183-F546-0DF1-BCCC4006EEE1}"/>
                </a:ext>
              </a:extLst>
            </p:cNvPr>
            <p:cNvSpPr/>
            <p:nvPr/>
          </p:nvSpPr>
          <p:spPr>
            <a:xfrm>
              <a:off x="9221503" y="2609603"/>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46" name="Freeform 95">
              <a:extLst>
                <a:ext uri="{FF2B5EF4-FFF2-40B4-BE49-F238E27FC236}">
                  <a16:creationId xmlns:a16="http://schemas.microsoft.com/office/drawing/2014/main" id="{6787AE60-2DD3-ABBA-F095-052DB956BB5F}"/>
                </a:ext>
              </a:extLst>
            </p:cNvPr>
            <p:cNvSpPr/>
            <p:nvPr/>
          </p:nvSpPr>
          <p:spPr>
            <a:xfrm>
              <a:off x="9265190" y="2609603"/>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47" name="Freeform 96">
              <a:extLst>
                <a:ext uri="{FF2B5EF4-FFF2-40B4-BE49-F238E27FC236}">
                  <a16:creationId xmlns:a16="http://schemas.microsoft.com/office/drawing/2014/main" id="{98983CA1-5244-31B2-60A4-5CDADF31D392}"/>
                </a:ext>
              </a:extLst>
            </p:cNvPr>
            <p:cNvSpPr/>
            <p:nvPr/>
          </p:nvSpPr>
          <p:spPr>
            <a:xfrm>
              <a:off x="9297702" y="2609603"/>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48" name="Freeform 97">
              <a:extLst>
                <a:ext uri="{FF2B5EF4-FFF2-40B4-BE49-F238E27FC236}">
                  <a16:creationId xmlns:a16="http://schemas.microsoft.com/office/drawing/2014/main" id="{C9C4B0B5-A569-9AB6-8E57-952753714BE1}"/>
                </a:ext>
              </a:extLst>
            </p:cNvPr>
            <p:cNvSpPr/>
            <p:nvPr/>
          </p:nvSpPr>
          <p:spPr>
            <a:xfrm>
              <a:off x="8285903" y="2540522"/>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49" name="Freeform 98">
              <a:extLst>
                <a:ext uri="{FF2B5EF4-FFF2-40B4-BE49-F238E27FC236}">
                  <a16:creationId xmlns:a16="http://schemas.microsoft.com/office/drawing/2014/main" id="{5ACAD1AF-59C2-A745-9C87-B6E87DA54248}"/>
                </a:ext>
              </a:extLst>
            </p:cNvPr>
            <p:cNvSpPr/>
            <p:nvPr/>
          </p:nvSpPr>
          <p:spPr>
            <a:xfrm>
              <a:off x="7945801" y="2528098"/>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sp>
          <p:nvSpPr>
            <p:cNvPr id="50" name="Freeform 99">
              <a:extLst>
                <a:ext uri="{FF2B5EF4-FFF2-40B4-BE49-F238E27FC236}">
                  <a16:creationId xmlns:a16="http://schemas.microsoft.com/office/drawing/2014/main" id="{BADC0566-BC07-28A0-E90B-FAB26EEB635B}"/>
                </a:ext>
              </a:extLst>
            </p:cNvPr>
            <p:cNvSpPr/>
            <p:nvPr/>
          </p:nvSpPr>
          <p:spPr>
            <a:xfrm>
              <a:off x="8240818" y="2269296"/>
              <a:ext cx="767580" cy="70446"/>
            </a:xfrm>
            <a:custGeom>
              <a:avLst/>
              <a:gdLst>
                <a:gd name="csX0" fmla="*/ 0 w 765669"/>
                <a:gd name="csY0" fmla="*/ 0 h 71659"/>
                <a:gd name="csX1" fmla="*/ 765669 w 765669"/>
                <a:gd name="csY1" fmla="*/ 0 h 71659"/>
                <a:gd name="csX2" fmla="*/ 765669 w 765669"/>
                <a:gd name="csY2" fmla="*/ 71660 h 71659"/>
                <a:gd name="csX3" fmla="*/ 0 w 765669"/>
                <a:gd name="csY3" fmla="*/ 71660 h 71659"/>
              </a:gdLst>
              <a:ahLst/>
              <a:cxnLst>
                <a:cxn ang="0">
                  <a:pos x="csX0" y="csY0"/>
                </a:cxn>
                <a:cxn ang="0">
                  <a:pos x="csX1" y="csY1"/>
                </a:cxn>
                <a:cxn ang="0">
                  <a:pos x="csX2" y="csY2"/>
                </a:cxn>
                <a:cxn ang="0">
                  <a:pos x="csX3" y="csY3"/>
                </a:cxn>
              </a:cxnLst>
              <a:rect l="l" t="t" r="r" b="b"/>
              <a:pathLst>
                <a:path w="765669" h="71659">
                  <a:moveTo>
                    <a:pt x="0" y="0"/>
                  </a:moveTo>
                  <a:lnTo>
                    <a:pt x="765669" y="0"/>
                  </a:lnTo>
                  <a:lnTo>
                    <a:pt x="765669" y="71660"/>
                  </a:lnTo>
                  <a:lnTo>
                    <a:pt x="0" y="71660"/>
                  </a:lnTo>
                  <a:close/>
                </a:path>
              </a:pathLst>
            </a:custGeom>
            <a:solidFill>
              <a:srgbClr val="8ECF74"/>
            </a:solidFill>
            <a:ln w="12658" cap="flat">
              <a:solidFill>
                <a:srgbClr val="8ECF74"/>
              </a:solidFill>
              <a:prstDash val="solid"/>
              <a:miter/>
            </a:ln>
          </p:spPr>
          <p:txBody>
            <a:bodyPr/>
            <a:lstStyle/>
            <a:p>
              <a:endParaRPr lang="en-GB" noProof="0" dirty="0"/>
            </a:p>
          </p:txBody>
        </p:sp>
        <p:sp>
          <p:nvSpPr>
            <p:cNvPr id="51" name="Freeform 100">
              <a:extLst>
                <a:ext uri="{FF2B5EF4-FFF2-40B4-BE49-F238E27FC236}">
                  <a16:creationId xmlns:a16="http://schemas.microsoft.com/office/drawing/2014/main" id="{05051D5E-48FC-1157-07B5-68A45789D47C}"/>
                </a:ext>
              </a:extLst>
            </p:cNvPr>
            <p:cNvSpPr/>
            <p:nvPr/>
          </p:nvSpPr>
          <p:spPr>
            <a:xfrm>
              <a:off x="8995699" y="2316136"/>
              <a:ext cx="254632" cy="70446"/>
            </a:xfrm>
            <a:custGeom>
              <a:avLst/>
              <a:gdLst>
                <a:gd name="csX0" fmla="*/ 0 w 253998"/>
                <a:gd name="csY0" fmla="*/ 0 h 71659"/>
                <a:gd name="csX1" fmla="*/ 253999 w 253998"/>
                <a:gd name="csY1" fmla="*/ 0 h 71659"/>
                <a:gd name="csX2" fmla="*/ 253999 w 253998"/>
                <a:gd name="csY2" fmla="*/ 71660 h 71659"/>
                <a:gd name="csX3" fmla="*/ 0 w 253998"/>
                <a:gd name="csY3" fmla="*/ 71660 h 71659"/>
              </a:gdLst>
              <a:ahLst/>
              <a:cxnLst>
                <a:cxn ang="0">
                  <a:pos x="csX0" y="csY0"/>
                </a:cxn>
                <a:cxn ang="0">
                  <a:pos x="csX1" y="csY1"/>
                </a:cxn>
                <a:cxn ang="0">
                  <a:pos x="csX2" y="csY2"/>
                </a:cxn>
                <a:cxn ang="0">
                  <a:pos x="csX3" y="csY3"/>
                </a:cxn>
              </a:cxnLst>
              <a:rect l="l" t="t" r="r" b="b"/>
              <a:pathLst>
                <a:path w="253998" h="71659">
                  <a:moveTo>
                    <a:pt x="0" y="0"/>
                  </a:moveTo>
                  <a:lnTo>
                    <a:pt x="253999" y="0"/>
                  </a:lnTo>
                  <a:lnTo>
                    <a:pt x="253999" y="71660"/>
                  </a:lnTo>
                  <a:lnTo>
                    <a:pt x="0" y="71660"/>
                  </a:lnTo>
                  <a:close/>
                </a:path>
              </a:pathLst>
            </a:custGeom>
            <a:solidFill>
              <a:srgbClr val="8ECF74"/>
            </a:solidFill>
            <a:ln w="12658" cap="flat">
              <a:solidFill>
                <a:srgbClr val="8ECF74"/>
              </a:solidFill>
              <a:prstDash val="solid"/>
              <a:miter/>
            </a:ln>
          </p:spPr>
          <p:txBody>
            <a:bodyPr/>
            <a:lstStyle/>
            <a:p>
              <a:endParaRPr lang="en-GB" noProof="0" dirty="0"/>
            </a:p>
          </p:txBody>
        </p:sp>
        <p:sp>
          <p:nvSpPr>
            <p:cNvPr id="52" name="Freeform 101">
              <a:extLst>
                <a:ext uri="{FF2B5EF4-FFF2-40B4-BE49-F238E27FC236}">
                  <a16:creationId xmlns:a16="http://schemas.microsoft.com/office/drawing/2014/main" id="{3D5D6912-8C07-0751-A197-91D1DF774285}"/>
                </a:ext>
              </a:extLst>
            </p:cNvPr>
            <p:cNvSpPr/>
            <p:nvPr/>
          </p:nvSpPr>
          <p:spPr>
            <a:xfrm>
              <a:off x="8792501" y="2541267"/>
              <a:ext cx="135380" cy="70446"/>
            </a:xfrm>
            <a:custGeom>
              <a:avLst/>
              <a:gdLst>
                <a:gd name="csX0" fmla="*/ 0 w 135043"/>
                <a:gd name="csY0" fmla="*/ 0 h 71659"/>
                <a:gd name="csX1" fmla="*/ 135044 w 135043"/>
                <a:gd name="csY1" fmla="*/ 0 h 71659"/>
                <a:gd name="csX2" fmla="*/ 135044 w 135043"/>
                <a:gd name="csY2" fmla="*/ 71660 h 71659"/>
                <a:gd name="csX3" fmla="*/ 0 w 135043"/>
                <a:gd name="csY3" fmla="*/ 71660 h 71659"/>
              </a:gdLst>
              <a:ahLst/>
              <a:cxnLst>
                <a:cxn ang="0">
                  <a:pos x="csX0" y="csY0"/>
                </a:cxn>
                <a:cxn ang="0">
                  <a:pos x="csX1" y="csY1"/>
                </a:cxn>
                <a:cxn ang="0">
                  <a:pos x="csX2" y="csY2"/>
                </a:cxn>
                <a:cxn ang="0">
                  <a:pos x="csX3" y="csY3"/>
                </a:cxn>
              </a:cxnLst>
              <a:rect l="l" t="t" r="r" b="b"/>
              <a:pathLst>
                <a:path w="135043" h="71659">
                  <a:moveTo>
                    <a:pt x="0" y="0"/>
                  </a:moveTo>
                  <a:lnTo>
                    <a:pt x="135044" y="0"/>
                  </a:lnTo>
                  <a:lnTo>
                    <a:pt x="135044" y="71660"/>
                  </a:lnTo>
                  <a:lnTo>
                    <a:pt x="0" y="71660"/>
                  </a:lnTo>
                  <a:close/>
                </a:path>
              </a:pathLst>
            </a:custGeom>
            <a:solidFill>
              <a:srgbClr val="979293"/>
            </a:solidFill>
            <a:ln w="12658" cap="flat">
              <a:noFill/>
              <a:prstDash val="solid"/>
              <a:miter/>
            </a:ln>
          </p:spPr>
          <p:txBody>
            <a:bodyPr/>
            <a:lstStyle/>
            <a:p>
              <a:endParaRPr lang="en-GB" noProof="0" dirty="0"/>
            </a:p>
          </p:txBody>
        </p:sp>
        <p:sp>
          <p:nvSpPr>
            <p:cNvPr id="53" name="Freeform 102">
              <a:extLst>
                <a:ext uri="{FF2B5EF4-FFF2-40B4-BE49-F238E27FC236}">
                  <a16:creationId xmlns:a16="http://schemas.microsoft.com/office/drawing/2014/main" id="{FA4E89BD-D23B-6FF9-8971-6F019F4480C0}"/>
                </a:ext>
              </a:extLst>
            </p:cNvPr>
            <p:cNvSpPr/>
            <p:nvPr/>
          </p:nvSpPr>
          <p:spPr>
            <a:xfrm>
              <a:off x="8508405" y="2541267"/>
              <a:ext cx="203452" cy="70446"/>
            </a:xfrm>
            <a:custGeom>
              <a:avLst/>
              <a:gdLst>
                <a:gd name="csX0" fmla="*/ 0 w 202945"/>
                <a:gd name="csY0" fmla="*/ 0 h 71659"/>
                <a:gd name="csX1" fmla="*/ 202945 w 202945"/>
                <a:gd name="csY1" fmla="*/ 0 h 71659"/>
                <a:gd name="csX2" fmla="*/ 202945 w 202945"/>
                <a:gd name="csY2" fmla="*/ 71660 h 71659"/>
                <a:gd name="csX3" fmla="*/ 0 w 202945"/>
                <a:gd name="csY3" fmla="*/ 71660 h 71659"/>
              </a:gdLst>
              <a:ahLst/>
              <a:cxnLst>
                <a:cxn ang="0">
                  <a:pos x="csX0" y="csY0"/>
                </a:cxn>
                <a:cxn ang="0">
                  <a:pos x="csX1" y="csY1"/>
                </a:cxn>
                <a:cxn ang="0">
                  <a:pos x="csX2" y="csY2"/>
                </a:cxn>
                <a:cxn ang="0">
                  <a:pos x="csX3" y="csY3"/>
                </a:cxn>
              </a:cxnLst>
              <a:rect l="l" t="t" r="r" b="b"/>
              <a:pathLst>
                <a:path w="202945" h="71659">
                  <a:moveTo>
                    <a:pt x="0" y="0"/>
                  </a:moveTo>
                  <a:lnTo>
                    <a:pt x="202945" y="0"/>
                  </a:lnTo>
                  <a:lnTo>
                    <a:pt x="202945" y="71660"/>
                  </a:lnTo>
                  <a:lnTo>
                    <a:pt x="0" y="71660"/>
                  </a:lnTo>
                  <a:close/>
                </a:path>
              </a:pathLst>
            </a:custGeom>
            <a:solidFill>
              <a:srgbClr val="979293"/>
            </a:solidFill>
            <a:ln w="12658" cap="flat">
              <a:noFill/>
              <a:prstDash val="solid"/>
              <a:miter/>
            </a:ln>
          </p:spPr>
          <p:txBody>
            <a:bodyPr/>
            <a:lstStyle/>
            <a:p>
              <a:endParaRPr lang="en-GB" noProof="0" dirty="0"/>
            </a:p>
          </p:txBody>
        </p:sp>
        <p:sp>
          <p:nvSpPr>
            <p:cNvPr id="54" name="Freeform 103">
              <a:extLst>
                <a:ext uri="{FF2B5EF4-FFF2-40B4-BE49-F238E27FC236}">
                  <a16:creationId xmlns:a16="http://schemas.microsoft.com/office/drawing/2014/main" id="{75E0DDF0-CF92-530E-0450-D2795B3DF3E7}"/>
                </a:ext>
              </a:extLst>
            </p:cNvPr>
            <p:cNvSpPr/>
            <p:nvPr/>
          </p:nvSpPr>
          <p:spPr>
            <a:xfrm>
              <a:off x="8317906" y="2541267"/>
              <a:ext cx="104647" cy="70446"/>
            </a:xfrm>
            <a:custGeom>
              <a:avLst/>
              <a:gdLst>
                <a:gd name="csX0" fmla="*/ 0 w 104386"/>
                <a:gd name="csY0" fmla="*/ 0 h 71659"/>
                <a:gd name="csX1" fmla="*/ 104386 w 104386"/>
                <a:gd name="csY1" fmla="*/ 0 h 71659"/>
                <a:gd name="csX2" fmla="*/ 104386 w 104386"/>
                <a:gd name="csY2" fmla="*/ 71660 h 71659"/>
                <a:gd name="csX3" fmla="*/ 0 w 104386"/>
                <a:gd name="csY3" fmla="*/ 71660 h 71659"/>
              </a:gdLst>
              <a:ahLst/>
              <a:cxnLst>
                <a:cxn ang="0">
                  <a:pos x="csX0" y="csY0"/>
                </a:cxn>
                <a:cxn ang="0">
                  <a:pos x="csX1" y="csY1"/>
                </a:cxn>
                <a:cxn ang="0">
                  <a:pos x="csX2" y="csY2"/>
                </a:cxn>
                <a:cxn ang="0">
                  <a:pos x="csX3" y="csY3"/>
                </a:cxn>
              </a:cxnLst>
              <a:rect l="l" t="t" r="r" b="b"/>
              <a:pathLst>
                <a:path w="104386" h="71659">
                  <a:moveTo>
                    <a:pt x="0" y="0"/>
                  </a:moveTo>
                  <a:lnTo>
                    <a:pt x="104386" y="0"/>
                  </a:lnTo>
                  <a:lnTo>
                    <a:pt x="104386" y="71660"/>
                  </a:lnTo>
                  <a:lnTo>
                    <a:pt x="0" y="71660"/>
                  </a:lnTo>
                  <a:close/>
                </a:path>
              </a:pathLst>
            </a:custGeom>
            <a:solidFill>
              <a:srgbClr val="979293"/>
            </a:solidFill>
            <a:ln w="12658" cap="flat">
              <a:noFill/>
              <a:prstDash val="solid"/>
              <a:miter/>
            </a:ln>
          </p:spPr>
          <p:txBody>
            <a:bodyPr/>
            <a:lstStyle/>
            <a:p>
              <a:endParaRPr lang="en-GB" noProof="0" dirty="0"/>
            </a:p>
          </p:txBody>
        </p:sp>
        <p:sp>
          <p:nvSpPr>
            <p:cNvPr id="55" name="Freeform 104">
              <a:extLst>
                <a:ext uri="{FF2B5EF4-FFF2-40B4-BE49-F238E27FC236}">
                  <a16:creationId xmlns:a16="http://schemas.microsoft.com/office/drawing/2014/main" id="{FF937E13-CF07-5ACC-96E1-8F19C3F7E6C6}"/>
                </a:ext>
              </a:extLst>
            </p:cNvPr>
            <p:cNvSpPr/>
            <p:nvPr/>
          </p:nvSpPr>
          <p:spPr>
            <a:xfrm>
              <a:off x="8941217" y="2541267"/>
              <a:ext cx="89534" cy="70446"/>
            </a:xfrm>
            <a:custGeom>
              <a:avLst/>
              <a:gdLst>
                <a:gd name="csX0" fmla="*/ 0 w 89311"/>
                <a:gd name="csY0" fmla="*/ 0 h 71659"/>
                <a:gd name="csX1" fmla="*/ 89311 w 89311"/>
                <a:gd name="csY1" fmla="*/ 0 h 71659"/>
                <a:gd name="csX2" fmla="*/ 89311 w 89311"/>
                <a:gd name="csY2" fmla="*/ 71660 h 71659"/>
                <a:gd name="csX3" fmla="*/ 0 w 89311"/>
                <a:gd name="csY3" fmla="*/ 71660 h 71659"/>
              </a:gdLst>
              <a:ahLst/>
              <a:cxnLst>
                <a:cxn ang="0">
                  <a:pos x="csX0" y="csY0"/>
                </a:cxn>
                <a:cxn ang="0">
                  <a:pos x="csX1" y="csY1"/>
                </a:cxn>
                <a:cxn ang="0">
                  <a:pos x="csX2" y="csY2"/>
                </a:cxn>
                <a:cxn ang="0">
                  <a:pos x="csX3" y="csY3"/>
                </a:cxn>
              </a:cxnLst>
              <a:rect l="l" t="t" r="r" b="b"/>
              <a:pathLst>
                <a:path w="89311" h="71659">
                  <a:moveTo>
                    <a:pt x="0" y="0"/>
                  </a:moveTo>
                  <a:lnTo>
                    <a:pt x="89311" y="0"/>
                  </a:lnTo>
                  <a:lnTo>
                    <a:pt x="89311" y="71660"/>
                  </a:lnTo>
                  <a:lnTo>
                    <a:pt x="0" y="71660"/>
                  </a:lnTo>
                  <a:close/>
                </a:path>
              </a:pathLst>
            </a:custGeom>
            <a:solidFill>
              <a:srgbClr val="979293"/>
            </a:solidFill>
            <a:ln w="12658" cap="flat">
              <a:noFill/>
              <a:prstDash val="solid"/>
              <a:miter/>
            </a:ln>
          </p:spPr>
          <p:txBody>
            <a:bodyPr/>
            <a:lstStyle/>
            <a:p>
              <a:endParaRPr lang="en-GB" noProof="0" dirty="0"/>
            </a:p>
          </p:txBody>
        </p:sp>
        <p:sp>
          <p:nvSpPr>
            <p:cNvPr id="56" name="Freeform 105">
              <a:extLst>
                <a:ext uri="{FF2B5EF4-FFF2-40B4-BE49-F238E27FC236}">
                  <a16:creationId xmlns:a16="http://schemas.microsoft.com/office/drawing/2014/main" id="{4C3D29F3-6C46-0124-8DB0-ECB8ECD059BE}"/>
                </a:ext>
              </a:extLst>
            </p:cNvPr>
            <p:cNvSpPr/>
            <p:nvPr/>
          </p:nvSpPr>
          <p:spPr>
            <a:xfrm>
              <a:off x="9025925" y="2610224"/>
              <a:ext cx="71754" cy="70446"/>
            </a:xfrm>
            <a:custGeom>
              <a:avLst/>
              <a:gdLst>
                <a:gd name="csX0" fmla="*/ 0 w 71575"/>
                <a:gd name="csY0" fmla="*/ 0 h 71659"/>
                <a:gd name="csX1" fmla="*/ 71576 w 71575"/>
                <a:gd name="csY1" fmla="*/ 0 h 71659"/>
                <a:gd name="csX2" fmla="*/ 71576 w 71575"/>
                <a:gd name="csY2" fmla="*/ 71660 h 71659"/>
                <a:gd name="csX3" fmla="*/ 0 w 71575"/>
                <a:gd name="csY3" fmla="*/ 71660 h 71659"/>
              </a:gdLst>
              <a:ahLst/>
              <a:cxnLst>
                <a:cxn ang="0">
                  <a:pos x="csX0" y="csY0"/>
                </a:cxn>
                <a:cxn ang="0">
                  <a:pos x="csX1" y="csY1"/>
                </a:cxn>
                <a:cxn ang="0">
                  <a:pos x="csX2" y="csY2"/>
                </a:cxn>
                <a:cxn ang="0">
                  <a:pos x="csX3" y="csY3"/>
                </a:cxn>
              </a:cxnLst>
              <a:rect l="l" t="t" r="r" b="b"/>
              <a:pathLst>
                <a:path w="71575" h="71659">
                  <a:moveTo>
                    <a:pt x="0" y="0"/>
                  </a:moveTo>
                  <a:lnTo>
                    <a:pt x="71576" y="0"/>
                  </a:lnTo>
                  <a:lnTo>
                    <a:pt x="71576" y="71660"/>
                  </a:lnTo>
                  <a:lnTo>
                    <a:pt x="0" y="71660"/>
                  </a:lnTo>
                  <a:close/>
                </a:path>
              </a:pathLst>
            </a:custGeom>
            <a:solidFill>
              <a:srgbClr val="979293"/>
            </a:solidFill>
            <a:ln w="12658" cap="flat">
              <a:noFill/>
              <a:prstDash val="solid"/>
              <a:miter/>
            </a:ln>
          </p:spPr>
          <p:txBody>
            <a:bodyPr/>
            <a:lstStyle/>
            <a:p>
              <a:endParaRPr lang="en-GB" noProof="0" dirty="0"/>
            </a:p>
          </p:txBody>
        </p:sp>
        <p:sp>
          <p:nvSpPr>
            <p:cNvPr id="57" name="Freeform 106">
              <a:extLst>
                <a:ext uri="{FF2B5EF4-FFF2-40B4-BE49-F238E27FC236}">
                  <a16:creationId xmlns:a16="http://schemas.microsoft.com/office/drawing/2014/main" id="{910405C8-2EF5-6731-D9D8-990823575512}"/>
                </a:ext>
              </a:extLst>
            </p:cNvPr>
            <p:cNvSpPr/>
            <p:nvPr/>
          </p:nvSpPr>
          <p:spPr>
            <a:xfrm>
              <a:off x="9109236" y="2610224"/>
              <a:ext cx="62229" cy="70446"/>
            </a:xfrm>
            <a:custGeom>
              <a:avLst/>
              <a:gdLst>
                <a:gd name="csX0" fmla="*/ 0 w 62074"/>
                <a:gd name="csY0" fmla="*/ 0 h 71659"/>
                <a:gd name="csX1" fmla="*/ 62075 w 62074"/>
                <a:gd name="csY1" fmla="*/ 0 h 71659"/>
                <a:gd name="csX2" fmla="*/ 62075 w 62074"/>
                <a:gd name="csY2" fmla="*/ 71660 h 71659"/>
                <a:gd name="csX3" fmla="*/ 0 w 62074"/>
                <a:gd name="csY3" fmla="*/ 71660 h 71659"/>
              </a:gdLst>
              <a:ahLst/>
              <a:cxnLst>
                <a:cxn ang="0">
                  <a:pos x="csX0" y="csY0"/>
                </a:cxn>
                <a:cxn ang="0">
                  <a:pos x="csX1" y="csY1"/>
                </a:cxn>
                <a:cxn ang="0">
                  <a:pos x="csX2" y="csY2"/>
                </a:cxn>
                <a:cxn ang="0">
                  <a:pos x="csX3" y="csY3"/>
                </a:cxn>
              </a:cxnLst>
              <a:rect l="l" t="t" r="r" b="b"/>
              <a:pathLst>
                <a:path w="62074" h="71659">
                  <a:moveTo>
                    <a:pt x="0" y="0"/>
                  </a:moveTo>
                  <a:lnTo>
                    <a:pt x="62075" y="0"/>
                  </a:lnTo>
                  <a:lnTo>
                    <a:pt x="62075" y="71660"/>
                  </a:lnTo>
                  <a:lnTo>
                    <a:pt x="0" y="71660"/>
                  </a:lnTo>
                  <a:close/>
                </a:path>
              </a:pathLst>
            </a:custGeom>
            <a:solidFill>
              <a:srgbClr val="979293"/>
            </a:solidFill>
            <a:ln w="12658" cap="flat">
              <a:noFill/>
              <a:prstDash val="solid"/>
              <a:miter/>
            </a:ln>
          </p:spPr>
          <p:txBody>
            <a:bodyPr/>
            <a:lstStyle/>
            <a:p>
              <a:endParaRPr lang="en-GB" noProof="0" dirty="0"/>
            </a:p>
          </p:txBody>
        </p:sp>
        <p:sp>
          <p:nvSpPr>
            <p:cNvPr id="58" name="Freeform 107">
              <a:extLst>
                <a:ext uri="{FF2B5EF4-FFF2-40B4-BE49-F238E27FC236}">
                  <a16:creationId xmlns:a16="http://schemas.microsoft.com/office/drawing/2014/main" id="{21FBB7BC-F9FE-81BD-65B4-ACA1E69E370D}"/>
                </a:ext>
              </a:extLst>
            </p:cNvPr>
            <p:cNvSpPr/>
            <p:nvPr/>
          </p:nvSpPr>
          <p:spPr>
            <a:xfrm>
              <a:off x="8437794" y="2541267"/>
              <a:ext cx="59816" cy="70446"/>
            </a:xfrm>
            <a:custGeom>
              <a:avLst/>
              <a:gdLst>
                <a:gd name="csX0" fmla="*/ 0 w 59667"/>
                <a:gd name="csY0" fmla="*/ 0 h 71659"/>
                <a:gd name="csX1" fmla="*/ 59667 w 59667"/>
                <a:gd name="csY1" fmla="*/ 0 h 71659"/>
                <a:gd name="csX2" fmla="*/ 59667 w 59667"/>
                <a:gd name="csY2" fmla="*/ 71660 h 71659"/>
                <a:gd name="csX3" fmla="*/ 0 w 59667"/>
                <a:gd name="csY3" fmla="*/ 71660 h 71659"/>
              </a:gdLst>
              <a:ahLst/>
              <a:cxnLst>
                <a:cxn ang="0">
                  <a:pos x="csX0" y="csY0"/>
                </a:cxn>
                <a:cxn ang="0">
                  <a:pos x="csX1" y="csY1"/>
                </a:cxn>
                <a:cxn ang="0">
                  <a:pos x="csX2" y="csY2"/>
                </a:cxn>
                <a:cxn ang="0">
                  <a:pos x="csX3" y="csY3"/>
                </a:cxn>
              </a:cxnLst>
              <a:rect l="l" t="t" r="r" b="b"/>
              <a:pathLst>
                <a:path w="59667" h="71659">
                  <a:moveTo>
                    <a:pt x="0" y="0"/>
                  </a:moveTo>
                  <a:lnTo>
                    <a:pt x="59667" y="0"/>
                  </a:lnTo>
                  <a:lnTo>
                    <a:pt x="59667" y="71660"/>
                  </a:lnTo>
                  <a:lnTo>
                    <a:pt x="0" y="71660"/>
                  </a:lnTo>
                  <a:close/>
                </a:path>
              </a:pathLst>
            </a:custGeom>
            <a:solidFill>
              <a:srgbClr val="979293"/>
            </a:solidFill>
            <a:ln w="12658" cap="flat">
              <a:noFill/>
              <a:prstDash val="solid"/>
              <a:miter/>
            </a:ln>
          </p:spPr>
          <p:txBody>
            <a:bodyPr/>
            <a:lstStyle/>
            <a:p>
              <a:endParaRPr lang="en-GB" noProof="0" dirty="0"/>
            </a:p>
          </p:txBody>
        </p:sp>
        <p:sp>
          <p:nvSpPr>
            <p:cNvPr id="59" name="Freeform 108">
              <a:extLst>
                <a:ext uri="{FF2B5EF4-FFF2-40B4-BE49-F238E27FC236}">
                  <a16:creationId xmlns:a16="http://schemas.microsoft.com/office/drawing/2014/main" id="{0DDB448E-B5F3-29E6-B61F-AD1745BC1C68}"/>
                </a:ext>
              </a:extLst>
            </p:cNvPr>
            <p:cNvSpPr/>
            <p:nvPr/>
          </p:nvSpPr>
          <p:spPr>
            <a:xfrm>
              <a:off x="8878607" y="1534883"/>
              <a:ext cx="359533" cy="70446"/>
            </a:xfrm>
            <a:custGeom>
              <a:avLst/>
              <a:gdLst>
                <a:gd name="csX0" fmla="*/ 0 w 358638"/>
                <a:gd name="csY0" fmla="*/ 0 h 71659"/>
                <a:gd name="csX1" fmla="*/ 358638 w 358638"/>
                <a:gd name="csY1" fmla="*/ 0 h 71659"/>
                <a:gd name="csX2" fmla="*/ 358638 w 358638"/>
                <a:gd name="csY2" fmla="*/ 71660 h 71659"/>
                <a:gd name="csX3" fmla="*/ 0 w 358638"/>
                <a:gd name="csY3" fmla="*/ 71660 h 71659"/>
              </a:gdLst>
              <a:ahLst/>
              <a:cxnLst>
                <a:cxn ang="0">
                  <a:pos x="csX0" y="csY0"/>
                </a:cxn>
                <a:cxn ang="0">
                  <a:pos x="csX1" y="csY1"/>
                </a:cxn>
                <a:cxn ang="0">
                  <a:pos x="csX2" y="csY2"/>
                </a:cxn>
                <a:cxn ang="0">
                  <a:pos x="csX3" y="csY3"/>
                </a:cxn>
              </a:cxnLst>
              <a:rect l="l" t="t" r="r" b="b"/>
              <a:pathLst>
                <a:path w="358638" h="71659">
                  <a:moveTo>
                    <a:pt x="0" y="0"/>
                  </a:moveTo>
                  <a:lnTo>
                    <a:pt x="358638" y="0"/>
                  </a:lnTo>
                  <a:lnTo>
                    <a:pt x="358638" y="71660"/>
                  </a:lnTo>
                  <a:lnTo>
                    <a:pt x="0" y="71660"/>
                  </a:lnTo>
                  <a:close/>
                </a:path>
              </a:pathLst>
            </a:custGeom>
            <a:solidFill>
              <a:srgbClr val="2FA201"/>
            </a:solidFill>
            <a:ln w="12658" cap="flat">
              <a:noFill/>
              <a:prstDash val="solid"/>
              <a:miter/>
            </a:ln>
          </p:spPr>
          <p:txBody>
            <a:bodyPr/>
            <a:lstStyle/>
            <a:p>
              <a:endParaRPr lang="en-GB" noProof="0" dirty="0"/>
            </a:p>
          </p:txBody>
        </p:sp>
        <p:sp>
          <p:nvSpPr>
            <p:cNvPr id="60" name="Freeform 109">
              <a:extLst>
                <a:ext uri="{FF2B5EF4-FFF2-40B4-BE49-F238E27FC236}">
                  <a16:creationId xmlns:a16="http://schemas.microsoft.com/office/drawing/2014/main" id="{320C1CEF-CE57-FC52-ED70-CEDE99AA4FAA}"/>
                </a:ext>
              </a:extLst>
            </p:cNvPr>
            <p:cNvSpPr/>
            <p:nvPr/>
          </p:nvSpPr>
          <p:spPr>
            <a:xfrm>
              <a:off x="8829204" y="1516868"/>
              <a:ext cx="55498" cy="70446"/>
            </a:xfrm>
            <a:custGeom>
              <a:avLst/>
              <a:gdLst>
                <a:gd name="csX0" fmla="*/ 0 w 55360"/>
                <a:gd name="csY0" fmla="*/ 0 h 71659"/>
                <a:gd name="csX1" fmla="*/ 55361 w 55360"/>
                <a:gd name="csY1" fmla="*/ 0 h 71659"/>
                <a:gd name="csX2" fmla="*/ 55361 w 55360"/>
                <a:gd name="csY2" fmla="*/ 71660 h 71659"/>
                <a:gd name="csX3" fmla="*/ 0 w 55360"/>
                <a:gd name="csY3" fmla="*/ 71660 h 71659"/>
              </a:gdLst>
              <a:ahLst/>
              <a:cxnLst>
                <a:cxn ang="0">
                  <a:pos x="csX0" y="csY0"/>
                </a:cxn>
                <a:cxn ang="0">
                  <a:pos x="csX1" y="csY1"/>
                </a:cxn>
                <a:cxn ang="0">
                  <a:pos x="csX2" y="csY2"/>
                </a:cxn>
                <a:cxn ang="0">
                  <a:pos x="csX3" y="csY3"/>
                </a:cxn>
              </a:cxnLst>
              <a:rect l="l" t="t" r="r" b="b"/>
              <a:pathLst>
                <a:path w="55360" h="71659">
                  <a:moveTo>
                    <a:pt x="0" y="0"/>
                  </a:moveTo>
                  <a:lnTo>
                    <a:pt x="55361" y="0"/>
                  </a:lnTo>
                  <a:lnTo>
                    <a:pt x="55361" y="71660"/>
                  </a:lnTo>
                  <a:lnTo>
                    <a:pt x="0" y="71660"/>
                  </a:lnTo>
                  <a:close/>
                </a:path>
              </a:pathLst>
            </a:custGeom>
            <a:solidFill>
              <a:srgbClr val="2FA201"/>
            </a:solidFill>
            <a:ln w="12658" cap="flat">
              <a:noFill/>
              <a:prstDash val="solid"/>
              <a:miter/>
            </a:ln>
          </p:spPr>
          <p:txBody>
            <a:bodyPr/>
            <a:lstStyle/>
            <a:p>
              <a:endParaRPr lang="en-GB" noProof="0" dirty="0"/>
            </a:p>
          </p:txBody>
        </p:sp>
        <p:sp>
          <p:nvSpPr>
            <p:cNvPr id="61" name="Freeform 110">
              <a:extLst>
                <a:ext uri="{FF2B5EF4-FFF2-40B4-BE49-F238E27FC236}">
                  <a16:creationId xmlns:a16="http://schemas.microsoft.com/office/drawing/2014/main" id="{D6F5EE43-4447-EAD5-D49A-015B1114D56E}"/>
                </a:ext>
              </a:extLst>
            </p:cNvPr>
            <p:cNvSpPr/>
            <p:nvPr/>
          </p:nvSpPr>
          <p:spPr>
            <a:xfrm>
              <a:off x="8236120" y="1507177"/>
              <a:ext cx="603371" cy="70446"/>
            </a:xfrm>
            <a:custGeom>
              <a:avLst/>
              <a:gdLst>
                <a:gd name="csX0" fmla="*/ 0 w 601868"/>
                <a:gd name="csY0" fmla="*/ 0 h 71659"/>
                <a:gd name="csX1" fmla="*/ 601869 w 601868"/>
                <a:gd name="csY1" fmla="*/ 0 h 71659"/>
                <a:gd name="csX2" fmla="*/ 601869 w 601868"/>
                <a:gd name="csY2" fmla="*/ 71660 h 71659"/>
                <a:gd name="csX3" fmla="*/ 0 w 601868"/>
                <a:gd name="csY3" fmla="*/ 71660 h 71659"/>
              </a:gdLst>
              <a:ahLst/>
              <a:cxnLst>
                <a:cxn ang="0">
                  <a:pos x="csX0" y="csY0"/>
                </a:cxn>
                <a:cxn ang="0">
                  <a:pos x="csX1" y="csY1"/>
                </a:cxn>
                <a:cxn ang="0">
                  <a:pos x="csX2" y="csY2"/>
                </a:cxn>
                <a:cxn ang="0">
                  <a:pos x="csX3" y="csY3"/>
                </a:cxn>
              </a:cxnLst>
              <a:rect l="l" t="t" r="r" b="b"/>
              <a:pathLst>
                <a:path w="601868" h="71659">
                  <a:moveTo>
                    <a:pt x="0" y="0"/>
                  </a:moveTo>
                  <a:lnTo>
                    <a:pt x="601869" y="0"/>
                  </a:lnTo>
                  <a:lnTo>
                    <a:pt x="601869" y="71660"/>
                  </a:lnTo>
                  <a:lnTo>
                    <a:pt x="0" y="71660"/>
                  </a:lnTo>
                  <a:close/>
                </a:path>
              </a:pathLst>
            </a:custGeom>
            <a:solidFill>
              <a:srgbClr val="2FA201"/>
            </a:solidFill>
            <a:ln w="12658" cap="flat">
              <a:noFill/>
              <a:prstDash val="solid"/>
              <a:miter/>
            </a:ln>
          </p:spPr>
          <p:txBody>
            <a:bodyPr/>
            <a:lstStyle/>
            <a:p>
              <a:endParaRPr lang="en-GB" noProof="0" dirty="0"/>
            </a:p>
          </p:txBody>
        </p:sp>
        <p:sp>
          <p:nvSpPr>
            <p:cNvPr id="62" name="Freeform 111">
              <a:extLst>
                <a:ext uri="{FF2B5EF4-FFF2-40B4-BE49-F238E27FC236}">
                  <a16:creationId xmlns:a16="http://schemas.microsoft.com/office/drawing/2014/main" id="{E9608F91-C6EA-DF9D-6863-6F0612E12B21}"/>
                </a:ext>
              </a:extLst>
            </p:cNvPr>
            <p:cNvSpPr/>
            <p:nvPr/>
          </p:nvSpPr>
          <p:spPr>
            <a:xfrm>
              <a:off x="8277648" y="1501710"/>
              <a:ext cx="124966" cy="70446"/>
            </a:xfrm>
            <a:custGeom>
              <a:avLst/>
              <a:gdLst>
                <a:gd name="csX0" fmla="*/ 0 w 124655"/>
                <a:gd name="csY0" fmla="*/ 0 h 71659"/>
                <a:gd name="csX1" fmla="*/ 124655 w 124655"/>
                <a:gd name="csY1" fmla="*/ 0 h 71659"/>
                <a:gd name="csX2" fmla="*/ 124655 w 124655"/>
                <a:gd name="csY2" fmla="*/ 71660 h 71659"/>
                <a:gd name="csX3" fmla="*/ 0 w 124655"/>
                <a:gd name="csY3" fmla="*/ 71660 h 71659"/>
              </a:gdLst>
              <a:ahLst/>
              <a:cxnLst>
                <a:cxn ang="0">
                  <a:pos x="csX0" y="csY0"/>
                </a:cxn>
                <a:cxn ang="0">
                  <a:pos x="csX1" y="csY1"/>
                </a:cxn>
                <a:cxn ang="0">
                  <a:pos x="csX2" y="csY2"/>
                </a:cxn>
                <a:cxn ang="0">
                  <a:pos x="csX3" y="csY3"/>
                </a:cxn>
              </a:cxnLst>
              <a:rect l="l" t="t" r="r" b="b"/>
              <a:pathLst>
                <a:path w="124655" h="71659">
                  <a:moveTo>
                    <a:pt x="0" y="0"/>
                  </a:moveTo>
                  <a:lnTo>
                    <a:pt x="124655" y="0"/>
                  </a:lnTo>
                  <a:lnTo>
                    <a:pt x="124655" y="71660"/>
                  </a:lnTo>
                  <a:lnTo>
                    <a:pt x="0" y="71660"/>
                  </a:lnTo>
                  <a:close/>
                </a:path>
              </a:pathLst>
            </a:custGeom>
            <a:solidFill>
              <a:srgbClr val="2FA201"/>
            </a:solidFill>
            <a:ln w="12658" cap="flat">
              <a:noFill/>
              <a:prstDash val="solid"/>
              <a:miter/>
            </a:ln>
          </p:spPr>
          <p:txBody>
            <a:bodyPr/>
            <a:lstStyle/>
            <a:p>
              <a:endParaRPr lang="en-GB" noProof="0" dirty="0"/>
            </a:p>
          </p:txBody>
        </p:sp>
        <p:sp>
          <p:nvSpPr>
            <p:cNvPr id="63" name="Freeform 112">
              <a:extLst>
                <a:ext uri="{FF2B5EF4-FFF2-40B4-BE49-F238E27FC236}">
                  <a16:creationId xmlns:a16="http://schemas.microsoft.com/office/drawing/2014/main" id="{75AA955D-3AC3-7EC0-E9DE-6AD271BCC04E}"/>
                </a:ext>
              </a:extLst>
            </p:cNvPr>
            <p:cNvSpPr/>
            <p:nvPr/>
          </p:nvSpPr>
          <p:spPr>
            <a:xfrm>
              <a:off x="8269139" y="1605206"/>
              <a:ext cx="90803" cy="70446"/>
            </a:xfrm>
            <a:custGeom>
              <a:avLst/>
              <a:gdLst>
                <a:gd name="csX0" fmla="*/ 0 w 90577"/>
                <a:gd name="csY0" fmla="*/ 0 h 71659"/>
                <a:gd name="csX1" fmla="*/ 90578 w 90577"/>
                <a:gd name="csY1" fmla="*/ 0 h 71659"/>
                <a:gd name="csX2" fmla="*/ 90578 w 90577"/>
                <a:gd name="csY2" fmla="*/ 71660 h 71659"/>
                <a:gd name="csX3" fmla="*/ 0 w 90577"/>
                <a:gd name="csY3" fmla="*/ 71660 h 71659"/>
              </a:gdLst>
              <a:ahLst/>
              <a:cxnLst>
                <a:cxn ang="0">
                  <a:pos x="csX0" y="csY0"/>
                </a:cxn>
                <a:cxn ang="0">
                  <a:pos x="csX1" y="csY1"/>
                </a:cxn>
                <a:cxn ang="0">
                  <a:pos x="csX2" y="csY2"/>
                </a:cxn>
                <a:cxn ang="0">
                  <a:pos x="csX3" y="csY3"/>
                </a:cxn>
              </a:cxnLst>
              <a:rect l="l" t="t" r="r" b="b"/>
              <a:pathLst>
                <a:path w="90577" h="71659">
                  <a:moveTo>
                    <a:pt x="0" y="0"/>
                  </a:moveTo>
                  <a:lnTo>
                    <a:pt x="90578" y="0"/>
                  </a:lnTo>
                  <a:lnTo>
                    <a:pt x="90578" y="71660"/>
                  </a:lnTo>
                  <a:lnTo>
                    <a:pt x="0" y="71660"/>
                  </a:lnTo>
                  <a:close/>
                </a:path>
              </a:pathLst>
            </a:custGeom>
            <a:solidFill>
              <a:srgbClr val="454545"/>
            </a:solidFill>
            <a:ln w="12658" cap="flat">
              <a:noFill/>
              <a:prstDash val="solid"/>
              <a:miter/>
            </a:ln>
          </p:spPr>
          <p:txBody>
            <a:bodyPr/>
            <a:lstStyle/>
            <a:p>
              <a:endParaRPr lang="en-GB" noProof="0" dirty="0"/>
            </a:p>
          </p:txBody>
        </p:sp>
        <p:sp>
          <p:nvSpPr>
            <p:cNvPr id="64" name="Freeform 113">
              <a:extLst>
                <a:ext uri="{FF2B5EF4-FFF2-40B4-BE49-F238E27FC236}">
                  <a16:creationId xmlns:a16="http://schemas.microsoft.com/office/drawing/2014/main" id="{955DCBFF-D0F1-F016-60DD-BC15AFE7B8B4}"/>
                </a:ext>
              </a:extLst>
            </p:cNvPr>
            <p:cNvSpPr/>
            <p:nvPr/>
          </p:nvSpPr>
          <p:spPr>
            <a:xfrm>
              <a:off x="8377723" y="1605206"/>
              <a:ext cx="101344" cy="70446"/>
            </a:xfrm>
            <a:custGeom>
              <a:avLst/>
              <a:gdLst>
                <a:gd name="csX0" fmla="*/ 0 w 101092"/>
                <a:gd name="csY0" fmla="*/ 0 h 71659"/>
                <a:gd name="csX1" fmla="*/ 101093 w 101092"/>
                <a:gd name="csY1" fmla="*/ 0 h 71659"/>
                <a:gd name="csX2" fmla="*/ 101093 w 101092"/>
                <a:gd name="csY2" fmla="*/ 71660 h 71659"/>
                <a:gd name="csX3" fmla="*/ 0 w 101092"/>
                <a:gd name="csY3" fmla="*/ 71660 h 71659"/>
              </a:gdLst>
              <a:ahLst/>
              <a:cxnLst>
                <a:cxn ang="0">
                  <a:pos x="csX0" y="csY0"/>
                </a:cxn>
                <a:cxn ang="0">
                  <a:pos x="csX1" y="csY1"/>
                </a:cxn>
                <a:cxn ang="0">
                  <a:pos x="csX2" y="csY2"/>
                </a:cxn>
                <a:cxn ang="0">
                  <a:pos x="csX3" y="csY3"/>
                </a:cxn>
              </a:cxnLst>
              <a:rect l="l" t="t" r="r" b="b"/>
              <a:pathLst>
                <a:path w="101092" h="71659">
                  <a:moveTo>
                    <a:pt x="0" y="0"/>
                  </a:moveTo>
                  <a:lnTo>
                    <a:pt x="101093" y="0"/>
                  </a:lnTo>
                  <a:lnTo>
                    <a:pt x="101093" y="71660"/>
                  </a:lnTo>
                  <a:lnTo>
                    <a:pt x="0" y="71660"/>
                  </a:lnTo>
                  <a:close/>
                </a:path>
              </a:pathLst>
            </a:custGeom>
            <a:solidFill>
              <a:srgbClr val="454545"/>
            </a:solidFill>
            <a:ln w="12658" cap="flat">
              <a:noFill/>
              <a:prstDash val="solid"/>
              <a:miter/>
            </a:ln>
          </p:spPr>
          <p:txBody>
            <a:bodyPr/>
            <a:lstStyle/>
            <a:p>
              <a:endParaRPr lang="en-GB" noProof="0" dirty="0"/>
            </a:p>
          </p:txBody>
        </p:sp>
        <p:sp>
          <p:nvSpPr>
            <p:cNvPr id="65" name="Freeform 114">
              <a:extLst>
                <a:ext uri="{FF2B5EF4-FFF2-40B4-BE49-F238E27FC236}">
                  <a16:creationId xmlns:a16="http://schemas.microsoft.com/office/drawing/2014/main" id="{AFBE30EB-B10E-0B4B-1AA1-4DC4FB65BAF0}"/>
                </a:ext>
              </a:extLst>
            </p:cNvPr>
            <p:cNvSpPr/>
            <p:nvPr/>
          </p:nvSpPr>
          <p:spPr>
            <a:xfrm>
              <a:off x="8530122" y="1621855"/>
              <a:ext cx="349754" cy="70446"/>
            </a:xfrm>
            <a:custGeom>
              <a:avLst/>
              <a:gdLst>
                <a:gd name="csX0" fmla="*/ 0 w 348883"/>
                <a:gd name="csY0" fmla="*/ 0 h 71659"/>
                <a:gd name="csX1" fmla="*/ 348883 w 348883"/>
                <a:gd name="csY1" fmla="*/ 0 h 71659"/>
                <a:gd name="csX2" fmla="*/ 348883 w 348883"/>
                <a:gd name="csY2" fmla="*/ 71660 h 71659"/>
                <a:gd name="csX3" fmla="*/ -1 w 348883"/>
                <a:gd name="csY3" fmla="*/ 71660 h 71659"/>
              </a:gdLst>
              <a:ahLst/>
              <a:cxnLst>
                <a:cxn ang="0">
                  <a:pos x="csX0" y="csY0"/>
                </a:cxn>
                <a:cxn ang="0">
                  <a:pos x="csX1" y="csY1"/>
                </a:cxn>
                <a:cxn ang="0">
                  <a:pos x="csX2" y="csY2"/>
                </a:cxn>
                <a:cxn ang="0">
                  <a:pos x="csX3" y="csY3"/>
                </a:cxn>
              </a:cxnLst>
              <a:rect l="l" t="t" r="r" b="b"/>
              <a:pathLst>
                <a:path w="348883" h="71659">
                  <a:moveTo>
                    <a:pt x="0" y="0"/>
                  </a:moveTo>
                  <a:lnTo>
                    <a:pt x="348883" y="0"/>
                  </a:lnTo>
                  <a:lnTo>
                    <a:pt x="348883" y="71660"/>
                  </a:lnTo>
                  <a:lnTo>
                    <a:pt x="-1" y="71660"/>
                  </a:lnTo>
                  <a:close/>
                </a:path>
              </a:pathLst>
            </a:custGeom>
            <a:solidFill>
              <a:srgbClr val="454545"/>
            </a:solidFill>
            <a:ln w="12658" cap="flat">
              <a:noFill/>
              <a:prstDash val="solid"/>
              <a:miter/>
            </a:ln>
          </p:spPr>
          <p:txBody>
            <a:bodyPr/>
            <a:lstStyle/>
            <a:p>
              <a:endParaRPr lang="en-GB" noProof="0" dirty="0"/>
            </a:p>
          </p:txBody>
        </p:sp>
        <p:sp>
          <p:nvSpPr>
            <p:cNvPr id="66" name="Freeform 115">
              <a:extLst>
                <a:ext uri="{FF2B5EF4-FFF2-40B4-BE49-F238E27FC236}">
                  <a16:creationId xmlns:a16="http://schemas.microsoft.com/office/drawing/2014/main" id="{A0E3DA85-6B63-1125-2558-D5BEFD5EC389}"/>
                </a:ext>
              </a:extLst>
            </p:cNvPr>
            <p:cNvSpPr/>
            <p:nvPr/>
          </p:nvSpPr>
          <p:spPr>
            <a:xfrm>
              <a:off x="8889147" y="1621855"/>
              <a:ext cx="312543" cy="70446"/>
            </a:xfrm>
            <a:custGeom>
              <a:avLst/>
              <a:gdLst>
                <a:gd name="csX0" fmla="*/ 0 w 311765"/>
                <a:gd name="csY0" fmla="*/ 0 h 71659"/>
                <a:gd name="csX1" fmla="*/ 311766 w 311765"/>
                <a:gd name="csY1" fmla="*/ 0 h 71659"/>
                <a:gd name="csX2" fmla="*/ 311766 w 311765"/>
                <a:gd name="csY2" fmla="*/ 71660 h 71659"/>
                <a:gd name="csX3" fmla="*/ 0 w 311765"/>
                <a:gd name="csY3" fmla="*/ 71660 h 71659"/>
              </a:gdLst>
              <a:ahLst/>
              <a:cxnLst>
                <a:cxn ang="0">
                  <a:pos x="csX0" y="csY0"/>
                </a:cxn>
                <a:cxn ang="0">
                  <a:pos x="csX1" y="csY1"/>
                </a:cxn>
                <a:cxn ang="0">
                  <a:pos x="csX2" y="csY2"/>
                </a:cxn>
                <a:cxn ang="0">
                  <a:pos x="csX3" y="csY3"/>
                </a:cxn>
              </a:cxnLst>
              <a:rect l="l" t="t" r="r" b="b"/>
              <a:pathLst>
                <a:path w="311765" h="71659">
                  <a:moveTo>
                    <a:pt x="0" y="0"/>
                  </a:moveTo>
                  <a:lnTo>
                    <a:pt x="311766" y="0"/>
                  </a:lnTo>
                  <a:lnTo>
                    <a:pt x="311766" y="71660"/>
                  </a:lnTo>
                  <a:lnTo>
                    <a:pt x="0" y="71660"/>
                  </a:lnTo>
                  <a:close/>
                </a:path>
              </a:pathLst>
            </a:custGeom>
            <a:solidFill>
              <a:srgbClr val="454545"/>
            </a:solidFill>
            <a:ln w="12658" cap="flat">
              <a:noFill/>
              <a:prstDash val="solid"/>
              <a:miter/>
            </a:ln>
          </p:spPr>
          <p:txBody>
            <a:bodyPr/>
            <a:lstStyle/>
            <a:p>
              <a:endParaRPr lang="en-GB" noProof="0" dirty="0"/>
            </a:p>
          </p:txBody>
        </p:sp>
        <p:sp>
          <p:nvSpPr>
            <p:cNvPr id="67" name="Freeform 116">
              <a:extLst>
                <a:ext uri="{FF2B5EF4-FFF2-40B4-BE49-F238E27FC236}">
                  <a16:creationId xmlns:a16="http://schemas.microsoft.com/office/drawing/2014/main" id="{D515B2EE-961A-8CD8-566C-926EF74F3714}"/>
                </a:ext>
              </a:extLst>
            </p:cNvPr>
            <p:cNvSpPr/>
            <p:nvPr/>
          </p:nvSpPr>
          <p:spPr>
            <a:xfrm>
              <a:off x="9218582" y="1621855"/>
              <a:ext cx="42290" cy="70446"/>
            </a:xfrm>
            <a:custGeom>
              <a:avLst/>
              <a:gdLst>
                <a:gd name="csX0" fmla="*/ 0 w 42185"/>
                <a:gd name="csY0" fmla="*/ 0 h 71659"/>
                <a:gd name="csX1" fmla="*/ 42186 w 42185"/>
                <a:gd name="csY1" fmla="*/ 0 h 71659"/>
                <a:gd name="csX2" fmla="*/ 42186 w 42185"/>
                <a:gd name="csY2" fmla="*/ 71660 h 71659"/>
                <a:gd name="csX3" fmla="*/ 0 w 42185"/>
                <a:gd name="csY3" fmla="*/ 71660 h 71659"/>
              </a:gdLst>
              <a:ahLst/>
              <a:cxnLst>
                <a:cxn ang="0">
                  <a:pos x="csX0" y="csY0"/>
                </a:cxn>
                <a:cxn ang="0">
                  <a:pos x="csX1" y="csY1"/>
                </a:cxn>
                <a:cxn ang="0">
                  <a:pos x="csX2" y="csY2"/>
                </a:cxn>
                <a:cxn ang="0">
                  <a:pos x="csX3" y="csY3"/>
                </a:cxn>
              </a:cxnLst>
              <a:rect l="l" t="t" r="r" b="b"/>
              <a:pathLst>
                <a:path w="42185" h="71659">
                  <a:moveTo>
                    <a:pt x="0" y="0"/>
                  </a:moveTo>
                  <a:lnTo>
                    <a:pt x="42186" y="0"/>
                  </a:lnTo>
                  <a:lnTo>
                    <a:pt x="42186" y="71660"/>
                  </a:lnTo>
                  <a:lnTo>
                    <a:pt x="0" y="71660"/>
                  </a:lnTo>
                  <a:close/>
                </a:path>
              </a:pathLst>
            </a:custGeom>
            <a:solidFill>
              <a:srgbClr val="454545"/>
            </a:solidFill>
            <a:ln w="12658" cap="flat">
              <a:noFill/>
              <a:prstDash val="solid"/>
              <a:miter/>
            </a:ln>
          </p:spPr>
          <p:txBody>
            <a:bodyPr/>
            <a:lstStyle/>
            <a:p>
              <a:endParaRPr lang="en-GB" noProof="0" dirty="0"/>
            </a:p>
          </p:txBody>
        </p:sp>
        <p:sp>
          <p:nvSpPr>
            <p:cNvPr id="68" name="Freeform 117">
              <a:extLst>
                <a:ext uri="{FF2B5EF4-FFF2-40B4-BE49-F238E27FC236}">
                  <a16:creationId xmlns:a16="http://schemas.microsoft.com/office/drawing/2014/main" id="{836A9E80-72F1-B3B7-9649-9841A0B29EF8}"/>
                </a:ext>
              </a:extLst>
            </p:cNvPr>
            <p:cNvSpPr/>
            <p:nvPr/>
          </p:nvSpPr>
          <p:spPr>
            <a:xfrm>
              <a:off x="9276493" y="1621855"/>
              <a:ext cx="39623" cy="70446"/>
            </a:xfrm>
            <a:custGeom>
              <a:avLst/>
              <a:gdLst>
                <a:gd name="csX0" fmla="*/ 0 w 39524"/>
                <a:gd name="csY0" fmla="*/ 0 h 71659"/>
                <a:gd name="csX1" fmla="*/ 39525 w 39524"/>
                <a:gd name="csY1" fmla="*/ 0 h 71659"/>
                <a:gd name="csX2" fmla="*/ 39525 w 39524"/>
                <a:gd name="csY2" fmla="*/ 71660 h 71659"/>
                <a:gd name="csX3" fmla="*/ 0 w 39524"/>
                <a:gd name="csY3" fmla="*/ 71660 h 71659"/>
              </a:gdLst>
              <a:ahLst/>
              <a:cxnLst>
                <a:cxn ang="0">
                  <a:pos x="csX0" y="csY0"/>
                </a:cxn>
                <a:cxn ang="0">
                  <a:pos x="csX1" y="csY1"/>
                </a:cxn>
                <a:cxn ang="0">
                  <a:pos x="csX2" y="csY2"/>
                </a:cxn>
                <a:cxn ang="0">
                  <a:pos x="csX3" y="csY3"/>
                </a:cxn>
              </a:cxnLst>
              <a:rect l="l" t="t" r="r" b="b"/>
              <a:pathLst>
                <a:path w="39524" h="71659">
                  <a:moveTo>
                    <a:pt x="0" y="0"/>
                  </a:moveTo>
                  <a:lnTo>
                    <a:pt x="39525" y="0"/>
                  </a:lnTo>
                  <a:lnTo>
                    <a:pt x="39525" y="71660"/>
                  </a:lnTo>
                  <a:lnTo>
                    <a:pt x="0" y="71660"/>
                  </a:lnTo>
                  <a:close/>
                </a:path>
              </a:pathLst>
            </a:custGeom>
            <a:solidFill>
              <a:srgbClr val="454545"/>
            </a:solidFill>
            <a:ln w="12658" cap="flat">
              <a:noFill/>
              <a:prstDash val="solid"/>
              <a:miter/>
            </a:ln>
          </p:spPr>
          <p:txBody>
            <a:bodyPr/>
            <a:lstStyle/>
            <a:p>
              <a:endParaRPr lang="en-GB" noProof="0" dirty="0"/>
            </a:p>
          </p:txBody>
        </p:sp>
        <p:sp>
          <p:nvSpPr>
            <p:cNvPr id="69" name="Freeform 118">
              <a:extLst>
                <a:ext uri="{FF2B5EF4-FFF2-40B4-BE49-F238E27FC236}">
                  <a16:creationId xmlns:a16="http://schemas.microsoft.com/office/drawing/2014/main" id="{45B72A4E-9099-32CF-5325-89084EBEABDF}"/>
                </a:ext>
              </a:extLst>
            </p:cNvPr>
            <p:cNvSpPr/>
            <p:nvPr/>
          </p:nvSpPr>
          <p:spPr>
            <a:xfrm>
              <a:off x="8493165" y="1605206"/>
              <a:ext cx="49402" cy="70446"/>
            </a:xfrm>
            <a:custGeom>
              <a:avLst/>
              <a:gdLst>
                <a:gd name="csX0" fmla="*/ 0 w 49279"/>
                <a:gd name="csY0" fmla="*/ 0 h 71659"/>
                <a:gd name="csX1" fmla="*/ 49280 w 49279"/>
                <a:gd name="csY1" fmla="*/ 0 h 71659"/>
                <a:gd name="csX2" fmla="*/ 49280 w 49279"/>
                <a:gd name="csY2" fmla="*/ 71660 h 71659"/>
                <a:gd name="csX3" fmla="*/ 0 w 49279"/>
                <a:gd name="csY3" fmla="*/ 71660 h 71659"/>
              </a:gdLst>
              <a:ahLst/>
              <a:cxnLst>
                <a:cxn ang="0">
                  <a:pos x="csX0" y="csY0"/>
                </a:cxn>
                <a:cxn ang="0">
                  <a:pos x="csX1" y="csY1"/>
                </a:cxn>
                <a:cxn ang="0">
                  <a:pos x="csX2" y="csY2"/>
                </a:cxn>
                <a:cxn ang="0">
                  <a:pos x="csX3" y="csY3"/>
                </a:cxn>
              </a:cxnLst>
              <a:rect l="l" t="t" r="r" b="b"/>
              <a:pathLst>
                <a:path w="49279" h="71659">
                  <a:moveTo>
                    <a:pt x="0" y="0"/>
                  </a:moveTo>
                  <a:lnTo>
                    <a:pt x="49280" y="0"/>
                  </a:lnTo>
                  <a:lnTo>
                    <a:pt x="49280" y="71660"/>
                  </a:lnTo>
                  <a:lnTo>
                    <a:pt x="0" y="71660"/>
                  </a:lnTo>
                  <a:close/>
                </a:path>
              </a:pathLst>
            </a:custGeom>
            <a:solidFill>
              <a:srgbClr val="454545"/>
            </a:solidFill>
            <a:ln w="12658" cap="flat">
              <a:noFill/>
              <a:prstDash val="solid"/>
              <a:miter/>
            </a:ln>
          </p:spPr>
          <p:txBody>
            <a:bodyPr/>
            <a:lstStyle/>
            <a:p>
              <a:endParaRPr lang="en-GB" noProof="0" dirty="0"/>
            </a:p>
          </p:txBody>
        </p:sp>
        <p:sp>
          <p:nvSpPr>
            <p:cNvPr id="70" name="Freeform 119">
              <a:extLst>
                <a:ext uri="{FF2B5EF4-FFF2-40B4-BE49-F238E27FC236}">
                  <a16:creationId xmlns:a16="http://schemas.microsoft.com/office/drawing/2014/main" id="{4D8CE29C-E140-74F5-81BD-B60DC1B07798}"/>
                </a:ext>
              </a:extLst>
            </p:cNvPr>
            <p:cNvSpPr/>
            <p:nvPr/>
          </p:nvSpPr>
          <p:spPr>
            <a:xfrm>
              <a:off x="9299862" y="1534883"/>
              <a:ext cx="49783" cy="70446"/>
            </a:xfrm>
            <a:custGeom>
              <a:avLst/>
              <a:gdLst>
                <a:gd name="csX0" fmla="*/ 0 w 49659"/>
                <a:gd name="csY0" fmla="*/ 0 h 71659"/>
                <a:gd name="csX1" fmla="*/ 49659 w 49659"/>
                <a:gd name="csY1" fmla="*/ 0 h 71659"/>
                <a:gd name="csX2" fmla="*/ 49659 w 49659"/>
                <a:gd name="csY2" fmla="*/ 71660 h 71659"/>
                <a:gd name="csX3" fmla="*/ 0 w 49659"/>
                <a:gd name="csY3" fmla="*/ 71660 h 71659"/>
              </a:gdLst>
              <a:ahLst/>
              <a:cxnLst>
                <a:cxn ang="0">
                  <a:pos x="csX0" y="csY0"/>
                </a:cxn>
                <a:cxn ang="0">
                  <a:pos x="csX1" y="csY1"/>
                </a:cxn>
                <a:cxn ang="0">
                  <a:pos x="csX2" y="csY2"/>
                </a:cxn>
                <a:cxn ang="0">
                  <a:pos x="csX3" y="csY3"/>
                </a:cxn>
              </a:cxnLst>
              <a:rect l="l" t="t" r="r" b="b"/>
              <a:pathLst>
                <a:path w="49659" h="71659">
                  <a:moveTo>
                    <a:pt x="0" y="0"/>
                  </a:moveTo>
                  <a:lnTo>
                    <a:pt x="49659" y="0"/>
                  </a:lnTo>
                  <a:lnTo>
                    <a:pt x="49659" y="71660"/>
                  </a:lnTo>
                  <a:lnTo>
                    <a:pt x="0" y="71660"/>
                  </a:lnTo>
                  <a:close/>
                </a:path>
              </a:pathLst>
            </a:custGeom>
            <a:solidFill>
              <a:srgbClr val="2FA201"/>
            </a:solidFill>
            <a:ln w="12658" cap="flat">
              <a:noFill/>
              <a:prstDash val="solid"/>
              <a:miter/>
            </a:ln>
          </p:spPr>
          <p:txBody>
            <a:bodyPr/>
            <a:lstStyle/>
            <a:p>
              <a:endParaRPr lang="en-GB" noProof="0" dirty="0"/>
            </a:p>
          </p:txBody>
        </p:sp>
        <p:sp>
          <p:nvSpPr>
            <p:cNvPr id="174" name="Freeform 120">
              <a:extLst>
                <a:ext uri="{FF2B5EF4-FFF2-40B4-BE49-F238E27FC236}">
                  <a16:creationId xmlns:a16="http://schemas.microsoft.com/office/drawing/2014/main" id="{2B210AF0-AAC6-4D05-BABA-D7B6C6447940}"/>
                </a:ext>
              </a:extLst>
            </p:cNvPr>
            <p:cNvSpPr/>
            <p:nvPr/>
          </p:nvSpPr>
          <p:spPr>
            <a:xfrm>
              <a:off x="3801450" y="1350503"/>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2FA201"/>
              </a:solidFill>
              <a:prstDash val="solid"/>
              <a:miter/>
            </a:ln>
          </p:spPr>
          <p:txBody>
            <a:bodyPr/>
            <a:lstStyle/>
            <a:p>
              <a:endParaRPr lang="en-GB" noProof="0" dirty="0"/>
            </a:p>
          </p:txBody>
        </p:sp>
        <p:sp>
          <p:nvSpPr>
            <p:cNvPr id="175" name="Freeform 121">
              <a:extLst>
                <a:ext uri="{FF2B5EF4-FFF2-40B4-BE49-F238E27FC236}">
                  <a16:creationId xmlns:a16="http://schemas.microsoft.com/office/drawing/2014/main" id="{53E85030-F087-465D-6292-80460BAF1931}"/>
                </a:ext>
              </a:extLst>
            </p:cNvPr>
            <p:cNvSpPr/>
            <p:nvPr/>
          </p:nvSpPr>
          <p:spPr>
            <a:xfrm>
              <a:off x="5870133" y="2246434"/>
              <a:ext cx="12700" cy="67713"/>
            </a:xfrm>
            <a:custGeom>
              <a:avLst/>
              <a:gdLst>
                <a:gd name="csX0" fmla="*/ 0 w 12668"/>
                <a:gd name="csY0" fmla="*/ 0 h 68879"/>
                <a:gd name="csX1" fmla="*/ 0 w 12668"/>
                <a:gd name="csY1" fmla="*/ 68880 h 68879"/>
              </a:gdLst>
              <a:ahLst/>
              <a:cxnLst>
                <a:cxn ang="0">
                  <a:pos x="csX0" y="csY0"/>
                </a:cxn>
                <a:cxn ang="0">
                  <a:pos x="csX1" y="csY1"/>
                </a:cxn>
              </a:cxnLst>
              <a:rect l="l" t="t" r="r" b="b"/>
              <a:pathLst>
                <a:path w="12668" h="68879">
                  <a:moveTo>
                    <a:pt x="0" y="0"/>
                  </a:moveTo>
                  <a:lnTo>
                    <a:pt x="0" y="68880"/>
                  </a:lnTo>
                </a:path>
              </a:pathLst>
            </a:custGeom>
            <a:ln w="21266" cap="flat">
              <a:solidFill>
                <a:srgbClr val="979293"/>
              </a:solidFill>
              <a:prstDash val="solid"/>
              <a:miter/>
            </a:ln>
          </p:spPr>
          <p:txBody>
            <a:bodyPr/>
            <a:lstStyle/>
            <a:p>
              <a:endParaRPr lang="en-GB" noProof="0" dirty="0"/>
            </a:p>
          </p:txBody>
        </p:sp>
        <p:sp>
          <p:nvSpPr>
            <p:cNvPr id="188" name="Freeform 122">
              <a:extLst>
                <a:ext uri="{FF2B5EF4-FFF2-40B4-BE49-F238E27FC236}">
                  <a16:creationId xmlns:a16="http://schemas.microsoft.com/office/drawing/2014/main" id="{07AD5EE7-4747-2FE4-A9FC-492EF29C4A25}"/>
                </a:ext>
              </a:extLst>
            </p:cNvPr>
            <p:cNvSpPr/>
            <p:nvPr/>
          </p:nvSpPr>
          <p:spPr>
            <a:xfrm>
              <a:off x="8728329" y="2540583"/>
              <a:ext cx="12700" cy="67589"/>
            </a:xfrm>
            <a:custGeom>
              <a:avLst/>
              <a:gdLst>
                <a:gd name="csX0" fmla="*/ 0 w 12668"/>
                <a:gd name="csY0" fmla="*/ 0 h 68753"/>
                <a:gd name="csX1" fmla="*/ 0 w 12668"/>
                <a:gd name="csY1" fmla="*/ 68753 h 68753"/>
              </a:gdLst>
              <a:ahLst/>
              <a:cxnLst>
                <a:cxn ang="0">
                  <a:pos x="csX0" y="csY0"/>
                </a:cxn>
                <a:cxn ang="0">
                  <a:pos x="csX1" y="csY1"/>
                </a:cxn>
              </a:cxnLst>
              <a:rect l="l" t="t" r="r" b="b"/>
              <a:pathLst>
                <a:path w="12668" h="68753">
                  <a:moveTo>
                    <a:pt x="0" y="0"/>
                  </a:moveTo>
                  <a:lnTo>
                    <a:pt x="0" y="68753"/>
                  </a:lnTo>
                </a:path>
              </a:pathLst>
            </a:custGeom>
            <a:ln w="21266" cap="flat">
              <a:solidFill>
                <a:srgbClr val="979293"/>
              </a:solidFill>
              <a:prstDash val="solid"/>
              <a:miter/>
            </a:ln>
          </p:spPr>
          <p:txBody>
            <a:bodyPr/>
            <a:lstStyle/>
            <a:p>
              <a:endParaRPr lang="en-GB" noProof="0" dirty="0"/>
            </a:p>
          </p:txBody>
        </p:sp>
        <p:cxnSp>
          <p:nvCxnSpPr>
            <p:cNvPr id="189" name="Straight Connector 188">
              <a:extLst>
                <a:ext uri="{FF2B5EF4-FFF2-40B4-BE49-F238E27FC236}">
                  <a16:creationId xmlns:a16="http://schemas.microsoft.com/office/drawing/2014/main" id="{26855DFB-5968-3AC2-17AB-C8533C8471EE}"/>
                </a:ext>
              </a:extLst>
            </p:cNvPr>
            <p:cNvCxnSpPr>
              <a:cxnSpLocks/>
            </p:cNvCxnSpPr>
            <p:nvPr/>
          </p:nvCxnSpPr>
          <p:spPr>
            <a:xfrm>
              <a:off x="3230051" y="1407653"/>
              <a:ext cx="0" cy="31308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307BAE45-4C97-E9D1-8657-55B4B516E056}"/>
                </a:ext>
              </a:extLst>
            </p:cNvPr>
            <p:cNvCxnSpPr/>
            <p:nvPr/>
          </p:nvCxnSpPr>
          <p:spPr>
            <a:xfrm>
              <a:off x="3097849" y="4430608"/>
              <a:ext cx="65991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A54305E9-A20F-0272-F8ED-CF5E8ED28FB7}"/>
                </a:ext>
              </a:extLst>
            </p:cNvPr>
            <p:cNvCxnSpPr>
              <a:cxnSpLocks/>
            </p:cNvCxnSpPr>
            <p:nvPr/>
          </p:nvCxnSpPr>
          <p:spPr>
            <a:xfrm rot="5400000">
              <a:off x="4610778" y="4485622"/>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08175CD3-6D32-4B7B-625F-AF875DA26296}"/>
                </a:ext>
              </a:extLst>
            </p:cNvPr>
            <p:cNvCxnSpPr/>
            <p:nvPr/>
          </p:nvCxnSpPr>
          <p:spPr>
            <a:xfrm>
              <a:off x="3089814" y="3846959"/>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810368D7-7278-8039-2A5C-BFAD4768098F}"/>
                </a:ext>
              </a:extLst>
            </p:cNvPr>
            <p:cNvCxnSpPr/>
            <p:nvPr/>
          </p:nvCxnSpPr>
          <p:spPr>
            <a:xfrm>
              <a:off x="3089814" y="354377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55905343-B10A-CD8B-C887-D8D30B1C92A7}"/>
                </a:ext>
              </a:extLst>
            </p:cNvPr>
            <p:cNvCxnSpPr/>
            <p:nvPr/>
          </p:nvCxnSpPr>
          <p:spPr>
            <a:xfrm>
              <a:off x="3089814" y="3233845"/>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9A20905-CF96-E49B-AC03-3FE86D981C18}"/>
                </a:ext>
              </a:extLst>
            </p:cNvPr>
            <p:cNvCxnSpPr/>
            <p:nvPr/>
          </p:nvCxnSpPr>
          <p:spPr>
            <a:xfrm>
              <a:off x="3089814" y="262746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4CBEBAE-FA26-BFCC-8B03-680FB505CF60}"/>
                </a:ext>
              </a:extLst>
            </p:cNvPr>
            <p:cNvCxnSpPr/>
            <p:nvPr/>
          </p:nvCxnSpPr>
          <p:spPr>
            <a:xfrm>
              <a:off x="3089814" y="231754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EB65FC1F-6F50-B419-C08D-6BE33989EC50}"/>
                </a:ext>
              </a:extLst>
            </p:cNvPr>
            <p:cNvCxnSpPr/>
            <p:nvPr/>
          </p:nvCxnSpPr>
          <p:spPr>
            <a:xfrm>
              <a:off x="3089814" y="2021091"/>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EC8652E3-EF6A-83E0-ED2B-45B92E4F0026}"/>
                </a:ext>
              </a:extLst>
            </p:cNvPr>
            <p:cNvCxnSpPr/>
            <p:nvPr/>
          </p:nvCxnSpPr>
          <p:spPr>
            <a:xfrm>
              <a:off x="3089814" y="1717903"/>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A0773C5-E159-DBEA-37A6-857CF9D99E84}"/>
                </a:ext>
              </a:extLst>
            </p:cNvPr>
            <p:cNvCxnSpPr/>
            <p:nvPr/>
          </p:nvCxnSpPr>
          <p:spPr>
            <a:xfrm>
              <a:off x="3089814" y="141471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64577C0D-7609-837B-592A-58A42DA47312}"/>
                </a:ext>
              </a:extLst>
            </p:cNvPr>
            <p:cNvCxnSpPr>
              <a:cxnSpLocks/>
            </p:cNvCxnSpPr>
            <p:nvPr/>
          </p:nvCxnSpPr>
          <p:spPr>
            <a:xfrm rot="5400000">
              <a:off x="5325797" y="4485623"/>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D0250AF0-8038-0772-E15F-41EC846CF788}"/>
                </a:ext>
              </a:extLst>
            </p:cNvPr>
            <p:cNvCxnSpPr>
              <a:cxnSpLocks/>
            </p:cNvCxnSpPr>
            <p:nvPr/>
          </p:nvCxnSpPr>
          <p:spPr>
            <a:xfrm rot="5400000">
              <a:off x="6040819" y="4485624"/>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FC326DBA-66D6-F308-3A43-889437CE1A11}"/>
                </a:ext>
              </a:extLst>
            </p:cNvPr>
            <p:cNvCxnSpPr>
              <a:cxnSpLocks/>
            </p:cNvCxnSpPr>
            <p:nvPr/>
          </p:nvCxnSpPr>
          <p:spPr>
            <a:xfrm rot="5400000">
              <a:off x="6748963" y="4485625"/>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250335D3-72DE-B395-EBAA-DF6C46AAB0A7}"/>
                </a:ext>
              </a:extLst>
            </p:cNvPr>
            <p:cNvCxnSpPr>
              <a:cxnSpLocks/>
            </p:cNvCxnSpPr>
            <p:nvPr/>
          </p:nvCxnSpPr>
          <p:spPr>
            <a:xfrm rot="5400000">
              <a:off x="7477733" y="4485626"/>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31166AD3-1F7F-0650-7FFB-979E3D2B6226}"/>
                </a:ext>
              </a:extLst>
            </p:cNvPr>
            <p:cNvCxnSpPr>
              <a:cxnSpLocks/>
            </p:cNvCxnSpPr>
            <p:nvPr/>
          </p:nvCxnSpPr>
          <p:spPr>
            <a:xfrm rot="5400000">
              <a:off x="8907772" y="4485627"/>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227B318B-D8CB-57CC-169C-67CDDE49EB06}"/>
                </a:ext>
              </a:extLst>
            </p:cNvPr>
            <p:cNvCxnSpPr>
              <a:cxnSpLocks/>
            </p:cNvCxnSpPr>
            <p:nvPr/>
          </p:nvCxnSpPr>
          <p:spPr>
            <a:xfrm rot="5400000">
              <a:off x="9636542" y="4485628"/>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6" name="TextBox 205">
              <a:extLst>
                <a:ext uri="{FF2B5EF4-FFF2-40B4-BE49-F238E27FC236}">
                  <a16:creationId xmlns:a16="http://schemas.microsoft.com/office/drawing/2014/main" id="{75A39B56-538B-1A71-DB3B-7C7E1CC2FC9D}"/>
                </a:ext>
              </a:extLst>
            </p:cNvPr>
            <p:cNvSpPr txBox="1"/>
            <p:nvPr/>
          </p:nvSpPr>
          <p:spPr>
            <a:xfrm>
              <a:off x="2580697" y="1662255"/>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90</a:t>
              </a:r>
            </a:p>
          </p:txBody>
        </p:sp>
        <p:sp>
          <p:nvSpPr>
            <p:cNvPr id="207" name="TextBox 206">
              <a:extLst>
                <a:ext uri="{FF2B5EF4-FFF2-40B4-BE49-F238E27FC236}">
                  <a16:creationId xmlns:a16="http://schemas.microsoft.com/office/drawing/2014/main" id="{B3187D49-8074-BABC-1E66-7FBD5F6B8960}"/>
                </a:ext>
              </a:extLst>
            </p:cNvPr>
            <p:cNvSpPr txBox="1"/>
            <p:nvPr/>
          </p:nvSpPr>
          <p:spPr>
            <a:xfrm>
              <a:off x="2620210" y="1345656"/>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208" name="TextBox 207">
              <a:extLst>
                <a:ext uri="{FF2B5EF4-FFF2-40B4-BE49-F238E27FC236}">
                  <a16:creationId xmlns:a16="http://schemas.microsoft.com/office/drawing/2014/main" id="{1A84BD7C-2BA4-D682-24F0-518555AA4A61}"/>
                </a:ext>
              </a:extLst>
            </p:cNvPr>
            <p:cNvSpPr txBox="1"/>
            <p:nvPr/>
          </p:nvSpPr>
          <p:spPr>
            <a:xfrm>
              <a:off x="2580697" y="1967307"/>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80</a:t>
              </a:r>
            </a:p>
          </p:txBody>
        </p:sp>
        <p:sp>
          <p:nvSpPr>
            <p:cNvPr id="209" name="TextBox 208">
              <a:extLst>
                <a:ext uri="{FF2B5EF4-FFF2-40B4-BE49-F238E27FC236}">
                  <a16:creationId xmlns:a16="http://schemas.microsoft.com/office/drawing/2014/main" id="{67E2FCA0-2008-38D2-30C7-9C67D95A2F74}"/>
                </a:ext>
              </a:extLst>
            </p:cNvPr>
            <p:cNvSpPr txBox="1"/>
            <p:nvPr/>
          </p:nvSpPr>
          <p:spPr>
            <a:xfrm>
              <a:off x="2580697" y="2259649"/>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70</a:t>
              </a:r>
            </a:p>
          </p:txBody>
        </p:sp>
        <p:sp>
          <p:nvSpPr>
            <p:cNvPr id="210" name="TextBox 209">
              <a:extLst>
                <a:ext uri="{FF2B5EF4-FFF2-40B4-BE49-F238E27FC236}">
                  <a16:creationId xmlns:a16="http://schemas.microsoft.com/office/drawing/2014/main" id="{74E7282E-6E99-2A64-A504-83D2C9FC9588}"/>
                </a:ext>
              </a:extLst>
            </p:cNvPr>
            <p:cNvSpPr txBox="1"/>
            <p:nvPr/>
          </p:nvSpPr>
          <p:spPr>
            <a:xfrm>
              <a:off x="2580697" y="2879946"/>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50</a:t>
              </a:r>
            </a:p>
          </p:txBody>
        </p:sp>
        <p:sp>
          <p:nvSpPr>
            <p:cNvPr id="211" name="TextBox 210">
              <a:extLst>
                <a:ext uri="{FF2B5EF4-FFF2-40B4-BE49-F238E27FC236}">
                  <a16:creationId xmlns:a16="http://schemas.microsoft.com/office/drawing/2014/main" id="{C28405CB-A178-F5F7-F2AE-EA0AE741DB97}"/>
                </a:ext>
              </a:extLst>
            </p:cNvPr>
            <p:cNvSpPr txBox="1"/>
            <p:nvPr/>
          </p:nvSpPr>
          <p:spPr>
            <a:xfrm>
              <a:off x="2580697" y="2568539"/>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212" name="TextBox 211">
              <a:extLst>
                <a:ext uri="{FF2B5EF4-FFF2-40B4-BE49-F238E27FC236}">
                  <a16:creationId xmlns:a16="http://schemas.microsoft.com/office/drawing/2014/main" id="{5D1E54EB-ACF8-8E7F-397B-9207E007F548}"/>
                </a:ext>
              </a:extLst>
            </p:cNvPr>
            <p:cNvSpPr txBox="1"/>
            <p:nvPr/>
          </p:nvSpPr>
          <p:spPr>
            <a:xfrm>
              <a:off x="2580697" y="3172288"/>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40</a:t>
              </a:r>
            </a:p>
          </p:txBody>
        </p:sp>
        <p:sp>
          <p:nvSpPr>
            <p:cNvPr id="213" name="TextBox 212">
              <a:extLst>
                <a:ext uri="{FF2B5EF4-FFF2-40B4-BE49-F238E27FC236}">
                  <a16:creationId xmlns:a16="http://schemas.microsoft.com/office/drawing/2014/main" id="{50C09981-8745-671D-454D-7A83A6E5E1F5}"/>
                </a:ext>
              </a:extLst>
            </p:cNvPr>
            <p:cNvSpPr txBox="1"/>
            <p:nvPr/>
          </p:nvSpPr>
          <p:spPr>
            <a:xfrm>
              <a:off x="2580697" y="4082193"/>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214" name="TextBox 213">
              <a:extLst>
                <a:ext uri="{FF2B5EF4-FFF2-40B4-BE49-F238E27FC236}">
                  <a16:creationId xmlns:a16="http://schemas.microsoft.com/office/drawing/2014/main" id="{084AA538-0934-80C2-929D-FEB52BFBF3D5}"/>
                </a:ext>
              </a:extLst>
            </p:cNvPr>
            <p:cNvSpPr txBox="1"/>
            <p:nvPr/>
          </p:nvSpPr>
          <p:spPr>
            <a:xfrm>
              <a:off x="2580697" y="3483695"/>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30</a:t>
              </a:r>
            </a:p>
          </p:txBody>
        </p:sp>
        <p:sp>
          <p:nvSpPr>
            <p:cNvPr id="215" name="TextBox 214">
              <a:extLst>
                <a:ext uri="{FF2B5EF4-FFF2-40B4-BE49-F238E27FC236}">
                  <a16:creationId xmlns:a16="http://schemas.microsoft.com/office/drawing/2014/main" id="{90B8A114-3B41-441C-A61F-07BE8269EC93}"/>
                </a:ext>
              </a:extLst>
            </p:cNvPr>
            <p:cNvSpPr txBox="1"/>
            <p:nvPr/>
          </p:nvSpPr>
          <p:spPr>
            <a:xfrm>
              <a:off x="2580697" y="3782944"/>
              <a:ext cx="471424"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216" name="TextBox 215">
              <a:extLst>
                <a:ext uri="{FF2B5EF4-FFF2-40B4-BE49-F238E27FC236}">
                  <a16:creationId xmlns:a16="http://schemas.microsoft.com/office/drawing/2014/main" id="{3FFC9E94-2871-1059-92F1-29F90FF2717B}"/>
                </a:ext>
              </a:extLst>
            </p:cNvPr>
            <p:cNvSpPr txBox="1"/>
            <p:nvPr/>
          </p:nvSpPr>
          <p:spPr>
            <a:xfrm>
              <a:off x="3090320"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217" name="TextBox 216">
              <a:extLst>
                <a:ext uri="{FF2B5EF4-FFF2-40B4-BE49-F238E27FC236}">
                  <a16:creationId xmlns:a16="http://schemas.microsoft.com/office/drawing/2014/main" id="{26DD04FB-04B7-67B5-9C8A-2CD1E35F6D00}"/>
                </a:ext>
              </a:extLst>
            </p:cNvPr>
            <p:cNvSpPr txBox="1"/>
            <p:nvPr/>
          </p:nvSpPr>
          <p:spPr>
            <a:xfrm>
              <a:off x="3803682"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12</a:t>
              </a:r>
            </a:p>
          </p:txBody>
        </p:sp>
        <p:sp>
          <p:nvSpPr>
            <p:cNvPr id="218" name="TextBox 217">
              <a:extLst>
                <a:ext uri="{FF2B5EF4-FFF2-40B4-BE49-F238E27FC236}">
                  <a16:creationId xmlns:a16="http://schemas.microsoft.com/office/drawing/2014/main" id="{4CA33545-DAE7-2FFB-57A3-EB4DAF03C13E}"/>
                </a:ext>
              </a:extLst>
            </p:cNvPr>
            <p:cNvSpPr txBox="1"/>
            <p:nvPr/>
          </p:nvSpPr>
          <p:spPr>
            <a:xfrm>
              <a:off x="4517043"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24</a:t>
              </a:r>
            </a:p>
          </p:txBody>
        </p:sp>
        <p:sp>
          <p:nvSpPr>
            <p:cNvPr id="219" name="TextBox 218">
              <a:extLst>
                <a:ext uri="{FF2B5EF4-FFF2-40B4-BE49-F238E27FC236}">
                  <a16:creationId xmlns:a16="http://schemas.microsoft.com/office/drawing/2014/main" id="{FFCAC91A-8EC8-62A4-DD82-AEECA4969742}"/>
                </a:ext>
              </a:extLst>
            </p:cNvPr>
            <p:cNvSpPr txBox="1"/>
            <p:nvPr/>
          </p:nvSpPr>
          <p:spPr>
            <a:xfrm>
              <a:off x="5243375"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36</a:t>
              </a:r>
            </a:p>
          </p:txBody>
        </p:sp>
        <p:sp>
          <p:nvSpPr>
            <p:cNvPr id="220" name="TextBox 219">
              <a:extLst>
                <a:ext uri="{FF2B5EF4-FFF2-40B4-BE49-F238E27FC236}">
                  <a16:creationId xmlns:a16="http://schemas.microsoft.com/office/drawing/2014/main" id="{C7C40204-85D6-5188-C540-4F3D0D68A04C}"/>
                </a:ext>
              </a:extLst>
            </p:cNvPr>
            <p:cNvSpPr txBox="1"/>
            <p:nvPr/>
          </p:nvSpPr>
          <p:spPr>
            <a:xfrm>
              <a:off x="5963222"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48</a:t>
              </a:r>
            </a:p>
          </p:txBody>
        </p:sp>
        <p:sp>
          <p:nvSpPr>
            <p:cNvPr id="221" name="TextBox 220">
              <a:extLst>
                <a:ext uri="{FF2B5EF4-FFF2-40B4-BE49-F238E27FC236}">
                  <a16:creationId xmlns:a16="http://schemas.microsoft.com/office/drawing/2014/main" id="{1030A485-10C6-C476-981E-E3DFC18CDBF3}"/>
                </a:ext>
              </a:extLst>
            </p:cNvPr>
            <p:cNvSpPr txBox="1"/>
            <p:nvPr/>
          </p:nvSpPr>
          <p:spPr>
            <a:xfrm>
              <a:off x="6670099"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222" name="TextBox 221">
              <a:extLst>
                <a:ext uri="{FF2B5EF4-FFF2-40B4-BE49-F238E27FC236}">
                  <a16:creationId xmlns:a16="http://schemas.microsoft.com/office/drawing/2014/main" id="{39C04075-06B4-E5B4-B7D2-A2818A071C50}"/>
                </a:ext>
              </a:extLst>
            </p:cNvPr>
            <p:cNvSpPr txBox="1"/>
            <p:nvPr/>
          </p:nvSpPr>
          <p:spPr>
            <a:xfrm>
              <a:off x="7396430"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72</a:t>
              </a:r>
            </a:p>
          </p:txBody>
        </p:sp>
        <p:sp>
          <p:nvSpPr>
            <p:cNvPr id="223" name="TextBox 222">
              <a:extLst>
                <a:ext uri="{FF2B5EF4-FFF2-40B4-BE49-F238E27FC236}">
                  <a16:creationId xmlns:a16="http://schemas.microsoft.com/office/drawing/2014/main" id="{DC6D78B9-B7F4-0A40-DB53-CE740A15D71C}"/>
                </a:ext>
              </a:extLst>
            </p:cNvPr>
            <p:cNvSpPr txBox="1"/>
            <p:nvPr/>
          </p:nvSpPr>
          <p:spPr>
            <a:xfrm>
              <a:off x="8122762"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84</a:t>
              </a:r>
            </a:p>
          </p:txBody>
        </p:sp>
        <p:sp>
          <p:nvSpPr>
            <p:cNvPr id="224" name="TextBox 223">
              <a:extLst>
                <a:ext uri="{FF2B5EF4-FFF2-40B4-BE49-F238E27FC236}">
                  <a16:creationId xmlns:a16="http://schemas.microsoft.com/office/drawing/2014/main" id="{D9134423-304F-3704-684A-BD626394AB2D}"/>
                </a:ext>
              </a:extLst>
            </p:cNvPr>
            <p:cNvSpPr txBox="1"/>
            <p:nvPr/>
          </p:nvSpPr>
          <p:spPr>
            <a:xfrm>
              <a:off x="8816668"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96</a:t>
              </a:r>
            </a:p>
          </p:txBody>
        </p:sp>
        <p:sp>
          <p:nvSpPr>
            <p:cNvPr id="225" name="TextBox 224">
              <a:extLst>
                <a:ext uri="{FF2B5EF4-FFF2-40B4-BE49-F238E27FC236}">
                  <a16:creationId xmlns:a16="http://schemas.microsoft.com/office/drawing/2014/main" id="{32F39BD5-A04D-ADC1-10CD-F70825473D81}"/>
                </a:ext>
              </a:extLst>
            </p:cNvPr>
            <p:cNvSpPr txBox="1"/>
            <p:nvPr/>
          </p:nvSpPr>
          <p:spPr>
            <a:xfrm>
              <a:off x="9543000" y="4557421"/>
              <a:ext cx="27292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108</a:t>
              </a:r>
            </a:p>
          </p:txBody>
        </p:sp>
        <p:sp>
          <p:nvSpPr>
            <p:cNvPr id="226" name="TextBox 225">
              <a:extLst>
                <a:ext uri="{FF2B5EF4-FFF2-40B4-BE49-F238E27FC236}">
                  <a16:creationId xmlns:a16="http://schemas.microsoft.com/office/drawing/2014/main" id="{52979CD3-B90B-375C-6C3C-A0777D7468D8}"/>
                </a:ext>
              </a:extLst>
            </p:cNvPr>
            <p:cNvSpPr txBox="1"/>
            <p:nvPr/>
          </p:nvSpPr>
          <p:spPr>
            <a:xfrm>
              <a:off x="2779200" y="4382535"/>
              <a:ext cx="272921" cy="138499"/>
            </a:xfrm>
            <a:prstGeom prst="rect">
              <a:avLst/>
            </a:prstGeom>
            <a:noFill/>
          </p:spPr>
          <p:txBody>
            <a:bodyPr wrap="square" lIns="0" tIns="0" rIns="0" bIns="0" rtlCol="0">
              <a:spAutoFit/>
            </a:bodyPr>
            <a:lstStyle/>
            <a:p>
              <a:pPr algn="r"/>
              <a:r>
                <a:rPr lang="en-GB" sz="9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227" name="TextBox 226">
              <a:extLst>
                <a:ext uri="{FF2B5EF4-FFF2-40B4-BE49-F238E27FC236}">
                  <a16:creationId xmlns:a16="http://schemas.microsoft.com/office/drawing/2014/main" id="{9955FF2D-AAB8-C415-2D0D-102D4AD77091}"/>
                </a:ext>
              </a:extLst>
            </p:cNvPr>
            <p:cNvSpPr txBox="1"/>
            <p:nvPr/>
          </p:nvSpPr>
          <p:spPr>
            <a:xfrm>
              <a:off x="8244099" y="1250997"/>
              <a:ext cx="2013115" cy="230832"/>
            </a:xfrm>
            <a:prstGeom prst="rect">
              <a:avLst/>
            </a:prstGeom>
            <a:noFill/>
          </p:spPr>
          <p:txBody>
            <a:bodyPr wrap="square" rtlCol="0">
              <a:spAutoFit/>
            </a:bodyPr>
            <a:lstStyle/>
            <a:p>
              <a:r>
                <a:rPr lang="en-GB" sz="900" b="1" noProof="0" dirty="0">
                  <a:solidFill>
                    <a:srgbClr val="2FA201"/>
                  </a:solidFill>
                  <a:latin typeface="Univers" panose="020B0503020202020204" pitchFamily="34" charset="0"/>
                  <a:cs typeface="Arial" panose="020B0604020202020204" pitchFamily="34" charset="0"/>
                </a:rPr>
                <a:t>84-month OS: 94.5%</a:t>
              </a:r>
            </a:p>
          </p:txBody>
        </p:sp>
        <p:sp>
          <p:nvSpPr>
            <p:cNvPr id="228" name="TextBox 227">
              <a:extLst>
                <a:ext uri="{FF2B5EF4-FFF2-40B4-BE49-F238E27FC236}">
                  <a16:creationId xmlns:a16="http://schemas.microsoft.com/office/drawing/2014/main" id="{1BF79B22-E92C-7A23-1471-F2F50AB3F26A}"/>
                </a:ext>
              </a:extLst>
            </p:cNvPr>
            <p:cNvSpPr txBox="1"/>
            <p:nvPr/>
          </p:nvSpPr>
          <p:spPr>
            <a:xfrm>
              <a:off x="8245233" y="1723733"/>
              <a:ext cx="2013115" cy="230832"/>
            </a:xfrm>
            <a:prstGeom prst="rect">
              <a:avLst/>
            </a:prstGeom>
            <a:noFill/>
          </p:spPr>
          <p:txBody>
            <a:bodyPr wrap="square" rtlCol="0">
              <a:spAutoFit/>
            </a:bodyPr>
            <a:lstStyle/>
            <a:p>
              <a:r>
                <a:rPr lang="en-GB" sz="900" b="1" noProof="0" dirty="0">
                  <a:solidFill>
                    <a:srgbClr val="454545"/>
                  </a:solidFill>
                  <a:latin typeface="Univers" panose="020B0503020202020204" pitchFamily="34" charset="0"/>
                  <a:cs typeface="Arial" panose="020B0604020202020204" pitchFamily="34" charset="0"/>
                </a:rPr>
                <a:t>84-month OS: 91.1%</a:t>
              </a:r>
            </a:p>
          </p:txBody>
        </p:sp>
        <p:sp>
          <p:nvSpPr>
            <p:cNvPr id="229" name="TextBox 228">
              <a:extLst>
                <a:ext uri="{FF2B5EF4-FFF2-40B4-BE49-F238E27FC236}">
                  <a16:creationId xmlns:a16="http://schemas.microsoft.com/office/drawing/2014/main" id="{A05F68D2-23A9-694B-4191-3DAF6EFF5ADB}"/>
                </a:ext>
              </a:extLst>
            </p:cNvPr>
            <p:cNvSpPr txBox="1"/>
            <p:nvPr/>
          </p:nvSpPr>
          <p:spPr>
            <a:xfrm rot="16200000">
              <a:off x="1128669" y="2836630"/>
              <a:ext cx="3130889" cy="261610"/>
            </a:xfrm>
            <a:prstGeom prst="rect">
              <a:avLst/>
            </a:prstGeom>
            <a:noFill/>
          </p:spPr>
          <p:txBody>
            <a:bodyPr wrap="square" rtlCol="0">
              <a:spAutoFit/>
            </a:bodyPr>
            <a:lstStyle/>
            <a:p>
              <a:pPr algn="ctr"/>
              <a:r>
                <a:rPr lang="en-GB" sz="1100" b="1" noProof="0" dirty="0">
                  <a:solidFill>
                    <a:schemeClr val="tx1">
                      <a:lumMod val="65000"/>
                      <a:lumOff val="35000"/>
                    </a:schemeClr>
                  </a:solidFill>
                  <a:latin typeface="Univers" panose="020B0503020202020204" pitchFamily="34" charset="0"/>
                  <a:cs typeface="Arial" panose="020B0604020202020204" pitchFamily="34" charset="0"/>
                </a:rPr>
                <a:t>Percentage of patients who were alive</a:t>
              </a:r>
            </a:p>
          </p:txBody>
        </p:sp>
        <p:cxnSp>
          <p:nvCxnSpPr>
            <p:cNvPr id="230" name="Straight Connector 229">
              <a:extLst>
                <a:ext uri="{FF2B5EF4-FFF2-40B4-BE49-F238E27FC236}">
                  <a16:creationId xmlns:a16="http://schemas.microsoft.com/office/drawing/2014/main" id="{F64E3AE5-6CB4-0ED2-E9DF-1F1CE76FA021}"/>
                </a:ext>
              </a:extLst>
            </p:cNvPr>
            <p:cNvCxnSpPr/>
            <p:nvPr/>
          </p:nvCxnSpPr>
          <p:spPr>
            <a:xfrm>
              <a:off x="3089814" y="4139301"/>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EC3C36C3-D63C-1A44-D832-8E39E276F4A5}"/>
                </a:ext>
              </a:extLst>
            </p:cNvPr>
            <p:cNvCxnSpPr/>
            <p:nvPr/>
          </p:nvCxnSpPr>
          <p:spPr>
            <a:xfrm>
              <a:off x="3089814" y="293252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4A97F284-F3DC-829A-EE67-27946974D831}"/>
                </a:ext>
              </a:extLst>
            </p:cNvPr>
            <p:cNvCxnSpPr>
              <a:cxnSpLocks/>
            </p:cNvCxnSpPr>
            <p:nvPr/>
          </p:nvCxnSpPr>
          <p:spPr>
            <a:xfrm rot="5400000">
              <a:off x="3903902" y="4485622"/>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7DCA3864-8BC5-B617-C6BA-976E525DD481}"/>
                </a:ext>
              </a:extLst>
            </p:cNvPr>
            <p:cNvCxnSpPr>
              <a:cxnSpLocks/>
            </p:cNvCxnSpPr>
            <p:nvPr/>
          </p:nvCxnSpPr>
          <p:spPr>
            <a:xfrm rot="5400000">
              <a:off x="8200895" y="4485627"/>
              <a:ext cx="1058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4" name="TextBox 233">
              <a:extLst>
                <a:ext uri="{FF2B5EF4-FFF2-40B4-BE49-F238E27FC236}">
                  <a16:creationId xmlns:a16="http://schemas.microsoft.com/office/drawing/2014/main" id="{2093C01F-039E-EEDB-FE01-AA5BFDC29F35}"/>
                </a:ext>
              </a:extLst>
            </p:cNvPr>
            <p:cNvSpPr txBox="1"/>
            <p:nvPr/>
          </p:nvSpPr>
          <p:spPr>
            <a:xfrm>
              <a:off x="3213917" y="4240362"/>
              <a:ext cx="2484120" cy="215444"/>
            </a:xfrm>
            <a:prstGeom prst="rect">
              <a:avLst/>
            </a:prstGeom>
            <a:noFill/>
          </p:spPr>
          <p:txBody>
            <a:bodyPr wrap="square" rtlCol="0">
              <a:spAutoFit/>
            </a:bodyPr>
            <a:lstStyle/>
            <a:p>
              <a:r>
                <a:rPr lang="en-GB" sz="800" b="1" noProof="0" dirty="0">
                  <a:solidFill>
                    <a:schemeClr val="tx1">
                      <a:lumMod val="65000"/>
                      <a:lumOff val="35000"/>
                    </a:schemeClr>
                  </a:solidFill>
                  <a:latin typeface="Univers" panose="020B0503020202020204" pitchFamily="34" charset="0"/>
                  <a:cs typeface="Arial" panose="020B0604020202020204" pitchFamily="34" charset="0"/>
                </a:rPr>
                <a:t>Median follow up: 93.8 months</a:t>
              </a:r>
            </a:p>
          </p:txBody>
        </p:sp>
        <p:sp>
          <p:nvSpPr>
            <p:cNvPr id="235" name="TextBox 234">
              <a:extLst>
                <a:ext uri="{FF2B5EF4-FFF2-40B4-BE49-F238E27FC236}">
                  <a16:creationId xmlns:a16="http://schemas.microsoft.com/office/drawing/2014/main" id="{1D1B89A4-4D9F-93A2-A918-55C76BA44121}"/>
                </a:ext>
              </a:extLst>
            </p:cNvPr>
            <p:cNvSpPr txBox="1"/>
            <p:nvPr/>
          </p:nvSpPr>
          <p:spPr>
            <a:xfrm>
              <a:off x="8273824" y="2016970"/>
              <a:ext cx="2013115" cy="230832"/>
            </a:xfrm>
            <a:prstGeom prst="rect">
              <a:avLst/>
            </a:prstGeom>
            <a:noFill/>
          </p:spPr>
          <p:txBody>
            <a:bodyPr wrap="square" rtlCol="0">
              <a:spAutoFit/>
            </a:bodyPr>
            <a:lstStyle/>
            <a:p>
              <a:r>
                <a:rPr lang="en-GB" sz="900" b="1" noProof="0" dirty="0">
                  <a:solidFill>
                    <a:srgbClr val="8ECF74"/>
                  </a:solidFill>
                  <a:latin typeface="Univers" panose="020B0503020202020204" pitchFamily="34" charset="0"/>
                  <a:cs typeface="Arial" panose="020B0604020202020204" pitchFamily="34" charset="0"/>
                </a:rPr>
                <a:t>84-month OS: 69.0%</a:t>
              </a:r>
            </a:p>
          </p:txBody>
        </p:sp>
        <p:sp>
          <p:nvSpPr>
            <p:cNvPr id="236" name="TextBox 235">
              <a:extLst>
                <a:ext uri="{FF2B5EF4-FFF2-40B4-BE49-F238E27FC236}">
                  <a16:creationId xmlns:a16="http://schemas.microsoft.com/office/drawing/2014/main" id="{B2D3B06B-5542-DD75-B7A1-335237FE5843}"/>
                </a:ext>
              </a:extLst>
            </p:cNvPr>
            <p:cNvSpPr txBox="1"/>
            <p:nvPr/>
          </p:nvSpPr>
          <p:spPr>
            <a:xfrm>
              <a:off x="8253814" y="2701644"/>
              <a:ext cx="2013115" cy="230832"/>
            </a:xfrm>
            <a:prstGeom prst="rect">
              <a:avLst/>
            </a:prstGeom>
            <a:noFill/>
          </p:spPr>
          <p:txBody>
            <a:bodyPr wrap="square" rtlCol="0">
              <a:spAutoFit/>
            </a:bodyPr>
            <a:lstStyle/>
            <a:p>
              <a:r>
                <a:rPr lang="en-GB" sz="900" b="1" noProof="0" dirty="0">
                  <a:solidFill>
                    <a:srgbClr val="979293"/>
                  </a:solidFill>
                  <a:latin typeface="Univers" panose="020B0503020202020204" pitchFamily="34" charset="0"/>
                  <a:cs typeface="Arial" panose="020B0604020202020204" pitchFamily="34" charset="0"/>
                </a:rPr>
                <a:t>84-month OS: 59.8%</a:t>
              </a:r>
            </a:p>
          </p:txBody>
        </p:sp>
        <p:sp>
          <p:nvSpPr>
            <p:cNvPr id="237" name="TextBox 236">
              <a:extLst>
                <a:ext uri="{FF2B5EF4-FFF2-40B4-BE49-F238E27FC236}">
                  <a16:creationId xmlns:a16="http://schemas.microsoft.com/office/drawing/2014/main" id="{4540394B-3267-5B93-9FBA-68EC7B96F504}"/>
                </a:ext>
              </a:extLst>
            </p:cNvPr>
            <p:cNvSpPr txBox="1"/>
            <p:nvPr/>
          </p:nvSpPr>
          <p:spPr>
            <a:xfrm>
              <a:off x="9849818" y="1430495"/>
              <a:ext cx="1606852" cy="461665"/>
            </a:xfrm>
            <a:prstGeom prst="rect">
              <a:avLst/>
            </a:prstGeom>
            <a:noFill/>
          </p:spPr>
          <p:txBody>
            <a:bodyPr wrap="square" rtlCol="0">
              <a:spAutoFit/>
            </a:bodyPr>
            <a:lstStyle/>
            <a:p>
              <a:r>
                <a:rPr lang="en-GB" sz="800" b="1" noProof="0" dirty="0">
                  <a:solidFill>
                    <a:schemeClr val="tx1">
                      <a:lumMod val="65000"/>
                      <a:lumOff val="35000"/>
                    </a:schemeClr>
                  </a:solidFill>
                  <a:latin typeface="Univers" panose="020B0503020202020204" pitchFamily="34" charset="0"/>
                  <a:cs typeface="Arial" panose="020B0604020202020204" pitchFamily="34" charset="0"/>
                </a:rPr>
                <a:t>pCR Yes</a:t>
              </a:r>
            </a:p>
            <a:p>
              <a:r>
                <a:rPr lang="en-GB" sz="800" b="1" noProof="0" dirty="0">
                  <a:solidFill>
                    <a:schemeClr val="tx1">
                      <a:lumMod val="65000"/>
                      <a:lumOff val="35000"/>
                    </a:schemeClr>
                  </a:solidFill>
                  <a:latin typeface="Univers" panose="020B0503020202020204" pitchFamily="34" charset="0"/>
                  <a:cs typeface="Arial" panose="020B0604020202020204" pitchFamily="34" charset="0"/>
                </a:rPr>
                <a:t>HR, 0.64</a:t>
              </a:r>
            </a:p>
            <a:p>
              <a:r>
                <a:rPr lang="en-GB" sz="800" b="1" noProof="0" dirty="0">
                  <a:solidFill>
                    <a:schemeClr val="tx1">
                      <a:lumMod val="65000"/>
                      <a:lumOff val="35000"/>
                    </a:schemeClr>
                  </a:solidFill>
                  <a:latin typeface="Univers" panose="020B0503020202020204" pitchFamily="34" charset="0"/>
                  <a:cs typeface="Arial" panose="020B0604020202020204" pitchFamily="34" charset="0"/>
                </a:rPr>
                <a:t>(95% CI, 0.37–1.14)</a:t>
              </a:r>
            </a:p>
          </p:txBody>
        </p:sp>
        <p:sp>
          <p:nvSpPr>
            <p:cNvPr id="238" name="TextBox 237">
              <a:extLst>
                <a:ext uri="{FF2B5EF4-FFF2-40B4-BE49-F238E27FC236}">
                  <a16:creationId xmlns:a16="http://schemas.microsoft.com/office/drawing/2014/main" id="{8202C660-709B-B745-83F8-7CF8E353EA97}"/>
                </a:ext>
              </a:extLst>
            </p:cNvPr>
            <p:cNvSpPr txBox="1"/>
            <p:nvPr/>
          </p:nvSpPr>
          <p:spPr>
            <a:xfrm>
              <a:off x="9849818" y="2281495"/>
              <a:ext cx="1606852" cy="461665"/>
            </a:xfrm>
            <a:prstGeom prst="rect">
              <a:avLst/>
            </a:prstGeom>
            <a:noFill/>
          </p:spPr>
          <p:txBody>
            <a:bodyPr wrap="square" rtlCol="0">
              <a:spAutoFit/>
            </a:bodyPr>
            <a:lstStyle/>
            <a:p>
              <a:r>
                <a:rPr lang="en-GB" sz="800" b="1" noProof="0" dirty="0">
                  <a:solidFill>
                    <a:schemeClr val="tx1">
                      <a:lumMod val="65000"/>
                      <a:lumOff val="35000"/>
                    </a:schemeClr>
                  </a:solidFill>
                  <a:latin typeface="Univers" panose="020B0503020202020204" pitchFamily="34" charset="0"/>
                  <a:cs typeface="Arial" panose="020B0604020202020204" pitchFamily="34" charset="0"/>
                </a:rPr>
                <a:t>pCR No</a:t>
              </a:r>
            </a:p>
            <a:p>
              <a:r>
                <a:rPr lang="en-GB" sz="800" b="1" noProof="0" dirty="0">
                  <a:solidFill>
                    <a:schemeClr val="tx1">
                      <a:lumMod val="65000"/>
                      <a:lumOff val="35000"/>
                    </a:schemeClr>
                  </a:solidFill>
                  <a:latin typeface="Univers" panose="020B0503020202020204" pitchFamily="34" charset="0"/>
                  <a:cs typeface="Arial" panose="020B0604020202020204" pitchFamily="34" charset="0"/>
                </a:rPr>
                <a:t>HR, 0.76</a:t>
              </a:r>
            </a:p>
            <a:p>
              <a:r>
                <a:rPr lang="en-GB" sz="800" b="1" noProof="0" dirty="0">
                  <a:solidFill>
                    <a:schemeClr val="tx1">
                      <a:lumMod val="65000"/>
                      <a:lumOff val="35000"/>
                    </a:schemeClr>
                  </a:solidFill>
                  <a:latin typeface="Univers" panose="020B0503020202020204" pitchFamily="34" charset="0"/>
                  <a:cs typeface="Arial" panose="020B0604020202020204" pitchFamily="34" charset="0"/>
                </a:rPr>
                <a:t>(95% CI, 0.55–1.03)</a:t>
              </a:r>
            </a:p>
          </p:txBody>
        </p:sp>
        <p:cxnSp>
          <p:nvCxnSpPr>
            <p:cNvPr id="239" name="Straight Connector 238">
              <a:extLst>
                <a:ext uri="{FF2B5EF4-FFF2-40B4-BE49-F238E27FC236}">
                  <a16:creationId xmlns:a16="http://schemas.microsoft.com/office/drawing/2014/main" id="{FA857046-230E-7AE2-AC28-75188015FD7D}"/>
                </a:ext>
              </a:extLst>
            </p:cNvPr>
            <p:cNvCxnSpPr>
              <a:cxnSpLocks/>
            </p:cNvCxnSpPr>
            <p:nvPr/>
          </p:nvCxnSpPr>
          <p:spPr>
            <a:xfrm>
              <a:off x="8249523" y="1407653"/>
              <a:ext cx="0" cy="3022955"/>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40" name="TextBox 239">
              <a:extLst>
                <a:ext uri="{FF2B5EF4-FFF2-40B4-BE49-F238E27FC236}">
                  <a16:creationId xmlns:a16="http://schemas.microsoft.com/office/drawing/2014/main" id="{E651CD95-ECD2-52DF-A4CB-7A41DD00AC5F}"/>
                </a:ext>
              </a:extLst>
            </p:cNvPr>
            <p:cNvSpPr txBox="1"/>
            <p:nvPr/>
          </p:nvSpPr>
          <p:spPr>
            <a:xfrm>
              <a:off x="3220050" y="4762921"/>
              <a:ext cx="6459410" cy="153888"/>
            </a:xfrm>
            <a:prstGeom prst="rect">
              <a:avLst/>
            </a:prstGeom>
            <a:noFill/>
          </p:spPr>
          <p:txBody>
            <a:bodyPr wrap="square" lIns="0" tIns="0" rIns="0" bIns="0" rtlCol="0">
              <a:spAutoFit/>
            </a:bodyPr>
            <a:lstStyle/>
            <a:p>
              <a:pPr algn="ctr"/>
              <a:r>
                <a:rPr lang="en-GB" sz="1000" b="1" noProof="0" dirty="0">
                  <a:solidFill>
                    <a:schemeClr val="tx1">
                      <a:lumMod val="65000"/>
                      <a:lumOff val="35000"/>
                    </a:schemeClr>
                  </a:solidFill>
                  <a:latin typeface="Univers" panose="020B0503020202020204" pitchFamily="34" charset="0"/>
                  <a:cs typeface="Arial" panose="020B0604020202020204" pitchFamily="34" charset="0"/>
                </a:rPr>
                <a:t>Time (months)</a:t>
              </a:r>
            </a:p>
          </p:txBody>
        </p:sp>
        <p:sp>
          <p:nvSpPr>
            <p:cNvPr id="241" name="Left Brace 240">
              <a:extLst>
                <a:ext uri="{FF2B5EF4-FFF2-40B4-BE49-F238E27FC236}">
                  <a16:creationId xmlns:a16="http://schemas.microsoft.com/office/drawing/2014/main" id="{2E55526D-35D9-F52A-4A9E-E80AB6531A34}"/>
                </a:ext>
              </a:extLst>
            </p:cNvPr>
            <p:cNvSpPr/>
            <p:nvPr/>
          </p:nvSpPr>
          <p:spPr>
            <a:xfrm rot="10800000">
              <a:off x="9770742" y="1450607"/>
              <a:ext cx="103191" cy="346229"/>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p>
          </p:txBody>
        </p:sp>
        <p:sp>
          <p:nvSpPr>
            <p:cNvPr id="242" name="Left Brace 241">
              <a:extLst>
                <a:ext uri="{FF2B5EF4-FFF2-40B4-BE49-F238E27FC236}">
                  <a16:creationId xmlns:a16="http://schemas.microsoft.com/office/drawing/2014/main" id="{38D22307-9F88-03C9-C809-F163B8FFBDDD}"/>
                </a:ext>
              </a:extLst>
            </p:cNvPr>
            <p:cNvSpPr/>
            <p:nvPr/>
          </p:nvSpPr>
          <p:spPr>
            <a:xfrm rot="10800000">
              <a:off x="9770742" y="2333635"/>
              <a:ext cx="103191" cy="346229"/>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p>
          </p:txBody>
        </p:sp>
      </p:grpSp>
    </p:spTree>
    <p:extLst>
      <p:ext uri="{BB962C8B-B14F-4D97-AF65-F5344CB8AC3E}">
        <p14:creationId xmlns:p14="http://schemas.microsoft.com/office/powerpoint/2010/main" val="3798559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751D81F-2CE2-43A8-980C-56F89A8BE5F2}"/>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D87CBB5E-3B87-4F39-A7B9-959C5C7E87D9}"/>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10" name="Graphic 9" descr="Home">
              <a:hlinkClick r:id="rId3" action="ppaction://hlinksldjump"/>
              <a:extLst>
                <a:ext uri="{FF2B5EF4-FFF2-40B4-BE49-F238E27FC236}">
                  <a16:creationId xmlns:a16="http://schemas.microsoft.com/office/drawing/2014/main" id="{8F0B422D-FE7B-4B44-BD89-F3D29CAA12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A36042D6-19DA-4F72-A297-CBDA912B96DC}"/>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dirty="0">
                <a:solidFill>
                  <a:schemeClr val="bg1"/>
                </a:solidFill>
                <a:latin typeface="Univers" panose="020B0503020202020204" pitchFamily="34" charset="0"/>
              </a:rPr>
              <a:t>KEYNOTE-522: Exploratory analysis – DPFS or DRFS at 36 and</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60 months</a:t>
            </a:r>
            <a:endParaRPr lang="en-GB" sz="2800" baseline="30000" dirty="0">
              <a:solidFill>
                <a:schemeClr val="bg1"/>
              </a:solidFill>
              <a:latin typeface="Univers" panose="020B0503020202020204" pitchFamily="34" charset="0"/>
            </a:endParaRPr>
          </a:p>
        </p:txBody>
      </p:sp>
      <p:sp>
        <p:nvSpPr>
          <p:cNvPr id="12" name="Text Placeholder 7">
            <a:extLst>
              <a:ext uri="{FF2B5EF4-FFF2-40B4-BE49-F238E27FC236}">
                <a16:creationId xmlns:a16="http://schemas.microsoft.com/office/drawing/2014/main" id="{9231E740-CD93-4CC3-A1FA-33E93E4BB9DF}"/>
              </a:ext>
            </a:extLst>
          </p:cNvPr>
          <p:cNvSpPr txBox="1">
            <a:spLocks/>
          </p:cNvSpPr>
          <p:nvPr/>
        </p:nvSpPr>
        <p:spPr>
          <a:xfrm>
            <a:off x="80996" y="5998679"/>
            <a:ext cx="1025362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Data cut-off: 23 March 2021 and 23 March 2023.</a:t>
            </a:r>
            <a:br>
              <a:rPr lang="en-GB" sz="800" b="1" dirty="0">
                <a:latin typeface="Univers" panose="020B0503020202020204" pitchFamily="34" charset="0"/>
              </a:rPr>
            </a:br>
            <a:r>
              <a:rPr lang="en-GB" sz="800" b="1" baseline="30000" dirty="0" err="1">
                <a:latin typeface="Univers" panose="020B0503020202020204" pitchFamily="34" charset="0"/>
              </a:rPr>
              <a:t>a</a:t>
            </a:r>
            <a:r>
              <a:rPr lang="en-GB" sz="800" b="1" dirty="0" err="1">
                <a:latin typeface="Univers" panose="020B0503020202020204" pitchFamily="34" charset="0"/>
              </a:rPr>
              <a:t>HR</a:t>
            </a:r>
            <a:r>
              <a:rPr lang="en-GB" sz="800" b="1" dirty="0">
                <a:latin typeface="Univers" panose="020B0503020202020204" pitchFamily="34" charset="0"/>
              </a:rPr>
              <a:t> (CI) analysed based on a Cox regression model with treatment as a covariate stratified by randomisation stratification factors.</a:t>
            </a:r>
            <a:br>
              <a:rPr lang="en-GB" sz="800" b="1" dirty="0">
                <a:latin typeface="Univers" panose="020B0503020202020204" pitchFamily="34" charset="0"/>
              </a:rPr>
            </a:br>
            <a:r>
              <a:rPr lang="en-GB" sz="800" dirty="0">
                <a:latin typeface="Univers" panose="020B0503020202020204" pitchFamily="34" charset="0"/>
              </a:rPr>
              <a:t>CI, confidence interval; DPFS, distant progression-free survival; DRFS, distant recurrence-free survival; HR, hazard ratio.</a:t>
            </a:r>
            <a:br>
              <a:rPr lang="en-GB" sz="800" dirty="0">
                <a:latin typeface="Univers" panose="020B0503020202020204" pitchFamily="34" charset="0"/>
              </a:rPr>
            </a:br>
            <a:r>
              <a:rPr lang="en-GB" sz="800" dirty="0">
                <a:latin typeface="Univers" panose="020B0503020202020204" pitchFamily="34" charset="0"/>
              </a:rPr>
              <a:t>Schmid P et al. Presented at the European Society of Medical Oncology Congress 2023, 20–24 September, Madrid, Spain.</a:t>
            </a:r>
          </a:p>
        </p:txBody>
      </p:sp>
      <p:sp>
        <p:nvSpPr>
          <p:cNvPr id="31" name="Rectangle 30">
            <a:extLst>
              <a:ext uri="{FF2B5EF4-FFF2-40B4-BE49-F238E27FC236}">
                <a16:creationId xmlns:a16="http://schemas.microsoft.com/office/drawing/2014/main" id="{82C366E1-2C0F-16BA-13A2-3871125C8784}"/>
              </a:ext>
            </a:extLst>
          </p:cNvPr>
          <p:cNvSpPr/>
          <p:nvPr/>
        </p:nvSpPr>
        <p:spPr>
          <a:xfrm flipH="1">
            <a:off x="2537979" y="2215199"/>
            <a:ext cx="410891" cy="2192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41" name="Rectangle 40">
            <a:extLst>
              <a:ext uri="{FF2B5EF4-FFF2-40B4-BE49-F238E27FC236}">
                <a16:creationId xmlns:a16="http://schemas.microsoft.com/office/drawing/2014/main" id="{9B6FD0EF-5F4F-2B14-C207-A708CD55919F}"/>
              </a:ext>
            </a:extLst>
          </p:cNvPr>
          <p:cNvSpPr/>
          <p:nvPr/>
        </p:nvSpPr>
        <p:spPr>
          <a:xfrm>
            <a:off x="2661804" y="2405699"/>
            <a:ext cx="314325"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screenshot of a computer screen&#10;&#10;Description automatically generated">
            <a:extLst>
              <a:ext uri="{FF2B5EF4-FFF2-40B4-BE49-F238E27FC236}">
                <a16:creationId xmlns:a16="http://schemas.microsoft.com/office/drawing/2014/main" id="{35F3E9A4-FC1E-5E4B-5E7F-CFFB4EA521C6}"/>
              </a:ext>
            </a:extLst>
          </p:cNvPr>
          <p:cNvPicPr>
            <a:picLocks noChangeAspect="1"/>
          </p:cNvPicPr>
          <p:nvPr/>
        </p:nvPicPr>
        <p:blipFill rotWithShape="1">
          <a:blip r:embed="rId5">
            <a:extLst>
              <a:ext uri="{28A0092B-C50C-407E-A947-70E740481C1C}">
                <a14:useLocalDpi xmlns:a14="http://schemas.microsoft.com/office/drawing/2010/main" val="0"/>
              </a:ext>
            </a:extLst>
          </a:blip>
          <a:srcRect l="59990" t="27879" r="2715" b="28637"/>
          <a:stretch/>
        </p:blipFill>
        <p:spPr>
          <a:xfrm>
            <a:off x="6549476" y="2085351"/>
            <a:ext cx="5630433" cy="3520798"/>
          </a:xfrm>
          <a:prstGeom prst="rect">
            <a:avLst/>
          </a:prstGeom>
          <a:noFill/>
        </p:spPr>
      </p:pic>
      <p:sp>
        <p:nvSpPr>
          <p:cNvPr id="3" name="TextBox 2">
            <a:extLst>
              <a:ext uri="{FF2B5EF4-FFF2-40B4-BE49-F238E27FC236}">
                <a16:creationId xmlns:a16="http://schemas.microsoft.com/office/drawing/2014/main" id="{F40B2AD8-8B96-BFF5-DE3A-07393AA3D92C}"/>
              </a:ext>
            </a:extLst>
          </p:cNvPr>
          <p:cNvSpPr txBox="1"/>
          <p:nvPr/>
        </p:nvSpPr>
        <p:spPr>
          <a:xfrm>
            <a:off x="7349276" y="567310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a:latin typeface="Univers" panose="020B0503020202020204" pitchFamily="34" charset="0"/>
              </a:rPr>
              <a:t>Adapted from Schmid P et al.</a:t>
            </a:r>
            <a:r>
              <a:rPr lang="en-GB" sz="800" i="1">
                <a:latin typeface="Univers" panose="020B0503020202020204" pitchFamily="34" charset="0"/>
              </a:rPr>
              <a:t> </a:t>
            </a:r>
            <a:r>
              <a:rPr lang="en-GB" sz="800">
                <a:latin typeface="Univers" panose="020B0503020202020204" pitchFamily="34" charset="0"/>
              </a:rPr>
              <a:t>Presented at ESMO 2023.</a:t>
            </a:r>
          </a:p>
        </p:txBody>
      </p:sp>
      <p:sp>
        <p:nvSpPr>
          <p:cNvPr id="13" name="TextBox 12">
            <a:extLst>
              <a:ext uri="{FF2B5EF4-FFF2-40B4-BE49-F238E27FC236}">
                <a16:creationId xmlns:a16="http://schemas.microsoft.com/office/drawing/2014/main" id="{AD5335FC-32F3-559B-5AE3-D538103E2796}"/>
              </a:ext>
            </a:extLst>
          </p:cNvPr>
          <p:cNvSpPr txBox="1"/>
          <p:nvPr/>
        </p:nvSpPr>
        <p:spPr>
          <a:xfrm>
            <a:off x="2283198" y="6005489"/>
            <a:ext cx="7625603" cy="261610"/>
          </a:xfrm>
          <a:prstGeom prst="rect">
            <a:avLst/>
          </a:prstGeom>
          <a:noFill/>
        </p:spPr>
        <p:txBody>
          <a:bodyPr wrap="square">
            <a:spAutoFit/>
          </a:bodyPr>
          <a:lstStyle/>
          <a:p>
            <a:pPr algn="ctr"/>
            <a:r>
              <a:rPr lang="en-GB" sz="1100" b="1">
                <a:latin typeface="Univers" panose="020B0503020202020204" pitchFamily="34" charset="0"/>
              </a:rPr>
              <a:t>This was an exploratory analysis; significance was not tested and no statistical conclusions can be drawn</a:t>
            </a:r>
          </a:p>
        </p:txBody>
      </p:sp>
      <p:pic>
        <p:nvPicPr>
          <p:cNvPr id="2" name="Picture 1" descr="A screenshot of a computer screen&#10;&#10;Description automatically generated">
            <a:extLst>
              <a:ext uri="{FF2B5EF4-FFF2-40B4-BE49-F238E27FC236}">
                <a16:creationId xmlns:a16="http://schemas.microsoft.com/office/drawing/2014/main" id="{844A2826-5D5B-A265-E8D8-24B4F30268E5}"/>
              </a:ext>
            </a:extLst>
          </p:cNvPr>
          <p:cNvPicPr>
            <a:picLocks noChangeAspect="1"/>
          </p:cNvPicPr>
          <p:nvPr/>
        </p:nvPicPr>
        <p:blipFill rotWithShape="1">
          <a:blip r:embed="rId5">
            <a:extLst>
              <a:ext uri="{28A0092B-C50C-407E-A947-70E740481C1C}">
                <a14:useLocalDpi xmlns:a14="http://schemas.microsoft.com/office/drawing/2010/main" val="0"/>
              </a:ext>
            </a:extLst>
          </a:blip>
          <a:srcRect l="1591" t="24792" r="52045" b="27940"/>
          <a:stretch/>
        </p:blipFill>
        <p:spPr>
          <a:xfrm>
            <a:off x="1" y="1856509"/>
            <a:ext cx="6839336" cy="3787993"/>
          </a:xfrm>
          <a:prstGeom prst="rect">
            <a:avLst/>
          </a:prstGeom>
        </p:spPr>
      </p:pic>
      <p:sp>
        <p:nvSpPr>
          <p:cNvPr id="4" name="Rectangle 3">
            <a:extLst>
              <a:ext uri="{FF2B5EF4-FFF2-40B4-BE49-F238E27FC236}">
                <a16:creationId xmlns:a16="http://schemas.microsoft.com/office/drawing/2014/main" id="{4FD183D7-9EFA-5AA6-D94F-BE9FFEBF66E2}"/>
              </a:ext>
            </a:extLst>
          </p:cNvPr>
          <p:cNvSpPr/>
          <p:nvPr/>
        </p:nvSpPr>
        <p:spPr>
          <a:xfrm>
            <a:off x="6446982" y="5024582"/>
            <a:ext cx="554182" cy="4539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60DBF8D-98D5-FF39-4024-0556F47F6A08}"/>
              </a:ext>
            </a:extLst>
          </p:cNvPr>
          <p:cNvSpPr txBox="1"/>
          <p:nvPr/>
        </p:nvSpPr>
        <p:spPr>
          <a:xfrm>
            <a:off x="1765005" y="1341325"/>
            <a:ext cx="4784471" cy="276999"/>
          </a:xfrm>
          <a:prstGeom prst="rect">
            <a:avLst/>
          </a:prstGeom>
          <a:noFill/>
        </p:spPr>
        <p:txBody>
          <a:bodyPr wrap="square" rtlCol="0">
            <a:spAutoFit/>
          </a:bodyPr>
          <a:lstStyle/>
          <a:p>
            <a:pPr algn="ctr"/>
            <a:r>
              <a:rPr lang="en-GB" sz="1200" b="1" dirty="0">
                <a:solidFill>
                  <a:schemeClr val="tx1">
                    <a:lumMod val="75000"/>
                    <a:lumOff val="25000"/>
                  </a:schemeClr>
                </a:solidFill>
                <a:latin typeface="Univers" panose="020B0503020202020204" pitchFamily="34" charset="0"/>
              </a:rPr>
              <a:t>36 months</a:t>
            </a:r>
          </a:p>
        </p:txBody>
      </p:sp>
      <p:sp>
        <p:nvSpPr>
          <p:cNvPr id="18" name="TextBox 17">
            <a:extLst>
              <a:ext uri="{FF2B5EF4-FFF2-40B4-BE49-F238E27FC236}">
                <a16:creationId xmlns:a16="http://schemas.microsoft.com/office/drawing/2014/main" id="{8ECDCD83-D36E-2A0D-D973-C4E69B902A42}"/>
              </a:ext>
            </a:extLst>
          </p:cNvPr>
          <p:cNvSpPr txBox="1"/>
          <p:nvPr/>
        </p:nvSpPr>
        <p:spPr>
          <a:xfrm>
            <a:off x="6839338" y="1341325"/>
            <a:ext cx="5132138" cy="276999"/>
          </a:xfrm>
          <a:prstGeom prst="rect">
            <a:avLst/>
          </a:prstGeom>
          <a:noFill/>
        </p:spPr>
        <p:txBody>
          <a:bodyPr wrap="square" rtlCol="0">
            <a:spAutoFit/>
          </a:bodyPr>
          <a:lstStyle/>
          <a:p>
            <a:pPr algn="ctr"/>
            <a:r>
              <a:rPr lang="en-GB" sz="1200" b="1" dirty="0">
                <a:solidFill>
                  <a:schemeClr val="tx1">
                    <a:lumMod val="75000"/>
                    <a:lumOff val="25000"/>
                  </a:schemeClr>
                </a:solidFill>
                <a:latin typeface="Univers" panose="020B0503020202020204" pitchFamily="34" charset="0"/>
              </a:rPr>
              <a:t>60 months</a:t>
            </a:r>
          </a:p>
        </p:txBody>
      </p:sp>
      <p:sp>
        <p:nvSpPr>
          <p:cNvPr id="6" name="TextBox 5">
            <a:extLst>
              <a:ext uri="{FF2B5EF4-FFF2-40B4-BE49-F238E27FC236}">
                <a16:creationId xmlns:a16="http://schemas.microsoft.com/office/drawing/2014/main" id="{E45503D4-09EF-AD7C-99F9-7D2A50E33590}"/>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6"/>
              </a:rPr>
              <a:t>UK Prescribing Information</a:t>
            </a:r>
            <a:endParaRPr lang="en-GB" sz="1000" b="1">
              <a:latin typeface="Univers" panose="020B0503020202020204" pitchFamily="34" charset="0"/>
            </a:endParaRPr>
          </a:p>
        </p:txBody>
      </p:sp>
      <p:sp>
        <p:nvSpPr>
          <p:cNvPr id="14" name="TextBox 13">
            <a:extLst>
              <a:ext uri="{FF2B5EF4-FFF2-40B4-BE49-F238E27FC236}">
                <a16:creationId xmlns:a16="http://schemas.microsoft.com/office/drawing/2014/main" id="{14B3AEA5-4895-18B6-D4B6-A104DD2D9B64}"/>
              </a:ext>
            </a:extLst>
          </p:cNvPr>
          <p:cNvSpPr txBox="1"/>
          <p:nvPr/>
        </p:nvSpPr>
        <p:spPr>
          <a:xfrm>
            <a:off x="2364725" y="4414458"/>
            <a:ext cx="2484120" cy="246221"/>
          </a:xfrm>
          <a:prstGeom prst="rect">
            <a:avLst/>
          </a:prstGeom>
          <a:solidFill>
            <a:schemeClr val="bg1"/>
          </a:solidFill>
        </p:spPr>
        <p:txBody>
          <a:bodyPr wrap="square" rtlCol="0">
            <a:spAutoFit/>
          </a:bodyPr>
          <a:lstStyle/>
          <a:p>
            <a:r>
              <a:rPr lang="en-GB" sz="1000" dirty="0" err="1">
                <a:solidFill>
                  <a:schemeClr val="tx1">
                    <a:lumMod val="65000"/>
                    <a:lumOff val="35000"/>
                  </a:schemeClr>
                </a:solidFill>
                <a:latin typeface="Univers" panose="020B0503020202020204" pitchFamily="34" charset="0"/>
                <a:cs typeface="Arial" panose="020B0604020202020204" pitchFamily="34" charset="0"/>
              </a:rPr>
              <a:t>HR</a:t>
            </a:r>
            <a:r>
              <a:rPr lang="en-GB" sz="1000" baseline="30000" dirty="0" err="1">
                <a:solidFill>
                  <a:schemeClr val="tx1">
                    <a:lumMod val="65000"/>
                    <a:lumOff val="35000"/>
                  </a:schemeClr>
                </a:solidFill>
                <a:latin typeface="Univers" panose="020B0503020202020204" pitchFamily="34" charset="0"/>
                <a:cs typeface="Arial" panose="020B0604020202020204" pitchFamily="34" charset="0"/>
              </a:rPr>
              <a:t>a</a:t>
            </a:r>
            <a:r>
              <a:rPr lang="en-GB" sz="1000" dirty="0">
                <a:solidFill>
                  <a:schemeClr val="tx1">
                    <a:lumMod val="65000"/>
                    <a:lumOff val="35000"/>
                  </a:schemeClr>
                </a:solidFill>
                <a:latin typeface="Univers" panose="020B0503020202020204" pitchFamily="34" charset="0"/>
                <a:cs typeface="Arial" panose="020B0604020202020204" pitchFamily="34" charset="0"/>
              </a:rPr>
              <a:t> 0.61 (95% CI, 0.46–0.82)</a:t>
            </a:r>
          </a:p>
        </p:txBody>
      </p:sp>
      <p:sp>
        <p:nvSpPr>
          <p:cNvPr id="16" name="TextBox 15">
            <a:extLst>
              <a:ext uri="{FF2B5EF4-FFF2-40B4-BE49-F238E27FC236}">
                <a16:creationId xmlns:a16="http://schemas.microsoft.com/office/drawing/2014/main" id="{971558ED-FF54-2603-6AC6-027DB45F49F7}"/>
              </a:ext>
            </a:extLst>
          </p:cNvPr>
          <p:cNvSpPr txBox="1"/>
          <p:nvPr/>
        </p:nvSpPr>
        <p:spPr>
          <a:xfrm>
            <a:off x="7180132" y="4414458"/>
            <a:ext cx="2484120" cy="246221"/>
          </a:xfrm>
          <a:prstGeom prst="rect">
            <a:avLst/>
          </a:prstGeom>
          <a:solidFill>
            <a:schemeClr val="bg1"/>
          </a:solidFill>
        </p:spPr>
        <p:txBody>
          <a:bodyPr wrap="square" rtlCol="0">
            <a:spAutoFit/>
          </a:bodyPr>
          <a:lstStyle/>
          <a:p>
            <a:r>
              <a:rPr lang="en-GB" sz="1000" dirty="0" err="1">
                <a:solidFill>
                  <a:schemeClr val="tx1">
                    <a:lumMod val="65000"/>
                    <a:lumOff val="35000"/>
                  </a:schemeClr>
                </a:solidFill>
                <a:latin typeface="Univers" panose="020B0503020202020204" pitchFamily="34" charset="0"/>
                <a:cs typeface="Arial" panose="020B0604020202020204" pitchFamily="34" charset="0"/>
              </a:rPr>
              <a:t>HR</a:t>
            </a:r>
            <a:r>
              <a:rPr lang="en-GB" sz="1000" baseline="30000" dirty="0" err="1">
                <a:solidFill>
                  <a:schemeClr val="tx1">
                    <a:lumMod val="65000"/>
                    <a:lumOff val="35000"/>
                  </a:schemeClr>
                </a:solidFill>
                <a:latin typeface="Univers" panose="020B0503020202020204" pitchFamily="34" charset="0"/>
                <a:cs typeface="Arial" panose="020B0604020202020204" pitchFamily="34" charset="0"/>
              </a:rPr>
              <a:t>a</a:t>
            </a:r>
            <a:r>
              <a:rPr lang="en-GB" sz="1000" dirty="0">
                <a:solidFill>
                  <a:schemeClr val="tx1">
                    <a:lumMod val="65000"/>
                    <a:lumOff val="35000"/>
                  </a:schemeClr>
                </a:solidFill>
                <a:latin typeface="Univers" panose="020B0503020202020204" pitchFamily="34" charset="0"/>
                <a:cs typeface="Arial" panose="020B0604020202020204" pitchFamily="34" charset="0"/>
              </a:rPr>
              <a:t> 0.64 (95% CI, 0.49–0.84)</a:t>
            </a:r>
          </a:p>
        </p:txBody>
      </p:sp>
    </p:spTree>
    <p:extLst>
      <p:ext uri="{BB962C8B-B14F-4D97-AF65-F5344CB8AC3E}">
        <p14:creationId xmlns:p14="http://schemas.microsoft.com/office/powerpoint/2010/main" val="2915785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pic>
        <p:nvPicPr>
          <p:cNvPr id="13" name="Graphic 12">
            <a:extLst>
              <a:ext uri="{FF2B5EF4-FFF2-40B4-BE49-F238E27FC236}">
                <a16:creationId xmlns:a16="http://schemas.microsoft.com/office/drawing/2014/main" id="{5ADFC45F-EF23-4640-AD10-95C56D4A69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302" y="1620257"/>
            <a:ext cx="395440" cy="395440"/>
          </a:xfrm>
          <a:prstGeom prst="rect">
            <a:avLst/>
          </a:prstGeom>
        </p:spPr>
      </p:pic>
      <p:sp>
        <p:nvSpPr>
          <p:cNvPr id="14" name="TextBox 13">
            <a:extLst>
              <a:ext uri="{FF2B5EF4-FFF2-40B4-BE49-F238E27FC236}">
                <a16:creationId xmlns:a16="http://schemas.microsoft.com/office/drawing/2014/main" id="{A51FA64A-7C80-407B-85F9-B417AB0BD6B8}"/>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sp>
        <p:nvSpPr>
          <p:cNvPr id="18" name="Title 1">
            <a:extLst>
              <a:ext uri="{FF2B5EF4-FFF2-40B4-BE49-F238E27FC236}">
                <a16:creationId xmlns:a16="http://schemas.microsoft.com/office/drawing/2014/main" id="{DDC5D2A3-B915-18F8-90E0-65C9B83A6196}"/>
              </a:ext>
            </a:extLst>
          </p:cNvPr>
          <p:cNvSpPr txBox="1">
            <a:spLocks/>
          </p:cNvSpPr>
          <p:nvPr/>
        </p:nvSpPr>
        <p:spPr>
          <a:xfrm>
            <a:off x="838200" y="267352"/>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Heritage of KEYTRUDA and MoA with chemotherapy</a:t>
            </a:r>
          </a:p>
        </p:txBody>
      </p:sp>
      <p:sp>
        <p:nvSpPr>
          <p:cNvPr id="34" name="Rectangle: Single Corner Snipped 33">
            <a:hlinkClick r:id="rId6" action="ppaction://hlinksldjump"/>
            <a:extLst>
              <a:ext uri="{FF2B5EF4-FFF2-40B4-BE49-F238E27FC236}">
                <a16:creationId xmlns:a16="http://schemas.microsoft.com/office/drawing/2014/main" id="{F3301346-145F-E792-5828-0EF27016526E}"/>
              </a:ext>
            </a:extLst>
          </p:cNvPr>
          <p:cNvSpPr/>
          <p:nvPr/>
        </p:nvSpPr>
        <p:spPr>
          <a:xfrm>
            <a:off x="4892808"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KEYTRUDA in the early-stage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TNBC pathway</a:t>
            </a:r>
          </a:p>
        </p:txBody>
      </p:sp>
      <p:sp>
        <p:nvSpPr>
          <p:cNvPr id="35" name="Rectangle: Single Corner Snipped 34">
            <a:hlinkClick r:id="rId7" action="ppaction://hlinksldjump"/>
            <a:extLst>
              <a:ext uri="{FF2B5EF4-FFF2-40B4-BE49-F238E27FC236}">
                <a16:creationId xmlns:a16="http://schemas.microsoft.com/office/drawing/2014/main" id="{0BF5FDFF-1A6F-8020-8F64-8A875420C1FB}"/>
              </a:ext>
            </a:extLst>
          </p:cNvPr>
          <p:cNvSpPr/>
          <p:nvPr/>
        </p:nvSpPr>
        <p:spPr>
          <a:xfrm>
            <a:off x="1047600"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KEYTRUDA and chemotherapy: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Two different mechanisms of action</a:t>
            </a:r>
          </a:p>
        </p:txBody>
      </p:sp>
      <p:sp>
        <p:nvSpPr>
          <p:cNvPr id="36" name="Rectangle: Single Corner Snipped 35">
            <a:hlinkClick r:id="rId8" action="ppaction://hlinksldjump"/>
            <a:extLst>
              <a:ext uri="{FF2B5EF4-FFF2-40B4-BE49-F238E27FC236}">
                <a16:creationId xmlns:a16="http://schemas.microsoft.com/office/drawing/2014/main" id="{57AAEF1B-A4B1-74BA-C297-E602C08FFB85}"/>
              </a:ext>
            </a:extLst>
          </p:cNvPr>
          <p:cNvSpPr/>
          <p:nvPr/>
        </p:nvSpPr>
        <p:spPr>
          <a:xfrm>
            <a:off x="2967664"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KEYTRUDA + chemotherapy licence in early-stage TNBC</a:t>
            </a:r>
          </a:p>
        </p:txBody>
      </p:sp>
      <p:sp>
        <p:nvSpPr>
          <p:cNvPr id="2" name="Text Placeholder 7">
            <a:extLst>
              <a:ext uri="{FF2B5EF4-FFF2-40B4-BE49-F238E27FC236}">
                <a16:creationId xmlns:a16="http://schemas.microsoft.com/office/drawing/2014/main" id="{F851C4D8-B640-0800-251D-4D43CCD39CE5}"/>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solidFill>
                  <a:schemeClr val="bg1"/>
                </a:solidFill>
                <a:latin typeface="Univers" panose="020B0503020202020204" pitchFamily="34" charset="0"/>
              </a:rPr>
              <a:t>MoA, mechanism of action; TNBC, triple-negative breast cancer.</a:t>
            </a:r>
          </a:p>
        </p:txBody>
      </p:sp>
      <p:sp>
        <p:nvSpPr>
          <p:cNvPr id="3" name="TextBox 2">
            <a:extLst>
              <a:ext uri="{FF2B5EF4-FFF2-40B4-BE49-F238E27FC236}">
                <a16:creationId xmlns:a16="http://schemas.microsoft.com/office/drawing/2014/main" id="{CBE179F5-DA24-20DB-3235-3FBF70CBC75E}"/>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9">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Tree>
    <p:extLst>
      <p:ext uri="{BB962C8B-B14F-4D97-AF65-F5344CB8AC3E}">
        <p14:creationId xmlns:p14="http://schemas.microsoft.com/office/powerpoint/2010/main" val="615176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312B5-EBE4-8AEC-10ED-96733C9A6177}"/>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5BED05E-0855-9D20-1757-FD74BEA218FA}"/>
              </a:ext>
            </a:extLst>
          </p:cNvPr>
          <p:cNvGrpSpPr/>
          <p:nvPr/>
        </p:nvGrpSpPr>
        <p:grpSpPr>
          <a:xfrm>
            <a:off x="11314871" y="6087887"/>
            <a:ext cx="656605" cy="656603"/>
            <a:chOff x="8680178" y="917741"/>
            <a:chExt cx="352645" cy="350678"/>
          </a:xfrm>
        </p:grpSpPr>
        <p:sp>
          <p:nvSpPr>
            <p:cNvPr id="9" name="Oval 8">
              <a:extLst>
                <a:ext uri="{FF2B5EF4-FFF2-40B4-BE49-F238E27FC236}">
                  <a16:creationId xmlns:a16="http://schemas.microsoft.com/office/drawing/2014/main" id="{8F0A28AE-BA8D-3348-2A22-CF4BA2C7BCD1}"/>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10" name="Graphic 9" descr="Home">
              <a:hlinkClick r:id="rId3" action="ppaction://hlinksldjump"/>
              <a:extLst>
                <a:ext uri="{FF2B5EF4-FFF2-40B4-BE49-F238E27FC236}">
                  <a16:creationId xmlns:a16="http://schemas.microsoft.com/office/drawing/2014/main" id="{8DD6E510-FA30-6D4F-4555-D2C819C280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itle 5">
            <a:extLst>
              <a:ext uri="{FF2B5EF4-FFF2-40B4-BE49-F238E27FC236}">
                <a16:creationId xmlns:a16="http://schemas.microsoft.com/office/drawing/2014/main" id="{76161419-C8CB-24C2-A6F1-71D47702570E}"/>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dirty="0">
                <a:solidFill>
                  <a:schemeClr val="bg1"/>
                </a:solidFill>
                <a:latin typeface="Univers" panose="020B0503020202020204" pitchFamily="34" charset="0"/>
              </a:rPr>
              <a:t>KEYNOTE-522: Exploratory analysis – DPFS or DRFS at </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final analysis</a:t>
            </a:r>
            <a:r>
              <a:rPr lang="en-GB" sz="2800" baseline="30000" dirty="0">
                <a:solidFill>
                  <a:schemeClr val="bg1"/>
                </a:solidFill>
                <a:latin typeface="Univers" panose="020B0503020202020204" pitchFamily="34" charset="0"/>
              </a:rPr>
              <a:t>1</a:t>
            </a:r>
          </a:p>
        </p:txBody>
      </p:sp>
      <p:sp>
        <p:nvSpPr>
          <p:cNvPr id="12" name="Text Placeholder 7">
            <a:extLst>
              <a:ext uri="{FF2B5EF4-FFF2-40B4-BE49-F238E27FC236}">
                <a16:creationId xmlns:a16="http://schemas.microsoft.com/office/drawing/2014/main" id="{4CF592F0-4D48-81E1-B6D2-8C6FB3F61957}"/>
              </a:ext>
            </a:extLst>
          </p:cNvPr>
          <p:cNvSpPr txBox="1">
            <a:spLocks/>
          </p:cNvSpPr>
          <p:nvPr/>
        </p:nvSpPr>
        <p:spPr>
          <a:xfrm>
            <a:off x="80996" y="5998679"/>
            <a:ext cx="11272016"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baseline="30000" dirty="0" err="1">
                <a:latin typeface="Univers" panose="020B0503020202020204" pitchFamily="34" charset="0"/>
              </a:rPr>
              <a:t>a</a:t>
            </a:r>
            <a:r>
              <a:rPr lang="en-GB" sz="800" b="1" dirty="0" err="1">
                <a:latin typeface="Univers" panose="020B0503020202020204" pitchFamily="34" charset="0"/>
              </a:rPr>
              <a:t>Data</a:t>
            </a:r>
            <a:r>
              <a:rPr lang="en-GB" sz="800" b="1" dirty="0">
                <a:latin typeface="Univers" panose="020B0503020202020204" pitchFamily="34" charset="0"/>
              </a:rPr>
              <a:t> cutoff: 14 October 2025;</a:t>
            </a:r>
            <a:r>
              <a:rPr lang="en-GB" sz="800" b="1" baseline="30000" dirty="0">
                <a:latin typeface="Univers" panose="020B0503020202020204" pitchFamily="34" charset="0"/>
              </a:rPr>
              <a:t>1</a:t>
            </a:r>
            <a:r>
              <a:rPr lang="en-GB" sz="800" b="1" dirty="0">
                <a:latin typeface="Univers" panose="020B0503020202020204" pitchFamily="34" charset="0"/>
              </a:rPr>
              <a:t> </a:t>
            </a:r>
            <a:r>
              <a:rPr lang="en-GB" sz="800" b="1" baseline="30000" dirty="0" err="1">
                <a:latin typeface="Univers" panose="020B0503020202020204" pitchFamily="34" charset="0"/>
              </a:rPr>
              <a:t>b</a:t>
            </a:r>
            <a:r>
              <a:rPr lang="en-GB" sz="800" b="1" dirty="0" err="1">
                <a:latin typeface="Univers" panose="020B0503020202020204" pitchFamily="34" charset="0"/>
              </a:rPr>
              <a:t>Data</a:t>
            </a:r>
            <a:r>
              <a:rPr lang="en-GB" sz="800" b="1" dirty="0">
                <a:latin typeface="Univers" panose="020B0503020202020204" pitchFamily="34" charset="0"/>
              </a:rPr>
              <a:t> cutoff: 23 March 2021;</a:t>
            </a:r>
            <a:r>
              <a:rPr lang="en-GB" sz="800" b="1" baseline="30000" dirty="0">
                <a:latin typeface="Univers" panose="020B0503020202020204" pitchFamily="34" charset="0"/>
              </a:rPr>
              <a:t>2</a:t>
            </a:r>
            <a:r>
              <a:rPr lang="en-GB" sz="800" b="1" dirty="0">
                <a:latin typeface="Univers" panose="020B0503020202020204" pitchFamily="34" charset="0"/>
              </a:rPr>
              <a:t> </a:t>
            </a:r>
            <a:r>
              <a:rPr lang="en-GB" sz="800" b="1" baseline="30000" dirty="0" err="1">
                <a:latin typeface="Univers" panose="020B0503020202020204" pitchFamily="34" charset="0"/>
              </a:rPr>
              <a:t>c</a:t>
            </a:r>
            <a:r>
              <a:rPr lang="en-GB" sz="800" b="1" dirty="0" err="1">
                <a:latin typeface="Univers" panose="020B0503020202020204" pitchFamily="34" charset="0"/>
              </a:rPr>
              <a:t>Data</a:t>
            </a:r>
            <a:r>
              <a:rPr lang="en-GB" sz="800" b="1" dirty="0">
                <a:latin typeface="Univers" panose="020B0503020202020204" pitchFamily="34" charset="0"/>
              </a:rPr>
              <a:t> cutoff: 23 March 2023;</a:t>
            </a:r>
            <a:r>
              <a:rPr lang="en-GB" sz="800" b="1" baseline="30000" dirty="0">
                <a:latin typeface="Univers" panose="020B0503020202020204" pitchFamily="34" charset="0"/>
              </a:rPr>
              <a:t>2</a:t>
            </a:r>
            <a:r>
              <a:rPr lang="en-GB" sz="800" b="1" dirty="0">
                <a:latin typeface="Univers" panose="020B0503020202020204" pitchFamily="34" charset="0"/>
              </a:rPr>
              <a:t> </a:t>
            </a:r>
            <a:r>
              <a:rPr lang="en-GB" sz="800" b="1" baseline="30000" dirty="0" err="1">
                <a:latin typeface="Univers" panose="020B0503020202020204" pitchFamily="34" charset="0"/>
              </a:rPr>
              <a:t>d</a:t>
            </a:r>
            <a:r>
              <a:rPr lang="en-GB" sz="800" b="1" dirty="0" err="1">
                <a:latin typeface="Univers" panose="020B0503020202020204" pitchFamily="34" charset="0"/>
              </a:rPr>
              <a:t>HR</a:t>
            </a:r>
            <a:r>
              <a:rPr lang="en-GB" sz="800" b="1" dirty="0">
                <a:latin typeface="Univers" panose="020B0503020202020204" pitchFamily="34" charset="0"/>
              </a:rPr>
              <a:t> (CI) analysed based on a Cox regression model with treatment as a covariate stratified by randomisation stratification factors.</a:t>
            </a:r>
            <a:r>
              <a:rPr lang="en-GB" sz="800" b="1" baseline="30000" dirty="0">
                <a:latin typeface="Univers" panose="020B0503020202020204" pitchFamily="34" charset="0"/>
              </a:rPr>
              <a:t>1</a:t>
            </a:r>
            <a:br>
              <a:rPr lang="en-GB" sz="800" b="1" dirty="0">
                <a:latin typeface="Univers" panose="020B0503020202020204" pitchFamily="34" charset="0"/>
              </a:rPr>
            </a:br>
            <a:r>
              <a:rPr lang="en-GB" sz="800" dirty="0">
                <a:latin typeface="Univers" panose="020B0503020202020204" pitchFamily="34" charset="0"/>
              </a:rPr>
              <a:t>CI, confidence interval; DPFS, distant progression-free survival; DRFS, distant recurrence-free survival; HR, hazard ratio.</a:t>
            </a:r>
            <a:br>
              <a:rPr lang="en-GB" sz="800" dirty="0">
                <a:latin typeface="Univers" panose="020B0503020202020204" pitchFamily="34" charset="0"/>
              </a:rPr>
            </a:br>
            <a:r>
              <a:rPr lang="en-GB" sz="800" dirty="0">
                <a:latin typeface="Univers" panose="020B0503020202020204" pitchFamily="34" charset="0"/>
              </a:rPr>
              <a:t>1. Schmid P et al. Presented at the American Society of Clinical Oncology (ASCO) Annual Meeting 2026, 29 May–2 June, Chicago, USA;</a:t>
            </a:r>
            <a:br>
              <a:rPr lang="en-GB" sz="800" dirty="0">
                <a:latin typeface="Univers" panose="020B0503020202020204" pitchFamily="34" charset="0"/>
              </a:rPr>
            </a:br>
            <a:r>
              <a:rPr lang="en-GB" sz="800" dirty="0">
                <a:latin typeface="Univers" panose="020B0503020202020204" pitchFamily="34" charset="0"/>
              </a:rPr>
              <a:t>2. Schmid P et al. Presented at the European Society of Medical Oncology Congress 2023, 20–24 September, Madrid, Spain.</a:t>
            </a:r>
          </a:p>
        </p:txBody>
      </p:sp>
      <p:sp>
        <p:nvSpPr>
          <p:cNvPr id="3" name="TextBox 2">
            <a:extLst>
              <a:ext uri="{FF2B5EF4-FFF2-40B4-BE49-F238E27FC236}">
                <a16:creationId xmlns:a16="http://schemas.microsoft.com/office/drawing/2014/main" id="{F5D31A1E-10CC-FF53-1B0F-5EC6F5148105}"/>
              </a:ext>
            </a:extLst>
          </p:cNvPr>
          <p:cNvSpPr txBox="1"/>
          <p:nvPr/>
        </p:nvSpPr>
        <p:spPr>
          <a:xfrm>
            <a:off x="7349276" y="5779432"/>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dirty="0">
                <a:latin typeface="Univers" panose="020B0503020202020204" pitchFamily="34" charset="0"/>
              </a:rPr>
              <a:t>Adapted from Schmid P et al.</a:t>
            </a:r>
            <a:r>
              <a:rPr lang="en-GB" sz="800" i="1" dirty="0">
                <a:latin typeface="Univers" panose="020B0503020202020204" pitchFamily="34" charset="0"/>
              </a:rPr>
              <a:t> </a:t>
            </a:r>
            <a:r>
              <a:rPr lang="en-GB" sz="800" dirty="0">
                <a:latin typeface="Univers" panose="020B0503020202020204" pitchFamily="34" charset="0"/>
              </a:rPr>
              <a:t>Presented at ASCO 2026.</a:t>
            </a:r>
            <a:r>
              <a:rPr lang="en-GB" sz="800" baseline="30000" dirty="0">
                <a:latin typeface="Univers" panose="020B0503020202020204" pitchFamily="34" charset="0"/>
              </a:rPr>
              <a:t>1</a:t>
            </a:r>
          </a:p>
        </p:txBody>
      </p:sp>
      <p:sp>
        <p:nvSpPr>
          <p:cNvPr id="13" name="TextBox 12">
            <a:extLst>
              <a:ext uri="{FF2B5EF4-FFF2-40B4-BE49-F238E27FC236}">
                <a16:creationId xmlns:a16="http://schemas.microsoft.com/office/drawing/2014/main" id="{B08F53AE-D939-3AEC-09DE-3567FE918E0C}"/>
              </a:ext>
            </a:extLst>
          </p:cNvPr>
          <p:cNvSpPr txBox="1"/>
          <p:nvPr/>
        </p:nvSpPr>
        <p:spPr>
          <a:xfrm>
            <a:off x="2283198" y="6005489"/>
            <a:ext cx="7625603" cy="261610"/>
          </a:xfrm>
          <a:prstGeom prst="rect">
            <a:avLst/>
          </a:prstGeom>
          <a:noFill/>
        </p:spPr>
        <p:txBody>
          <a:bodyPr wrap="square">
            <a:spAutoFit/>
          </a:bodyPr>
          <a:lstStyle/>
          <a:p>
            <a:pPr algn="ctr"/>
            <a:r>
              <a:rPr lang="en-GB" sz="1100" b="1">
                <a:latin typeface="Univers" panose="020B0503020202020204" pitchFamily="34" charset="0"/>
              </a:rPr>
              <a:t>This was an exploratory analysis; significance was not tested and no statistical conclusions can be drawn</a:t>
            </a:r>
          </a:p>
        </p:txBody>
      </p:sp>
      <p:sp>
        <p:nvSpPr>
          <p:cNvPr id="6" name="TextBox 5">
            <a:extLst>
              <a:ext uri="{FF2B5EF4-FFF2-40B4-BE49-F238E27FC236}">
                <a16:creationId xmlns:a16="http://schemas.microsoft.com/office/drawing/2014/main" id="{73AA2087-E3B1-DEAD-25FE-AFAC8722FB93}"/>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5"/>
              </a:rPr>
              <a:t>UK Prescribing Information</a:t>
            </a:r>
            <a:endParaRPr lang="en-GB" sz="1000" b="1">
              <a:latin typeface="Univers" panose="020B0503020202020204" pitchFamily="34" charset="0"/>
            </a:endParaRPr>
          </a:p>
        </p:txBody>
      </p:sp>
      <p:sp>
        <p:nvSpPr>
          <p:cNvPr id="2" name="Rectangle 1">
            <a:extLst>
              <a:ext uri="{FF2B5EF4-FFF2-40B4-BE49-F238E27FC236}">
                <a16:creationId xmlns:a16="http://schemas.microsoft.com/office/drawing/2014/main" id="{49794207-FA26-11BF-8EB7-98DB250E434F}"/>
              </a:ext>
            </a:extLst>
          </p:cNvPr>
          <p:cNvSpPr/>
          <p:nvPr/>
        </p:nvSpPr>
        <p:spPr>
          <a:xfrm flipH="1">
            <a:off x="2537979" y="2321528"/>
            <a:ext cx="410891" cy="2192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5" name="Rectangle 4">
            <a:extLst>
              <a:ext uri="{FF2B5EF4-FFF2-40B4-BE49-F238E27FC236}">
                <a16:creationId xmlns:a16="http://schemas.microsoft.com/office/drawing/2014/main" id="{25E4DC71-7734-A3E9-E0EF-A30C7D07B1B9}"/>
              </a:ext>
            </a:extLst>
          </p:cNvPr>
          <p:cNvSpPr/>
          <p:nvPr/>
        </p:nvSpPr>
        <p:spPr>
          <a:xfrm>
            <a:off x="2661804" y="2512028"/>
            <a:ext cx="314325" cy="198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AA48013-17F9-3913-E49A-F8B4AA6D844B}"/>
              </a:ext>
            </a:extLst>
          </p:cNvPr>
          <p:cNvSpPr/>
          <p:nvPr/>
        </p:nvSpPr>
        <p:spPr>
          <a:xfrm>
            <a:off x="6446982" y="5130911"/>
            <a:ext cx="554182" cy="4539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7FE57CC-3B65-AE98-EF0E-384F624E18AA}"/>
              </a:ext>
            </a:extLst>
          </p:cNvPr>
          <p:cNvSpPr txBox="1"/>
          <p:nvPr/>
        </p:nvSpPr>
        <p:spPr>
          <a:xfrm>
            <a:off x="3529931" y="1341325"/>
            <a:ext cx="5132138" cy="276999"/>
          </a:xfrm>
          <a:prstGeom prst="rect">
            <a:avLst/>
          </a:prstGeom>
          <a:noFill/>
        </p:spPr>
        <p:txBody>
          <a:bodyPr wrap="square" rtlCol="0">
            <a:spAutoFit/>
          </a:bodyPr>
          <a:lstStyle/>
          <a:p>
            <a:pPr algn="ctr"/>
            <a:r>
              <a:rPr lang="en-GB" sz="1200" b="1" noProof="0" dirty="0">
                <a:solidFill>
                  <a:schemeClr val="tx1">
                    <a:lumMod val="75000"/>
                    <a:lumOff val="25000"/>
                  </a:schemeClr>
                </a:solidFill>
                <a:latin typeface="Univers" panose="020B0503020202020204" pitchFamily="34" charset="0"/>
              </a:rPr>
              <a:t>84-month final analysis</a:t>
            </a:r>
            <a:r>
              <a:rPr lang="en-GB" sz="1200" b="1" baseline="30000" noProof="0" dirty="0">
                <a:solidFill>
                  <a:schemeClr val="tx1">
                    <a:lumMod val="75000"/>
                    <a:lumOff val="25000"/>
                  </a:schemeClr>
                </a:solidFill>
                <a:latin typeface="Univers" panose="020B0503020202020204" pitchFamily="34" charset="0"/>
              </a:rPr>
              <a:t>a,1</a:t>
            </a:r>
          </a:p>
        </p:txBody>
      </p:sp>
      <p:graphicFrame>
        <p:nvGraphicFramePr>
          <p:cNvPr id="16" name="Table 15">
            <a:extLst>
              <a:ext uri="{FF2B5EF4-FFF2-40B4-BE49-F238E27FC236}">
                <a16:creationId xmlns:a16="http://schemas.microsoft.com/office/drawing/2014/main" id="{1BF5F75A-DC82-8695-251E-75B2AC5A6E8E}"/>
              </a:ext>
            </a:extLst>
          </p:cNvPr>
          <p:cNvGraphicFramePr>
            <a:graphicFrameLocks noGrp="1"/>
          </p:cNvGraphicFramePr>
          <p:nvPr>
            <p:extLst>
              <p:ext uri="{D42A27DB-BD31-4B8C-83A1-F6EECF244321}">
                <p14:modId xmlns:p14="http://schemas.microsoft.com/office/powerpoint/2010/main" val="4136062242"/>
              </p:ext>
            </p:extLst>
          </p:nvPr>
        </p:nvGraphicFramePr>
        <p:xfrm>
          <a:off x="1559013" y="4949241"/>
          <a:ext cx="8678505" cy="690294"/>
        </p:xfrm>
        <a:graphic>
          <a:graphicData uri="http://schemas.openxmlformats.org/drawingml/2006/table">
            <a:tbl>
              <a:tblPr firstRow="1" bandRow="1">
                <a:tableStyleId>{5C22544A-7EE6-4342-B048-85BDC9FD1C3A}</a:tableStyleId>
              </a:tblPr>
              <a:tblGrid>
                <a:gridCol w="1517340">
                  <a:extLst>
                    <a:ext uri="{9D8B030D-6E8A-4147-A177-3AD203B41FA5}">
                      <a16:colId xmlns:a16="http://schemas.microsoft.com/office/drawing/2014/main" val="2438844578"/>
                    </a:ext>
                  </a:extLst>
                </a:gridCol>
                <a:gridCol w="617689">
                  <a:extLst>
                    <a:ext uri="{9D8B030D-6E8A-4147-A177-3AD203B41FA5}">
                      <a16:colId xmlns:a16="http://schemas.microsoft.com/office/drawing/2014/main" val="2494239033"/>
                    </a:ext>
                  </a:extLst>
                </a:gridCol>
                <a:gridCol w="836748">
                  <a:extLst>
                    <a:ext uri="{9D8B030D-6E8A-4147-A177-3AD203B41FA5}">
                      <a16:colId xmlns:a16="http://schemas.microsoft.com/office/drawing/2014/main" val="2885678148"/>
                    </a:ext>
                  </a:extLst>
                </a:gridCol>
                <a:gridCol w="641857">
                  <a:extLst>
                    <a:ext uri="{9D8B030D-6E8A-4147-A177-3AD203B41FA5}">
                      <a16:colId xmlns:a16="http://schemas.microsoft.com/office/drawing/2014/main" val="1491215384"/>
                    </a:ext>
                  </a:extLst>
                </a:gridCol>
                <a:gridCol w="784825">
                  <a:extLst>
                    <a:ext uri="{9D8B030D-6E8A-4147-A177-3AD203B41FA5}">
                      <a16:colId xmlns:a16="http://schemas.microsoft.com/office/drawing/2014/main" val="353903084"/>
                    </a:ext>
                  </a:extLst>
                </a:gridCol>
                <a:gridCol w="713341">
                  <a:extLst>
                    <a:ext uri="{9D8B030D-6E8A-4147-A177-3AD203B41FA5}">
                      <a16:colId xmlns:a16="http://schemas.microsoft.com/office/drawing/2014/main" val="1324335806"/>
                    </a:ext>
                  </a:extLst>
                </a:gridCol>
                <a:gridCol w="713341">
                  <a:extLst>
                    <a:ext uri="{9D8B030D-6E8A-4147-A177-3AD203B41FA5}">
                      <a16:colId xmlns:a16="http://schemas.microsoft.com/office/drawing/2014/main" val="1577892256"/>
                    </a:ext>
                  </a:extLst>
                </a:gridCol>
                <a:gridCol w="713341">
                  <a:extLst>
                    <a:ext uri="{9D8B030D-6E8A-4147-A177-3AD203B41FA5}">
                      <a16:colId xmlns:a16="http://schemas.microsoft.com/office/drawing/2014/main" val="4047305887"/>
                    </a:ext>
                  </a:extLst>
                </a:gridCol>
                <a:gridCol w="713341">
                  <a:extLst>
                    <a:ext uri="{9D8B030D-6E8A-4147-A177-3AD203B41FA5}">
                      <a16:colId xmlns:a16="http://schemas.microsoft.com/office/drawing/2014/main" val="1979025930"/>
                    </a:ext>
                  </a:extLst>
                </a:gridCol>
                <a:gridCol w="713341">
                  <a:extLst>
                    <a:ext uri="{9D8B030D-6E8A-4147-A177-3AD203B41FA5}">
                      <a16:colId xmlns:a16="http://schemas.microsoft.com/office/drawing/2014/main" val="1561441711"/>
                    </a:ext>
                  </a:extLst>
                </a:gridCol>
                <a:gridCol w="713341">
                  <a:extLst>
                    <a:ext uri="{9D8B030D-6E8A-4147-A177-3AD203B41FA5}">
                      <a16:colId xmlns:a16="http://schemas.microsoft.com/office/drawing/2014/main" val="19177023"/>
                    </a:ext>
                  </a:extLst>
                </a:gridCol>
              </a:tblGrid>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1" dirty="0">
                          <a:solidFill>
                            <a:srgbClr val="68BF45"/>
                          </a:solidFill>
                          <a:latin typeface="Univers" panose="020B0503020202020204" pitchFamily="34" charset="0"/>
                          <a:cs typeface="Arial" panose="020B0604020202020204" pitchFamily="34" charset="0"/>
                        </a:rPr>
                        <a:t>KEYTRUDA + chemotherapy/KEYTRUDA</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784</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742</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692</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668</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652</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637</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630</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612</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192</a:t>
                      </a:r>
                    </a:p>
                  </a:txBody>
                  <a:tcPr marL="0" marR="0" marT="0" marB="0" anchor="b">
                    <a:noFill/>
                  </a:tcPr>
                </a:tc>
                <a:tc>
                  <a:txBody>
                    <a:bodyPr/>
                    <a:lstStyle/>
                    <a:p>
                      <a:pPr algn="ctr"/>
                      <a:r>
                        <a:rPr lang="en-US" sz="900" b="0" dirty="0">
                          <a:solidFill>
                            <a:srgbClr val="68BF45"/>
                          </a:solidFill>
                          <a:latin typeface="Univers" panose="020B0503020202020204" pitchFamily="34" charset="0"/>
                          <a:cs typeface="Arial" panose="020B0604020202020204" pitchFamily="34" charset="0"/>
                        </a:rPr>
                        <a:t>0</a:t>
                      </a:r>
                    </a:p>
                  </a:txBody>
                  <a:tcPr marL="0" marR="0" marT="0" marB="0" anchor="b">
                    <a:noFill/>
                  </a:tcPr>
                </a:tc>
                <a:extLst>
                  <a:ext uri="{0D108BD9-81ED-4DB2-BD59-A6C34878D82A}">
                    <a16:rowId xmlns:a16="http://schemas.microsoft.com/office/drawing/2014/main" val="1407697922"/>
                  </a:ext>
                </a:extLst>
              </a:tr>
              <a:tr h="34514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1" dirty="0">
                          <a:solidFill>
                            <a:srgbClr val="979293"/>
                          </a:solidFill>
                          <a:latin typeface="Univers" panose="020B0503020202020204" pitchFamily="34" charset="0"/>
                          <a:cs typeface="Arial" panose="020B0604020202020204" pitchFamily="34" charset="0"/>
                        </a:rPr>
                        <a:t>Placebo + chemotherapy/placebo</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390</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367</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323</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309</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299</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291</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279</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272</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88</a:t>
                      </a:r>
                    </a:p>
                  </a:txBody>
                  <a:tcPr marL="0" marR="0" marT="0" marB="0" anchor="b">
                    <a:noFill/>
                  </a:tcPr>
                </a:tc>
                <a:tc>
                  <a:txBody>
                    <a:bodyPr/>
                    <a:lstStyle/>
                    <a:p>
                      <a:pPr algn="ctr"/>
                      <a:r>
                        <a:rPr lang="en-US" sz="900" b="0" dirty="0">
                          <a:solidFill>
                            <a:srgbClr val="979293"/>
                          </a:solidFill>
                          <a:latin typeface="Univers" panose="020B0503020202020204" pitchFamily="34" charset="0"/>
                          <a:cs typeface="Arial" panose="020B0604020202020204" pitchFamily="34" charset="0"/>
                        </a:rPr>
                        <a:t>0</a:t>
                      </a:r>
                    </a:p>
                  </a:txBody>
                  <a:tcPr marL="0" marR="0" marT="0" marB="0" anchor="b">
                    <a:noFill/>
                  </a:tcPr>
                </a:tc>
                <a:extLst>
                  <a:ext uri="{0D108BD9-81ED-4DB2-BD59-A6C34878D82A}">
                    <a16:rowId xmlns:a16="http://schemas.microsoft.com/office/drawing/2014/main" val="46741023"/>
                  </a:ext>
                </a:extLst>
              </a:tr>
            </a:tbl>
          </a:graphicData>
        </a:graphic>
      </p:graphicFrame>
      <p:cxnSp>
        <p:nvCxnSpPr>
          <p:cNvPr id="17" name="Straight Connector 16">
            <a:extLst>
              <a:ext uri="{FF2B5EF4-FFF2-40B4-BE49-F238E27FC236}">
                <a16:creationId xmlns:a16="http://schemas.microsoft.com/office/drawing/2014/main" id="{793C3FFE-3F58-6B3B-0D00-7FACD26A51B4}"/>
              </a:ext>
            </a:extLst>
          </p:cNvPr>
          <p:cNvCxnSpPr>
            <a:cxnSpLocks/>
          </p:cNvCxnSpPr>
          <p:nvPr/>
        </p:nvCxnSpPr>
        <p:spPr>
          <a:xfrm>
            <a:off x="3388531" y="1717349"/>
            <a:ext cx="0" cy="269177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0DD374D-5C7A-6120-9A42-681386D6B7AF}"/>
              </a:ext>
            </a:extLst>
          </p:cNvPr>
          <p:cNvCxnSpPr/>
          <p:nvPr/>
        </p:nvCxnSpPr>
        <p:spPr>
          <a:xfrm>
            <a:off x="3256329" y="4316331"/>
            <a:ext cx="65991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404B1E-B9A8-2146-A1CD-50C200EADEDA}"/>
              </a:ext>
            </a:extLst>
          </p:cNvPr>
          <p:cNvCxnSpPr>
            <a:cxnSpLocks/>
          </p:cNvCxnSpPr>
          <p:nvPr/>
        </p:nvCxnSpPr>
        <p:spPr>
          <a:xfrm rot="5400000">
            <a:off x="4776680" y="4363630"/>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5ABA7E-4AC2-39FD-C068-767C9D25F464}"/>
              </a:ext>
            </a:extLst>
          </p:cNvPr>
          <p:cNvCxnSpPr/>
          <p:nvPr/>
        </p:nvCxnSpPr>
        <p:spPr>
          <a:xfrm>
            <a:off x="3248294" y="381454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D036D23-8764-66A7-E0A3-EBB09904B177}"/>
              </a:ext>
            </a:extLst>
          </p:cNvPr>
          <p:cNvCxnSpPr/>
          <p:nvPr/>
        </p:nvCxnSpPr>
        <p:spPr>
          <a:xfrm>
            <a:off x="3248294" y="355387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E993C2A-63EC-4A5C-B21C-7E1101D497E7}"/>
              </a:ext>
            </a:extLst>
          </p:cNvPr>
          <p:cNvCxnSpPr/>
          <p:nvPr/>
        </p:nvCxnSpPr>
        <p:spPr>
          <a:xfrm>
            <a:off x="3248294" y="3287416"/>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5F71BC1-3A2A-77D2-6CF7-D2C1356EA1F8}"/>
              </a:ext>
            </a:extLst>
          </p:cNvPr>
          <p:cNvCxnSpPr/>
          <p:nvPr/>
        </p:nvCxnSpPr>
        <p:spPr>
          <a:xfrm>
            <a:off x="3248294" y="276608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4FAFF6C-2FFD-6496-6E7C-81F7FB2E7FB2}"/>
              </a:ext>
            </a:extLst>
          </p:cNvPr>
          <p:cNvCxnSpPr/>
          <p:nvPr/>
        </p:nvCxnSpPr>
        <p:spPr>
          <a:xfrm>
            <a:off x="3248294" y="2499625"/>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519ED94-9F13-BBD3-882D-B120A7B6F6D9}"/>
              </a:ext>
            </a:extLst>
          </p:cNvPr>
          <p:cNvCxnSpPr/>
          <p:nvPr/>
        </p:nvCxnSpPr>
        <p:spPr>
          <a:xfrm>
            <a:off x="3248294" y="224475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1C2CFF-DA26-746F-40CD-256D2DDDBFCD}"/>
              </a:ext>
            </a:extLst>
          </p:cNvPr>
          <p:cNvCxnSpPr/>
          <p:nvPr/>
        </p:nvCxnSpPr>
        <p:spPr>
          <a:xfrm>
            <a:off x="3248294" y="1984086"/>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E6C779F-D9F7-4E39-AA4E-AB62DFB1E7C1}"/>
              </a:ext>
            </a:extLst>
          </p:cNvPr>
          <p:cNvCxnSpPr/>
          <p:nvPr/>
        </p:nvCxnSpPr>
        <p:spPr>
          <a:xfrm>
            <a:off x="3248294" y="172342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8EB17E-13FE-83FE-B257-25C2DC226393}"/>
              </a:ext>
            </a:extLst>
          </p:cNvPr>
          <p:cNvCxnSpPr>
            <a:cxnSpLocks/>
          </p:cNvCxnSpPr>
          <p:nvPr/>
        </p:nvCxnSpPr>
        <p:spPr>
          <a:xfrm rot="5400000">
            <a:off x="5491699" y="4363631"/>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B8AF72B-DC20-1188-96D4-12D74D981F16}"/>
              </a:ext>
            </a:extLst>
          </p:cNvPr>
          <p:cNvCxnSpPr>
            <a:cxnSpLocks/>
          </p:cNvCxnSpPr>
          <p:nvPr/>
        </p:nvCxnSpPr>
        <p:spPr>
          <a:xfrm rot="5400000">
            <a:off x="6206721" y="4363632"/>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23BA890-58B5-8B61-4A73-6BB0A36EC6B1}"/>
              </a:ext>
            </a:extLst>
          </p:cNvPr>
          <p:cNvCxnSpPr>
            <a:cxnSpLocks/>
          </p:cNvCxnSpPr>
          <p:nvPr/>
        </p:nvCxnSpPr>
        <p:spPr>
          <a:xfrm rot="5400000">
            <a:off x="6914865" y="4363633"/>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6311C42-AA50-8837-9D6E-4F4654D398CB}"/>
              </a:ext>
            </a:extLst>
          </p:cNvPr>
          <p:cNvCxnSpPr>
            <a:cxnSpLocks/>
          </p:cNvCxnSpPr>
          <p:nvPr/>
        </p:nvCxnSpPr>
        <p:spPr>
          <a:xfrm rot="5400000">
            <a:off x="7643635" y="4363633"/>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1D8D3D2-78DB-F6D3-D215-91B9B7742A67}"/>
              </a:ext>
            </a:extLst>
          </p:cNvPr>
          <p:cNvCxnSpPr>
            <a:cxnSpLocks/>
          </p:cNvCxnSpPr>
          <p:nvPr/>
        </p:nvCxnSpPr>
        <p:spPr>
          <a:xfrm rot="5400000">
            <a:off x="9073674" y="4363634"/>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A58605A-53CE-3307-9E1F-E85645D3A3E8}"/>
              </a:ext>
            </a:extLst>
          </p:cNvPr>
          <p:cNvCxnSpPr>
            <a:cxnSpLocks/>
          </p:cNvCxnSpPr>
          <p:nvPr/>
        </p:nvCxnSpPr>
        <p:spPr>
          <a:xfrm rot="5400000">
            <a:off x="9802444" y="4363635"/>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8A716E30-D940-041F-BCE0-413DAC4D46F5}"/>
              </a:ext>
            </a:extLst>
          </p:cNvPr>
          <p:cNvSpPr txBox="1"/>
          <p:nvPr/>
        </p:nvSpPr>
        <p:spPr>
          <a:xfrm>
            <a:off x="2739177" y="1906293"/>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90</a:t>
            </a:r>
          </a:p>
        </p:txBody>
      </p:sp>
      <p:sp>
        <p:nvSpPr>
          <p:cNvPr id="36" name="TextBox 35">
            <a:extLst>
              <a:ext uri="{FF2B5EF4-FFF2-40B4-BE49-F238E27FC236}">
                <a16:creationId xmlns:a16="http://schemas.microsoft.com/office/drawing/2014/main" id="{19CC8783-AB8E-20CB-5CD2-F4B20C743CC2}"/>
              </a:ext>
            </a:extLst>
          </p:cNvPr>
          <p:cNvSpPr txBox="1"/>
          <p:nvPr/>
        </p:nvSpPr>
        <p:spPr>
          <a:xfrm>
            <a:off x="2739177" y="1646793"/>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37" name="TextBox 36">
            <a:extLst>
              <a:ext uri="{FF2B5EF4-FFF2-40B4-BE49-F238E27FC236}">
                <a16:creationId xmlns:a16="http://schemas.microsoft.com/office/drawing/2014/main" id="{D2B93322-3664-77DE-19E4-79CDC548843E}"/>
              </a:ext>
            </a:extLst>
          </p:cNvPr>
          <p:cNvSpPr txBox="1"/>
          <p:nvPr/>
        </p:nvSpPr>
        <p:spPr>
          <a:xfrm>
            <a:off x="2739177" y="2168561"/>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80</a:t>
            </a:r>
          </a:p>
        </p:txBody>
      </p:sp>
      <p:sp>
        <p:nvSpPr>
          <p:cNvPr id="38" name="TextBox 37">
            <a:extLst>
              <a:ext uri="{FF2B5EF4-FFF2-40B4-BE49-F238E27FC236}">
                <a16:creationId xmlns:a16="http://schemas.microsoft.com/office/drawing/2014/main" id="{0408C535-FA68-BF7C-8640-E296DEE4B400}"/>
              </a:ext>
            </a:extLst>
          </p:cNvPr>
          <p:cNvSpPr txBox="1"/>
          <p:nvPr/>
        </p:nvSpPr>
        <p:spPr>
          <a:xfrm>
            <a:off x="2739177" y="2419901"/>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70</a:t>
            </a:r>
          </a:p>
        </p:txBody>
      </p:sp>
      <p:sp>
        <p:nvSpPr>
          <p:cNvPr id="39" name="TextBox 38">
            <a:extLst>
              <a:ext uri="{FF2B5EF4-FFF2-40B4-BE49-F238E27FC236}">
                <a16:creationId xmlns:a16="http://schemas.microsoft.com/office/drawing/2014/main" id="{1550E1F3-88E9-3BED-F27B-8C8CFAC7A751}"/>
              </a:ext>
            </a:extLst>
          </p:cNvPr>
          <p:cNvSpPr txBox="1"/>
          <p:nvPr/>
        </p:nvSpPr>
        <p:spPr>
          <a:xfrm>
            <a:off x="2739177" y="2953201"/>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50</a:t>
            </a:r>
          </a:p>
        </p:txBody>
      </p:sp>
      <p:sp>
        <p:nvSpPr>
          <p:cNvPr id="40" name="TextBox 39">
            <a:extLst>
              <a:ext uri="{FF2B5EF4-FFF2-40B4-BE49-F238E27FC236}">
                <a16:creationId xmlns:a16="http://schemas.microsoft.com/office/drawing/2014/main" id="{28A62F50-34CD-A3A5-6590-89EA4D259C99}"/>
              </a:ext>
            </a:extLst>
          </p:cNvPr>
          <p:cNvSpPr txBox="1"/>
          <p:nvPr/>
        </p:nvSpPr>
        <p:spPr>
          <a:xfrm>
            <a:off x="2739177" y="2685469"/>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60</a:t>
            </a:r>
          </a:p>
        </p:txBody>
      </p:sp>
      <p:sp>
        <p:nvSpPr>
          <p:cNvPr id="42" name="TextBox 41">
            <a:extLst>
              <a:ext uri="{FF2B5EF4-FFF2-40B4-BE49-F238E27FC236}">
                <a16:creationId xmlns:a16="http://schemas.microsoft.com/office/drawing/2014/main" id="{0512ECC6-CB39-5A25-F534-8298C08CEC68}"/>
              </a:ext>
            </a:extLst>
          </p:cNvPr>
          <p:cNvSpPr txBox="1"/>
          <p:nvPr/>
        </p:nvSpPr>
        <p:spPr>
          <a:xfrm>
            <a:off x="2739177" y="3204542"/>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40</a:t>
            </a:r>
          </a:p>
        </p:txBody>
      </p:sp>
      <p:sp>
        <p:nvSpPr>
          <p:cNvPr id="43" name="TextBox 42">
            <a:extLst>
              <a:ext uri="{FF2B5EF4-FFF2-40B4-BE49-F238E27FC236}">
                <a16:creationId xmlns:a16="http://schemas.microsoft.com/office/drawing/2014/main" id="{BB0BF662-D11D-E3CE-B3E2-CF80ACCE96B2}"/>
              </a:ext>
            </a:extLst>
          </p:cNvPr>
          <p:cNvSpPr txBox="1"/>
          <p:nvPr/>
        </p:nvSpPr>
        <p:spPr>
          <a:xfrm>
            <a:off x="2739177" y="3986832"/>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10</a:t>
            </a:r>
          </a:p>
        </p:txBody>
      </p:sp>
      <p:sp>
        <p:nvSpPr>
          <p:cNvPr id="44" name="TextBox 43">
            <a:extLst>
              <a:ext uri="{FF2B5EF4-FFF2-40B4-BE49-F238E27FC236}">
                <a16:creationId xmlns:a16="http://schemas.microsoft.com/office/drawing/2014/main" id="{06F69369-92EA-F391-17C8-651D689E8EFC}"/>
              </a:ext>
            </a:extLst>
          </p:cNvPr>
          <p:cNvSpPr txBox="1"/>
          <p:nvPr/>
        </p:nvSpPr>
        <p:spPr>
          <a:xfrm>
            <a:off x="2739177" y="3472273"/>
            <a:ext cx="471424" cy="161583"/>
          </a:xfrm>
          <a:prstGeom prst="rect">
            <a:avLst/>
          </a:prstGeom>
          <a:noFill/>
        </p:spPr>
        <p:txBody>
          <a:bodyPr wrap="square" lIns="0" tIns="0" rIns="0" bIns="0" rtlCol="0">
            <a:spAutoFit/>
          </a:bodyPr>
          <a:lstStyle/>
          <a:p>
            <a:pPr algn="r"/>
            <a:r>
              <a:rPr lang="en-GB" sz="1050">
                <a:solidFill>
                  <a:schemeClr val="tx1">
                    <a:lumMod val="65000"/>
                    <a:lumOff val="35000"/>
                  </a:schemeClr>
                </a:solidFill>
                <a:latin typeface="Univers" panose="020B0503020202020204" pitchFamily="34" charset="0"/>
                <a:cs typeface="Arial" panose="020B0604020202020204" pitchFamily="34" charset="0"/>
              </a:rPr>
              <a:t>30</a:t>
            </a:r>
          </a:p>
        </p:txBody>
      </p:sp>
      <p:sp>
        <p:nvSpPr>
          <p:cNvPr id="45" name="TextBox 44">
            <a:extLst>
              <a:ext uri="{FF2B5EF4-FFF2-40B4-BE49-F238E27FC236}">
                <a16:creationId xmlns:a16="http://schemas.microsoft.com/office/drawing/2014/main" id="{A0B4C2CC-C7F0-B022-895B-A374696C624D}"/>
              </a:ext>
            </a:extLst>
          </p:cNvPr>
          <p:cNvSpPr txBox="1"/>
          <p:nvPr/>
        </p:nvSpPr>
        <p:spPr>
          <a:xfrm>
            <a:off x="2739177" y="3729553"/>
            <a:ext cx="471424" cy="161583"/>
          </a:xfrm>
          <a:prstGeom prst="rect">
            <a:avLst/>
          </a:prstGeom>
          <a:noFill/>
        </p:spPr>
        <p:txBody>
          <a:bodyPr wrap="square" lIns="0" tIns="0" rIns="0" bIns="0" rtlCol="0">
            <a:spAutoFit/>
          </a:bodyPr>
          <a:lstStyle/>
          <a:p>
            <a:pPr algn="r"/>
            <a:r>
              <a:rPr lang="en-GB" sz="105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46" name="TextBox 45">
            <a:extLst>
              <a:ext uri="{FF2B5EF4-FFF2-40B4-BE49-F238E27FC236}">
                <a16:creationId xmlns:a16="http://schemas.microsoft.com/office/drawing/2014/main" id="{1C41A072-5092-B099-16B0-1E75CBCDA359}"/>
              </a:ext>
            </a:extLst>
          </p:cNvPr>
          <p:cNvSpPr txBox="1"/>
          <p:nvPr/>
        </p:nvSpPr>
        <p:spPr>
          <a:xfrm>
            <a:off x="3248800" y="4425359"/>
            <a:ext cx="272921" cy="161583"/>
          </a:xfrm>
          <a:prstGeom prst="rect">
            <a:avLst/>
          </a:prstGeom>
          <a:noFill/>
        </p:spPr>
        <p:txBody>
          <a:bodyPr wrap="square" lIns="0" tIns="0" rIns="0" bIns="0" rtlCol="0">
            <a:spAutoFit/>
          </a:bodyPr>
          <a:lstStyle/>
          <a:p>
            <a:pPr algn="ctr"/>
            <a:r>
              <a:rPr lang="en-GB" sz="105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47" name="TextBox 46">
            <a:extLst>
              <a:ext uri="{FF2B5EF4-FFF2-40B4-BE49-F238E27FC236}">
                <a16:creationId xmlns:a16="http://schemas.microsoft.com/office/drawing/2014/main" id="{FC3BDC03-63B6-D0B1-0E0F-24A47934F75A}"/>
              </a:ext>
            </a:extLst>
          </p:cNvPr>
          <p:cNvSpPr txBox="1"/>
          <p:nvPr/>
        </p:nvSpPr>
        <p:spPr>
          <a:xfrm>
            <a:off x="3962162"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12</a:t>
            </a:r>
          </a:p>
        </p:txBody>
      </p:sp>
      <p:sp>
        <p:nvSpPr>
          <p:cNvPr id="48" name="TextBox 47">
            <a:extLst>
              <a:ext uri="{FF2B5EF4-FFF2-40B4-BE49-F238E27FC236}">
                <a16:creationId xmlns:a16="http://schemas.microsoft.com/office/drawing/2014/main" id="{B5931C29-E1E9-C043-0A81-6435F683C1F0}"/>
              </a:ext>
            </a:extLst>
          </p:cNvPr>
          <p:cNvSpPr txBox="1"/>
          <p:nvPr/>
        </p:nvSpPr>
        <p:spPr>
          <a:xfrm>
            <a:off x="4675523"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24</a:t>
            </a:r>
          </a:p>
        </p:txBody>
      </p:sp>
      <p:sp>
        <p:nvSpPr>
          <p:cNvPr id="49" name="TextBox 48">
            <a:extLst>
              <a:ext uri="{FF2B5EF4-FFF2-40B4-BE49-F238E27FC236}">
                <a16:creationId xmlns:a16="http://schemas.microsoft.com/office/drawing/2014/main" id="{F6D1A8AB-EB33-F4F6-BEFB-DF64E72F6E8C}"/>
              </a:ext>
            </a:extLst>
          </p:cNvPr>
          <p:cNvSpPr txBox="1"/>
          <p:nvPr/>
        </p:nvSpPr>
        <p:spPr>
          <a:xfrm>
            <a:off x="5401855"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36</a:t>
            </a:r>
          </a:p>
        </p:txBody>
      </p:sp>
      <p:sp>
        <p:nvSpPr>
          <p:cNvPr id="50" name="TextBox 49">
            <a:extLst>
              <a:ext uri="{FF2B5EF4-FFF2-40B4-BE49-F238E27FC236}">
                <a16:creationId xmlns:a16="http://schemas.microsoft.com/office/drawing/2014/main" id="{B4789C16-2D1B-946F-CCEA-E2815D49E0DF}"/>
              </a:ext>
            </a:extLst>
          </p:cNvPr>
          <p:cNvSpPr txBox="1"/>
          <p:nvPr/>
        </p:nvSpPr>
        <p:spPr>
          <a:xfrm>
            <a:off x="6121702"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48</a:t>
            </a:r>
          </a:p>
        </p:txBody>
      </p:sp>
      <p:sp>
        <p:nvSpPr>
          <p:cNvPr id="51" name="TextBox 50">
            <a:extLst>
              <a:ext uri="{FF2B5EF4-FFF2-40B4-BE49-F238E27FC236}">
                <a16:creationId xmlns:a16="http://schemas.microsoft.com/office/drawing/2014/main" id="{46F4BF57-C2DF-E80A-009B-4F932C70F97C}"/>
              </a:ext>
            </a:extLst>
          </p:cNvPr>
          <p:cNvSpPr txBox="1"/>
          <p:nvPr/>
        </p:nvSpPr>
        <p:spPr>
          <a:xfrm>
            <a:off x="6828579"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60</a:t>
            </a:r>
          </a:p>
        </p:txBody>
      </p:sp>
      <p:sp>
        <p:nvSpPr>
          <p:cNvPr id="52" name="TextBox 51">
            <a:extLst>
              <a:ext uri="{FF2B5EF4-FFF2-40B4-BE49-F238E27FC236}">
                <a16:creationId xmlns:a16="http://schemas.microsoft.com/office/drawing/2014/main" id="{1931B030-6625-B015-0C2A-62F51EEA2218}"/>
              </a:ext>
            </a:extLst>
          </p:cNvPr>
          <p:cNvSpPr txBox="1"/>
          <p:nvPr/>
        </p:nvSpPr>
        <p:spPr>
          <a:xfrm>
            <a:off x="7554910"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72</a:t>
            </a:r>
          </a:p>
        </p:txBody>
      </p:sp>
      <p:sp>
        <p:nvSpPr>
          <p:cNvPr id="53" name="TextBox 52">
            <a:extLst>
              <a:ext uri="{FF2B5EF4-FFF2-40B4-BE49-F238E27FC236}">
                <a16:creationId xmlns:a16="http://schemas.microsoft.com/office/drawing/2014/main" id="{C3C15419-3766-CB7B-977A-C06CBF0E18CA}"/>
              </a:ext>
            </a:extLst>
          </p:cNvPr>
          <p:cNvSpPr txBox="1"/>
          <p:nvPr/>
        </p:nvSpPr>
        <p:spPr>
          <a:xfrm>
            <a:off x="8281242"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84</a:t>
            </a:r>
          </a:p>
        </p:txBody>
      </p:sp>
      <p:sp>
        <p:nvSpPr>
          <p:cNvPr id="54" name="TextBox 53">
            <a:extLst>
              <a:ext uri="{FF2B5EF4-FFF2-40B4-BE49-F238E27FC236}">
                <a16:creationId xmlns:a16="http://schemas.microsoft.com/office/drawing/2014/main" id="{224E3D4D-34F3-E199-F7FB-F40CFBCDF45B}"/>
              </a:ext>
            </a:extLst>
          </p:cNvPr>
          <p:cNvSpPr txBox="1"/>
          <p:nvPr/>
        </p:nvSpPr>
        <p:spPr>
          <a:xfrm>
            <a:off x="8975148"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96</a:t>
            </a:r>
          </a:p>
        </p:txBody>
      </p:sp>
      <p:sp>
        <p:nvSpPr>
          <p:cNvPr id="55" name="TextBox 54">
            <a:extLst>
              <a:ext uri="{FF2B5EF4-FFF2-40B4-BE49-F238E27FC236}">
                <a16:creationId xmlns:a16="http://schemas.microsoft.com/office/drawing/2014/main" id="{E83F6EF1-9B34-D01A-DC09-FA2594C2EBF5}"/>
              </a:ext>
            </a:extLst>
          </p:cNvPr>
          <p:cNvSpPr txBox="1"/>
          <p:nvPr/>
        </p:nvSpPr>
        <p:spPr>
          <a:xfrm>
            <a:off x="9701480" y="4425359"/>
            <a:ext cx="272921" cy="161583"/>
          </a:xfrm>
          <a:prstGeom prst="rect">
            <a:avLst/>
          </a:prstGeom>
          <a:noFill/>
        </p:spPr>
        <p:txBody>
          <a:bodyPr wrap="square" lIns="0" tIns="0" rIns="0" bIns="0" rtlCol="0">
            <a:spAutoFit/>
          </a:bodyPr>
          <a:lstStyle/>
          <a:p>
            <a:pPr algn="ctr"/>
            <a:r>
              <a:rPr lang="en-GB" sz="1050">
                <a:solidFill>
                  <a:schemeClr val="tx1">
                    <a:lumMod val="65000"/>
                    <a:lumOff val="35000"/>
                  </a:schemeClr>
                </a:solidFill>
                <a:latin typeface="Univers" panose="020B0503020202020204" pitchFamily="34" charset="0"/>
                <a:cs typeface="Arial" panose="020B0604020202020204" pitchFamily="34" charset="0"/>
              </a:rPr>
              <a:t>108</a:t>
            </a:r>
          </a:p>
        </p:txBody>
      </p:sp>
      <p:sp>
        <p:nvSpPr>
          <p:cNvPr id="56" name="TextBox 55">
            <a:extLst>
              <a:ext uri="{FF2B5EF4-FFF2-40B4-BE49-F238E27FC236}">
                <a16:creationId xmlns:a16="http://schemas.microsoft.com/office/drawing/2014/main" id="{540CE8A8-4024-850C-6F8D-257CB5ABC5AC}"/>
              </a:ext>
            </a:extLst>
          </p:cNvPr>
          <p:cNvSpPr txBox="1"/>
          <p:nvPr/>
        </p:nvSpPr>
        <p:spPr>
          <a:xfrm>
            <a:off x="2937680" y="4245050"/>
            <a:ext cx="272921" cy="161583"/>
          </a:xfrm>
          <a:prstGeom prst="rect">
            <a:avLst/>
          </a:prstGeom>
          <a:noFill/>
        </p:spPr>
        <p:txBody>
          <a:bodyPr wrap="square" lIns="0" tIns="0" rIns="0" bIns="0" rtlCol="0">
            <a:spAutoFit/>
          </a:bodyPr>
          <a:lstStyle/>
          <a:p>
            <a:pPr algn="r"/>
            <a:r>
              <a:rPr lang="en-GB" sz="105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57" name="TextBox 56">
            <a:extLst>
              <a:ext uri="{FF2B5EF4-FFF2-40B4-BE49-F238E27FC236}">
                <a16:creationId xmlns:a16="http://schemas.microsoft.com/office/drawing/2014/main" id="{0ACF2E33-D580-9903-2A05-3EEA063D8F3A}"/>
              </a:ext>
            </a:extLst>
          </p:cNvPr>
          <p:cNvSpPr txBox="1"/>
          <p:nvPr/>
        </p:nvSpPr>
        <p:spPr>
          <a:xfrm>
            <a:off x="8474654" y="1861266"/>
            <a:ext cx="2013115" cy="261610"/>
          </a:xfrm>
          <a:prstGeom prst="rect">
            <a:avLst/>
          </a:prstGeom>
          <a:noFill/>
        </p:spPr>
        <p:txBody>
          <a:bodyPr wrap="square" rtlCol="0">
            <a:spAutoFit/>
          </a:bodyPr>
          <a:lstStyle/>
          <a:p>
            <a:r>
              <a:rPr lang="en-GB" sz="1050" b="1" dirty="0">
                <a:solidFill>
                  <a:srgbClr val="68BF45"/>
                </a:solidFill>
                <a:latin typeface="Univers" panose="020B0503020202020204" pitchFamily="34" charset="0"/>
                <a:cs typeface="Arial" panose="020B0604020202020204" pitchFamily="34" charset="0"/>
              </a:rPr>
              <a:t>84-month rate: 82.9%</a:t>
            </a:r>
          </a:p>
        </p:txBody>
      </p:sp>
      <p:sp>
        <p:nvSpPr>
          <p:cNvPr id="58" name="TextBox 57">
            <a:extLst>
              <a:ext uri="{FF2B5EF4-FFF2-40B4-BE49-F238E27FC236}">
                <a16:creationId xmlns:a16="http://schemas.microsoft.com/office/drawing/2014/main" id="{CB12266C-FEA8-4B02-143C-F4CFE5CEA8C9}"/>
              </a:ext>
            </a:extLst>
          </p:cNvPr>
          <p:cNvSpPr txBox="1"/>
          <p:nvPr/>
        </p:nvSpPr>
        <p:spPr>
          <a:xfrm>
            <a:off x="3388531" y="4584741"/>
            <a:ext cx="6466899" cy="261610"/>
          </a:xfrm>
          <a:prstGeom prst="rect">
            <a:avLst/>
          </a:prstGeom>
          <a:noFill/>
        </p:spPr>
        <p:txBody>
          <a:bodyPr wrap="square" rtlCol="0">
            <a:spAutoFit/>
          </a:bodyPr>
          <a:lstStyle/>
          <a:p>
            <a:pPr algn="ctr"/>
            <a:r>
              <a:rPr lang="en-GB" sz="1050" b="1" dirty="0">
                <a:solidFill>
                  <a:schemeClr val="tx1">
                    <a:lumMod val="65000"/>
                    <a:lumOff val="35000"/>
                  </a:schemeClr>
                </a:solidFill>
                <a:latin typeface="Univers" panose="020B0503020202020204" pitchFamily="34" charset="0"/>
                <a:cs typeface="Arial" panose="020B0604020202020204" pitchFamily="34" charset="0"/>
              </a:rPr>
              <a:t>Time (months)</a:t>
            </a:r>
          </a:p>
        </p:txBody>
      </p:sp>
      <p:sp>
        <p:nvSpPr>
          <p:cNvPr id="59" name="TextBox 58">
            <a:extLst>
              <a:ext uri="{FF2B5EF4-FFF2-40B4-BE49-F238E27FC236}">
                <a16:creationId xmlns:a16="http://schemas.microsoft.com/office/drawing/2014/main" id="{90E556FD-EA9A-27B7-B9E8-3126A4FF6B63}"/>
              </a:ext>
            </a:extLst>
          </p:cNvPr>
          <p:cNvSpPr txBox="1"/>
          <p:nvPr/>
        </p:nvSpPr>
        <p:spPr>
          <a:xfrm>
            <a:off x="8474654" y="2447403"/>
            <a:ext cx="2013115" cy="261610"/>
          </a:xfrm>
          <a:prstGeom prst="rect">
            <a:avLst/>
          </a:prstGeom>
          <a:noFill/>
        </p:spPr>
        <p:txBody>
          <a:bodyPr wrap="square" rtlCol="0">
            <a:spAutoFit/>
          </a:bodyPr>
          <a:lstStyle/>
          <a:p>
            <a:r>
              <a:rPr lang="en-GB" sz="1050" b="1">
                <a:solidFill>
                  <a:srgbClr val="979293"/>
                </a:solidFill>
                <a:latin typeface="Univers" panose="020B0503020202020204" pitchFamily="34" charset="0"/>
                <a:cs typeface="Arial" panose="020B0604020202020204" pitchFamily="34" charset="0"/>
              </a:rPr>
              <a:t>84-month rate: 74.2%</a:t>
            </a:r>
          </a:p>
        </p:txBody>
      </p:sp>
      <p:sp>
        <p:nvSpPr>
          <p:cNvPr id="60" name="TextBox 59">
            <a:extLst>
              <a:ext uri="{FF2B5EF4-FFF2-40B4-BE49-F238E27FC236}">
                <a16:creationId xmlns:a16="http://schemas.microsoft.com/office/drawing/2014/main" id="{77CBBEED-8490-DDB0-F3C4-5572089DC824}"/>
              </a:ext>
            </a:extLst>
          </p:cNvPr>
          <p:cNvSpPr txBox="1"/>
          <p:nvPr/>
        </p:nvSpPr>
        <p:spPr>
          <a:xfrm>
            <a:off x="1982416" y="4751390"/>
            <a:ext cx="1102678" cy="161583"/>
          </a:xfrm>
          <a:prstGeom prst="rect">
            <a:avLst/>
          </a:prstGeom>
          <a:noFill/>
        </p:spPr>
        <p:txBody>
          <a:bodyPr wrap="square" lIns="0" tIns="0" rIns="0" bIns="0" rtlCol="0">
            <a:spAutoFit/>
          </a:bodyPr>
          <a:lstStyle/>
          <a:p>
            <a:pPr algn="r"/>
            <a:r>
              <a:rPr lang="en-GB" sz="1050" b="1" dirty="0">
                <a:solidFill>
                  <a:schemeClr val="tx1">
                    <a:lumMod val="65000"/>
                    <a:lumOff val="35000"/>
                  </a:schemeClr>
                </a:solidFill>
                <a:latin typeface="Univers" panose="020B0503020202020204" pitchFamily="34" charset="0"/>
                <a:cs typeface="Arial" panose="020B0604020202020204" pitchFamily="34" charset="0"/>
              </a:rPr>
              <a:t>No. at risk</a:t>
            </a:r>
          </a:p>
        </p:txBody>
      </p:sp>
      <p:sp>
        <p:nvSpPr>
          <p:cNvPr id="62" name="TextBox 61">
            <a:extLst>
              <a:ext uri="{FF2B5EF4-FFF2-40B4-BE49-F238E27FC236}">
                <a16:creationId xmlns:a16="http://schemas.microsoft.com/office/drawing/2014/main" id="{117D3AE1-D932-BB1D-2BD0-73879E3839FA}"/>
              </a:ext>
            </a:extLst>
          </p:cNvPr>
          <p:cNvSpPr txBox="1"/>
          <p:nvPr/>
        </p:nvSpPr>
        <p:spPr>
          <a:xfrm rot="16200000">
            <a:off x="1403436" y="2890111"/>
            <a:ext cx="2691779" cy="253916"/>
          </a:xfrm>
          <a:prstGeom prst="rect">
            <a:avLst/>
          </a:prstGeom>
          <a:noFill/>
        </p:spPr>
        <p:txBody>
          <a:bodyPr wrap="square" rtlCol="0">
            <a:spAutoFit/>
          </a:bodyPr>
          <a:lstStyle/>
          <a:p>
            <a:pPr algn="ctr"/>
            <a:r>
              <a:rPr lang="en-GB" sz="1050" b="1" dirty="0">
                <a:solidFill>
                  <a:schemeClr val="tx1">
                    <a:lumMod val="65000"/>
                    <a:lumOff val="35000"/>
                  </a:schemeClr>
                </a:solidFill>
                <a:latin typeface="Univers" panose="020B0503020202020204" pitchFamily="34" charset="0"/>
                <a:cs typeface="Arial" panose="020B0604020202020204" pitchFamily="34" charset="0"/>
              </a:rPr>
              <a:t>Percentage of patients free from event</a:t>
            </a:r>
          </a:p>
        </p:txBody>
      </p:sp>
      <p:cxnSp>
        <p:nvCxnSpPr>
          <p:cNvPr id="63" name="Straight Connector 62">
            <a:extLst>
              <a:ext uri="{FF2B5EF4-FFF2-40B4-BE49-F238E27FC236}">
                <a16:creationId xmlns:a16="http://schemas.microsoft.com/office/drawing/2014/main" id="{952A3931-3BF3-42D1-135C-CA70546216F0}"/>
              </a:ext>
            </a:extLst>
          </p:cNvPr>
          <p:cNvCxnSpPr/>
          <p:nvPr/>
        </p:nvCxnSpPr>
        <p:spPr>
          <a:xfrm>
            <a:off x="3248294" y="4065880"/>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9F82A72-12BE-B70D-5276-636539EC5E77}"/>
              </a:ext>
            </a:extLst>
          </p:cNvPr>
          <p:cNvCxnSpPr/>
          <p:nvPr/>
        </p:nvCxnSpPr>
        <p:spPr>
          <a:xfrm>
            <a:off x="3248294" y="302835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AECF88C-B78D-D19F-D57F-B74783667370}"/>
              </a:ext>
            </a:extLst>
          </p:cNvPr>
          <p:cNvCxnSpPr>
            <a:cxnSpLocks/>
          </p:cNvCxnSpPr>
          <p:nvPr/>
        </p:nvCxnSpPr>
        <p:spPr>
          <a:xfrm rot="5400000">
            <a:off x="4069804" y="4363630"/>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1348E44-954E-2718-B8EE-3CBA6F25005A}"/>
              </a:ext>
            </a:extLst>
          </p:cNvPr>
          <p:cNvCxnSpPr>
            <a:cxnSpLocks/>
          </p:cNvCxnSpPr>
          <p:nvPr/>
        </p:nvCxnSpPr>
        <p:spPr>
          <a:xfrm rot="5400000">
            <a:off x="8366797" y="4363634"/>
            <a:ext cx="909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72952A5-1B0E-A211-7143-AE023698B31E}"/>
              </a:ext>
            </a:extLst>
          </p:cNvPr>
          <p:cNvSpPr txBox="1"/>
          <p:nvPr/>
        </p:nvSpPr>
        <p:spPr>
          <a:xfrm>
            <a:off x="3414146" y="3907809"/>
            <a:ext cx="2484120" cy="400110"/>
          </a:xfrm>
          <a:prstGeom prst="rect">
            <a:avLst/>
          </a:prstGeom>
          <a:noFill/>
        </p:spPr>
        <p:txBody>
          <a:bodyPr wrap="square" rtlCol="0">
            <a:spAutoFit/>
          </a:bodyPr>
          <a:lstStyle/>
          <a:p>
            <a:r>
              <a:rPr lang="en-GB" sz="1000" dirty="0" err="1">
                <a:solidFill>
                  <a:schemeClr val="tx1">
                    <a:lumMod val="65000"/>
                    <a:lumOff val="35000"/>
                  </a:schemeClr>
                </a:solidFill>
                <a:latin typeface="Univers" panose="020B0503020202020204" pitchFamily="34" charset="0"/>
                <a:cs typeface="Arial" panose="020B0604020202020204" pitchFamily="34" charset="0"/>
              </a:rPr>
              <a:t>HR</a:t>
            </a:r>
            <a:r>
              <a:rPr lang="en-GB" sz="1000" baseline="30000" dirty="0" err="1">
                <a:solidFill>
                  <a:schemeClr val="tx1">
                    <a:lumMod val="65000"/>
                    <a:lumOff val="35000"/>
                  </a:schemeClr>
                </a:solidFill>
                <a:latin typeface="Univers" panose="020B0503020202020204" pitchFamily="34" charset="0"/>
                <a:cs typeface="Arial" panose="020B0604020202020204" pitchFamily="34" charset="0"/>
              </a:rPr>
              <a:t>d</a:t>
            </a:r>
            <a:r>
              <a:rPr lang="en-GB" sz="1000" dirty="0">
                <a:solidFill>
                  <a:schemeClr val="tx1">
                    <a:lumMod val="65000"/>
                    <a:lumOff val="35000"/>
                  </a:schemeClr>
                </a:solidFill>
                <a:latin typeface="Univers" panose="020B0503020202020204" pitchFamily="34" charset="0"/>
                <a:cs typeface="Arial" panose="020B0604020202020204" pitchFamily="34" charset="0"/>
              </a:rPr>
              <a:t> 0.64 (95% CI, 0.49–0.83)</a:t>
            </a:r>
          </a:p>
          <a:p>
            <a:r>
              <a:rPr lang="en-GB" sz="1000" dirty="0">
                <a:solidFill>
                  <a:schemeClr val="tx1">
                    <a:lumMod val="65000"/>
                    <a:lumOff val="35000"/>
                  </a:schemeClr>
                </a:solidFill>
                <a:latin typeface="Univers" panose="020B0503020202020204" pitchFamily="34" charset="0"/>
                <a:cs typeface="Arial" panose="020B0604020202020204" pitchFamily="34" charset="0"/>
              </a:rPr>
              <a:t>Median follow-up: 93.8 months</a:t>
            </a:r>
          </a:p>
        </p:txBody>
      </p:sp>
      <p:sp>
        <p:nvSpPr>
          <p:cNvPr id="68" name="Freeform 4">
            <a:extLst>
              <a:ext uri="{FF2B5EF4-FFF2-40B4-BE49-F238E27FC236}">
                <a16:creationId xmlns:a16="http://schemas.microsoft.com/office/drawing/2014/main" id="{CB5B6172-99BD-37F6-9185-7529E8067606}"/>
              </a:ext>
            </a:extLst>
          </p:cNvPr>
          <p:cNvSpPr/>
          <p:nvPr/>
        </p:nvSpPr>
        <p:spPr>
          <a:xfrm>
            <a:off x="4262603" y="1887771"/>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69" name="Freeform 6">
            <a:extLst>
              <a:ext uri="{FF2B5EF4-FFF2-40B4-BE49-F238E27FC236}">
                <a16:creationId xmlns:a16="http://schemas.microsoft.com/office/drawing/2014/main" id="{3B5A1B61-8055-FCC6-99EA-CEBA1F869712}"/>
              </a:ext>
            </a:extLst>
          </p:cNvPr>
          <p:cNvSpPr/>
          <p:nvPr/>
        </p:nvSpPr>
        <p:spPr>
          <a:xfrm>
            <a:off x="5618613" y="2193803"/>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70" name="Freeform 14">
            <a:extLst>
              <a:ext uri="{FF2B5EF4-FFF2-40B4-BE49-F238E27FC236}">
                <a16:creationId xmlns:a16="http://schemas.microsoft.com/office/drawing/2014/main" id="{F22CF7EA-1A0B-BFE6-6514-7D6FCA68EBE4}"/>
              </a:ext>
            </a:extLst>
          </p:cNvPr>
          <p:cNvSpPr/>
          <p:nvPr/>
        </p:nvSpPr>
        <p:spPr>
          <a:xfrm>
            <a:off x="5247687" y="215046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77" name="Freeform 15">
            <a:extLst>
              <a:ext uri="{FF2B5EF4-FFF2-40B4-BE49-F238E27FC236}">
                <a16:creationId xmlns:a16="http://schemas.microsoft.com/office/drawing/2014/main" id="{460A432F-295B-8352-4C6D-47CA720B823C}"/>
              </a:ext>
            </a:extLst>
          </p:cNvPr>
          <p:cNvSpPr/>
          <p:nvPr/>
        </p:nvSpPr>
        <p:spPr>
          <a:xfrm>
            <a:off x="6170189" y="2227984"/>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78" name="Freeform 16">
            <a:extLst>
              <a:ext uri="{FF2B5EF4-FFF2-40B4-BE49-F238E27FC236}">
                <a16:creationId xmlns:a16="http://schemas.microsoft.com/office/drawing/2014/main" id="{715C4AD2-3361-3316-BCC4-FB1B8538CB65}"/>
              </a:ext>
            </a:extLst>
          </p:cNvPr>
          <p:cNvSpPr/>
          <p:nvPr/>
        </p:nvSpPr>
        <p:spPr>
          <a:xfrm>
            <a:off x="6384409" y="2236290"/>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79" name="Freeform 17">
            <a:extLst>
              <a:ext uri="{FF2B5EF4-FFF2-40B4-BE49-F238E27FC236}">
                <a16:creationId xmlns:a16="http://schemas.microsoft.com/office/drawing/2014/main" id="{F692F860-9ACA-64E6-FCC3-F20366F7DAFA}"/>
              </a:ext>
            </a:extLst>
          </p:cNvPr>
          <p:cNvSpPr/>
          <p:nvPr/>
        </p:nvSpPr>
        <p:spPr>
          <a:xfrm>
            <a:off x="6784219" y="2264721"/>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0" name="Freeform 18">
            <a:extLst>
              <a:ext uri="{FF2B5EF4-FFF2-40B4-BE49-F238E27FC236}">
                <a16:creationId xmlns:a16="http://schemas.microsoft.com/office/drawing/2014/main" id="{2AEB6F19-DAD6-076D-457C-74593B5ED7A9}"/>
              </a:ext>
            </a:extLst>
          </p:cNvPr>
          <p:cNvSpPr/>
          <p:nvPr/>
        </p:nvSpPr>
        <p:spPr>
          <a:xfrm>
            <a:off x="7092691" y="227217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1" name="Freeform 19">
            <a:extLst>
              <a:ext uri="{FF2B5EF4-FFF2-40B4-BE49-F238E27FC236}">
                <a16:creationId xmlns:a16="http://schemas.microsoft.com/office/drawing/2014/main" id="{F0F8F27C-F5BB-387D-10E9-481195EB57C5}"/>
              </a:ext>
            </a:extLst>
          </p:cNvPr>
          <p:cNvSpPr/>
          <p:nvPr/>
        </p:nvSpPr>
        <p:spPr>
          <a:xfrm>
            <a:off x="7197837" y="2288893"/>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2" name="Freeform 20">
            <a:extLst>
              <a:ext uri="{FF2B5EF4-FFF2-40B4-BE49-F238E27FC236}">
                <a16:creationId xmlns:a16="http://schemas.microsoft.com/office/drawing/2014/main" id="{920A5D24-D710-02B8-871A-3B5615D51DD7}"/>
              </a:ext>
            </a:extLst>
          </p:cNvPr>
          <p:cNvSpPr/>
          <p:nvPr/>
        </p:nvSpPr>
        <p:spPr>
          <a:xfrm>
            <a:off x="7380260" y="2288041"/>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3" name="Freeform 21">
            <a:extLst>
              <a:ext uri="{FF2B5EF4-FFF2-40B4-BE49-F238E27FC236}">
                <a16:creationId xmlns:a16="http://schemas.microsoft.com/office/drawing/2014/main" id="{58DE3E1D-A165-8B7A-D63F-4B6CF154BD75}"/>
              </a:ext>
            </a:extLst>
          </p:cNvPr>
          <p:cNvSpPr/>
          <p:nvPr/>
        </p:nvSpPr>
        <p:spPr>
          <a:xfrm>
            <a:off x="7488447" y="231636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4" name="Freeform 22">
            <a:extLst>
              <a:ext uri="{FF2B5EF4-FFF2-40B4-BE49-F238E27FC236}">
                <a16:creationId xmlns:a16="http://schemas.microsoft.com/office/drawing/2014/main" id="{0E91659D-496A-6E81-A5FB-E789A87A8A9B}"/>
              </a:ext>
            </a:extLst>
          </p:cNvPr>
          <p:cNvSpPr/>
          <p:nvPr/>
        </p:nvSpPr>
        <p:spPr>
          <a:xfrm>
            <a:off x="8071693" y="2333083"/>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5" name="Freeform 23">
            <a:extLst>
              <a:ext uri="{FF2B5EF4-FFF2-40B4-BE49-F238E27FC236}">
                <a16:creationId xmlns:a16="http://schemas.microsoft.com/office/drawing/2014/main" id="{BB5F3677-A390-E625-69FC-4048F398541D}"/>
              </a:ext>
            </a:extLst>
          </p:cNvPr>
          <p:cNvSpPr/>
          <p:nvPr/>
        </p:nvSpPr>
        <p:spPr>
          <a:xfrm>
            <a:off x="8124266" y="2332231"/>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6" name="Freeform 24">
            <a:extLst>
              <a:ext uri="{FF2B5EF4-FFF2-40B4-BE49-F238E27FC236}">
                <a16:creationId xmlns:a16="http://schemas.microsoft.com/office/drawing/2014/main" id="{AC853443-B0FE-542A-B472-21ADD1F00EB1}"/>
              </a:ext>
            </a:extLst>
          </p:cNvPr>
          <p:cNvSpPr/>
          <p:nvPr/>
        </p:nvSpPr>
        <p:spPr>
          <a:xfrm>
            <a:off x="8274132" y="233393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7" name="Freeform 25">
            <a:extLst>
              <a:ext uri="{FF2B5EF4-FFF2-40B4-BE49-F238E27FC236}">
                <a16:creationId xmlns:a16="http://schemas.microsoft.com/office/drawing/2014/main" id="{59CE06B0-E18E-64D7-139F-DC128AFA481F}"/>
              </a:ext>
            </a:extLst>
          </p:cNvPr>
          <p:cNvSpPr/>
          <p:nvPr/>
        </p:nvSpPr>
        <p:spPr>
          <a:xfrm>
            <a:off x="8303649" y="233393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88" name="Freeform 26">
            <a:extLst>
              <a:ext uri="{FF2B5EF4-FFF2-40B4-BE49-F238E27FC236}">
                <a16:creationId xmlns:a16="http://schemas.microsoft.com/office/drawing/2014/main" id="{17CDA457-1C6E-AE7B-67A8-B6C2B453A703}"/>
              </a:ext>
            </a:extLst>
          </p:cNvPr>
          <p:cNvSpPr/>
          <p:nvPr/>
        </p:nvSpPr>
        <p:spPr>
          <a:xfrm>
            <a:off x="8125280" y="2107552"/>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89" name="Freeform 27">
            <a:extLst>
              <a:ext uri="{FF2B5EF4-FFF2-40B4-BE49-F238E27FC236}">
                <a16:creationId xmlns:a16="http://schemas.microsoft.com/office/drawing/2014/main" id="{2FEC2A5C-5440-D7B3-D38E-4CC3CCD922D5}"/>
              </a:ext>
            </a:extLst>
          </p:cNvPr>
          <p:cNvSpPr/>
          <p:nvPr/>
        </p:nvSpPr>
        <p:spPr>
          <a:xfrm>
            <a:off x="7894464" y="2101695"/>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90" name="Freeform 28">
            <a:extLst>
              <a:ext uri="{FF2B5EF4-FFF2-40B4-BE49-F238E27FC236}">
                <a16:creationId xmlns:a16="http://schemas.microsoft.com/office/drawing/2014/main" id="{B164511F-E42B-1C46-83DF-A2D8AC4B7821}"/>
              </a:ext>
            </a:extLst>
          </p:cNvPr>
          <p:cNvSpPr/>
          <p:nvPr/>
        </p:nvSpPr>
        <p:spPr>
          <a:xfrm>
            <a:off x="7859246" y="2101695"/>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91" name="Freeform 29">
            <a:extLst>
              <a:ext uri="{FF2B5EF4-FFF2-40B4-BE49-F238E27FC236}">
                <a16:creationId xmlns:a16="http://schemas.microsoft.com/office/drawing/2014/main" id="{83FB336D-D5C0-A304-C297-29ED1A076D74}"/>
              </a:ext>
            </a:extLst>
          </p:cNvPr>
          <p:cNvSpPr/>
          <p:nvPr/>
        </p:nvSpPr>
        <p:spPr>
          <a:xfrm>
            <a:off x="7736871" y="2092218"/>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2" name="Freeform 31">
            <a:extLst>
              <a:ext uri="{FF2B5EF4-FFF2-40B4-BE49-F238E27FC236}">
                <a16:creationId xmlns:a16="http://schemas.microsoft.com/office/drawing/2014/main" id="{8FF478F6-904A-DE43-B668-D2B4A6E234E3}"/>
              </a:ext>
            </a:extLst>
          </p:cNvPr>
          <p:cNvSpPr/>
          <p:nvPr/>
        </p:nvSpPr>
        <p:spPr>
          <a:xfrm>
            <a:off x="7694559" y="2092218"/>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3" name="Freeform 32">
            <a:extLst>
              <a:ext uri="{FF2B5EF4-FFF2-40B4-BE49-F238E27FC236}">
                <a16:creationId xmlns:a16="http://schemas.microsoft.com/office/drawing/2014/main" id="{FBA7A714-9C97-3FAE-4E7A-716147561C02}"/>
              </a:ext>
            </a:extLst>
          </p:cNvPr>
          <p:cNvSpPr/>
          <p:nvPr/>
        </p:nvSpPr>
        <p:spPr>
          <a:xfrm>
            <a:off x="7663649" y="2092218"/>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4" name="Freeform 33">
            <a:extLst>
              <a:ext uri="{FF2B5EF4-FFF2-40B4-BE49-F238E27FC236}">
                <a16:creationId xmlns:a16="http://schemas.microsoft.com/office/drawing/2014/main" id="{860B4922-DDBB-2987-0F6E-902EE0C1647E}"/>
              </a:ext>
            </a:extLst>
          </p:cNvPr>
          <p:cNvSpPr/>
          <p:nvPr/>
        </p:nvSpPr>
        <p:spPr>
          <a:xfrm>
            <a:off x="7428526" y="2092218"/>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5" name="Freeform 34">
            <a:extLst>
              <a:ext uri="{FF2B5EF4-FFF2-40B4-BE49-F238E27FC236}">
                <a16:creationId xmlns:a16="http://schemas.microsoft.com/office/drawing/2014/main" id="{71BE57AA-9374-8A0B-4184-6565D8E81C2A}"/>
              </a:ext>
            </a:extLst>
          </p:cNvPr>
          <p:cNvSpPr/>
          <p:nvPr/>
        </p:nvSpPr>
        <p:spPr>
          <a:xfrm>
            <a:off x="6928890" y="2075607"/>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6" name="Freeform 35">
            <a:extLst>
              <a:ext uri="{FF2B5EF4-FFF2-40B4-BE49-F238E27FC236}">
                <a16:creationId xmlns:a16="http://schemas.microsoft.com/office/drawing/2014/main" id="{1CF59F55-B15D-1B63-668A-9271F74506FD}"/>
              </a:ext>
            </a:extLst>
          </p:cNvPr>
          <p:cNvSpPr/>
          <p:nvPr/>
        </p:nvSpPr>
        <p:spPr>
          <a:xfrm>
            <a:off x="6886705" y="2076778"/>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7" name="Freeform 36">
            <a:extLst>
              <a:ext uri="{FF2B5EF4-FFF2-40B4-BE49-F238E27FC236}">
                <a16:creationId xmlns:a16="http://schemas.microsoft.com/office/drawing/2014/main" id="{B31BCD4F-DACE-FB82-8F66-692DDEDD9F68}"/>
              </a:ext>
            </a:extLst>
          </p:cNvPr>
          <p:cNvSpPr/>
          <p:nvPr/>
        </p:nvSpPr>
        <p:spPr>
          <a:xfrm>
            <a:off x="6652976" y="2069750"/>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98" name="Freeform 37">
            <a:extLst>
              <a:ext uri="{FF2B5EF4-FFF2-40B4-BE49-F238E27FC236}">
                <a16:creationId xmlns:a16="http://schemas.microsoft.com/office/drawing/2014/main" id="{6989DA31-31F6-E161-4C79-DDE651FCACF9}"/>
              </a:ext>
            </a:extLst>
          </p:cNvPr>
          <p:cNvSpPr/>
          <p:nvPr/>
        </p:nvSpPr>
        <p:spPr>
          <a:xfrm>
            <a:off x="6486895" y="2043662"/>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99" name="Freeform 38">
            <a:extLst>
              <a:ext uri="{FF2B5EF4-FFF2-40B4-BE49-F238E27FC236}">
                <a16:creationId xmlns:a16="http://schemas.microsoft.com/office/drawing/2014/main" id="{302C1A36-3436-C6ED-3C66-6955B28C09BA}"/>
              </a:ext>
            </a:extLst>
          </p:cNvPr>
          <p:cNvSpPr/>
          <p:nvPr/>
        </p:nvSpPr>
        <p:spPr>
          <a:xfrm>
            <a:off x="6424947" y="2044833"/>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34A806"/>
            </a:solidFill>
            <a:prstDash val="solid"/>
            <a:miter/>
          </a:ln>
        </p:spPr>
        <p:txBody>
          <a:bodyPr/>
          <a:lstStyle/>
          <a:p>
            <a:endParaRPr lang="en-US"/>
          </a:p>
        </p:txBody>
      </p:sp>
      <p:sp>
        <p:nvSpPr>
          <p:cNvPr id="100" name="Freeform 39">
            <a:extLst>
              <a:ext uri="{FF2B5EF4-FFF2-40B4-BE49-F238E27FC236}">
                <a16:creationId xmlns:a16="http://schemas.microsoft.com/office/drawing/2014/main" id="{2DE88A08-ECFD-C9C7-C2A7-CDE23230E368}"/>
              </a:ext>
            </a:extLst>
          </p:cNvPr>
          <p:cNvSpPr/>
          <p:nvPr/>
        </p:nvSpPr>
        <p:spPr>
          <a:xfrm>
            <a:off x="6187037" y="2037806"/>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101" name="Freeform 41">
            <a:extLst>
              <a:ext uri="{FF2B5EF4-FFF2-40B4-BE49-F238E27FC236}">
                <a16:creationId xmlns:a16="http://schemas.microsoft.com/office/drawing/2014/main" id="{EAD8D6DB-22DA-1874-2C05-D0592DAFFBB3}"/>
              </a:ext>
            </a:extLst>
          </p:cNvPr>
          <p:cNvSpPr/>
          <p:nvPr/>
        </p:nvSpPr>
        <p:spPr>
          <a:xfrm>
            <a:off x="6087085" y="2034185"/>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02" name="Freeform 42">
            <a:extLst>
              <a:ext uri="{FF2B5EF4-FFF2-40B4-BE49-F238E27FC236}">
                <a16:creationId xmlns:a16="http://schemas.microsoft.com/office/drawing/2014/main" id="{E6D10D0A-1BBE-D070-674F-EB06E81FEAB2}"/>
              </a:ext>
            </a:extLst>
          </p:cNvPr>
          <p:cNvSpPr/>
          <p:nvPr/>
        </p:nvSpPr>
        <p:spPr>
          <a:xfrm>
            <a:off x="6009682" y="2031842"/>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03" name="Freeform 43">
            <a:extLst>
              <a:ext uri="{FF2B5EF4-FFF2-40B4-BE49-F238E27FC236}">
                <a16:creationId xmlns:a16="http://schemas.microsoft.com/office/drawing/2014/main" id="{1C81A533-4D03-1483-5915-01D27E4101C6}"/>
              </a:ext>
            </a:extLst>
          </p:cNvPr>
          <p:cNvSpPr/>
          <p:nvPr/>
        </p:nvSpPr>
        <p:spPr>
          <a:xfrm>
            <a:off x="5850695" y="2020023"/>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04" name="Freeform 44">
            <a:extLst>
              <a:ext uri="{FF2B5EF4-FFF2-40B4-BE49-F238E27FC236}">
                <a16:creationId xmlns:a16="http://schemas.microsoft.com/office/drawing/2014/main" id="{EFD65345-F45F-4DD1-F581-045379616B65}"/>
              </a:ext>
            </a:extLst>
          </p:cNvPr>
          <p:cNvSpPr/>
          <p:nvPr/>
        </p:nvSpPr>
        <p:spPr>
          <a:xfrm>
            <a:off x="5811297" y="2017680"/>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05" name="Freeform 45">
            <a:extLst>
              <a:ext uri="{FF2B5EF4-FFF2-40B4-BE49-F238E27FC236}">
                <a16:creationId xmlns:a16="http://schemas.microsoft.com/office/drawing/2014/main" id="{CE4093E4-2C1B-F2F9-2E19-D48FDDC71A60}"/>
              </a:ext>
            </a:extLst>
          </p:cNvPr>
          <p:cNvSpPr/>
          <p:nvPr/>
        </p:nvSpPr>
        <p:spPr>
          <a:xfrm>
            <a:off x="5704250" y="2014060"/>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06" name="Freeform 46">
            <a:extLst>
              <a:ext uri="{FF2B5EF4-FFF2-40B4-BE49-F238E27FC236}">
                <a16:creationId xmlns:a16="http://schemas.microsoft.com/office/drawing/2014/main" id="{9C791562-62DC-E437-2284-BE4EDCCE80E5}"/>
              </a:ext>
            </a:extLst>
          </p:cNvPr>
          <p:cNvSpPr/>
          <p:nvPr/>
        </p:nvSpPr>
        <p:spPr>
          <a:xfrm>
            <a:off x="5514227" y="2007032"/>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07" name="Freeform 47">
            <a:extLst>
              <a:ext uri="{FF2B5EF4-FFF2-40B4-BE49-F238E27FC236}">
                <a16:creationId xmlns:a16="http://schemas.microsoft.com/office/drawing/2014/main" id="{5F87765D-2C52-3568-80B1-B1A068BAFC05}"/>
              </a:ext>
            </a:extLst>
          </p:cNvPr>
          <p:cNvSpPr/>
          <p:nvPr/>
        </p:nvSpPr>
        <p:spPr>
          <a:xfrm>
            <a:off x="5390331" y="1991592"/>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08" name="Freeform 48">
            <a:extLst>
              <a:ext uri="{FF2B5EF4-FFF2-40B4-BE49-F238E27FC236}">
                <a16:creationId xmlns:a16="http://schemas.microsoft.com/office/drawing/2014/main" id="{AF23CB5A-3A2E-698F-1F8D-351A603E5B31}"/>
              </a:ext>
            </a:extLst>
          </p:cNvPr>
          <p:cNvSpPr/>
          <p:nvPr/>
        </p:nvSpPr>
        <p:spPr>
          <a:xfrm>
            <a:off x="5315842" y="1988078"/>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09" name="Freeform 49">
            <a:extLst>
              <a:ext uri="{FF2B5EF4-FFF2-40B4-BE49-F238E27FC236}">
                <a16:creationId xmlns:a16="http://schemas.microsoft.com/office/drawing/2014/main" id="{D044BA6C-3294-E4B4-354D-5F45CDBB084A}"/>
              </a:ext>
            </a:extLst>
          </p:cNvPr>
          <p:cNvSpPr/>
          <p:nvPr/>
        </p:nvSpPr>
        <p:spPr>
          <a:xfrm>
            <a:off x="4875240" y="1957304"/>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10" name="Freeform 50">
            <a:extLst>
              <a:ext uri="{FF2B5EF4-FFF2-40B4-BE49-F238E27FC236}">
                <a16:creationId xmlns:a16="http://schemas.microsoft.com/office/drawing/2014/main" id="{85F6B44B-A6A5-41A1-FDD8-07057156041D}"/>
              </a:ext>
            </a:extLst>
          </p:cNvPr>
          <p:cNvSpPr/>
          <p:nvPr/>
        </p:nvSpPr>
        <p:spPr>
          <a:xfrm>
            <a:off x="4818866" y="1945485"/>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11" name="Freeform 51">
            <a:extLst>
              <a:ext uri="{FF2B5EF4-FFF2-40B4-BE49-F238E27FC236}">
                <a16:creationId xmlns:a16="http://schemas.microsoft.com/office/drawing/2014/main" id="{52934CD1-73F4-A3DF-A44B-57821ACA2093}"/>
              </a:ext>
            </a:extLst>
          </p:cNvPr>
          <p:cNvSpPr/>
          <p:nvPr/>
        </p:nvSpPr>
        <p:spPr>
          <a:xfrm>
            <a:off x="4789349" y="1947827"/>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12" name="Freeform 52">
            <a:extLst>
              <a:ext uri="{FF2B5EF4-FFF2-40B4-BE49-F238E27FC236}">
                <a16:creationId xmlns:a16="http://schemas.microsoft.com/office/drawing/2014/main" id="{A57B3082-8C46-C05B-20CF-C8420FAFCD4F}"/>
              </a:ext>
            </a:extLst>
          </p:cNvPr>
          <p:cNvSpPr/>
          <p:nvPr/>
        </p:nvSpPr>
        <p:spPr>
          <a:xfrm>
            <a:off x="4688003" y="1937179"/>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13" name="Freeform 53">
            <a:extLst>
              <a:ext uri="{FF2B5EF4-FFF2-40B4-BE49-F238E27FC236}">
                <a16:creationId xmlns:a16="http://schemas.microsoft.com/office/drawing/2014/main" id="{B3C12D25-D063-34C6-409E-B3BDAF559B57}"/>
              </a:ext>
            </a:extLst>
          </p:cNvPr>
          <p:cNvSpPr/>
          <p:nvPr/>
        </p:nvSpPr>
        <p:spPr>
          <a:xfrm>
            <a:off x="4658486" y="1928873"/>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14" name="Freeform 54">
            <a:extLst>
              <a:ext uri="{FF2B5EF4-FFF2-40B4-BE49-F238E27FC236}">
                <a16:creationId xmlns:a16="http://schemas.microsoft.com/office/drawing/2014/main" id="{F62F2D0E-CE12-69F7-F123-117071DB7B67}"/>
              </a:ext>
            </a:extLst>
          </p:cNvPr>
          <p:cNvSpPr/>
          <p:nvPr/>
        </p:nvSpPr>
        <p:spPr>
          <a:xfrm>
            <a:off x="7600307" y="2091047"/>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115" name="Freeform 55">
            <a:extLst>
              <a:ext uri="{FF2B5EF4-FFF2-40B4-BE49-F238E27FC236}">
                <a16:creationId xmlns:a16="http://schemas.microsoft.com/office/drawing/2014/main" id="{42A0DC0F-FD4B-7002-0F3B-DE7A00E3D690}"/>
              </a:ext>
            </a:extLst>
          </p:cNvPr>
          <p:cNvSpPr/>
          <p:nvPr/>
        </p:nvSpPr>
        <p:spPr>
          <a:xfrm>
            <a:off x="8263237" y="2112344"/>
            <a:ext cx="12668" cy="54093"/>
          </a:xfrm>
          <a:custGeom>
            <a:avLst/>
            <a:gdLst>
              <a:gd name="csX0" fmla="*/ 0 w 12668"/>
              <a:gd name="csY0" fmla="*/ 0 h 54093"/>
              <a:gd name="csX1" fmla="*/ 0 w 12668"/>
              <a:gd name="csY1" fmla="*/ 54093 h 54093"/>
            </a:gdLst>
            <a:ahLst/>
            <a:cxnLst>
              <a:cxn ang="0">
                <a:pos x="csX0" y="csY0"/>
              </a:cxn>
              <a:cxn ang="0">
                <a:pos x="csX1" y="csY1"/>
              </a:cxn>
            </a:cxnLst>
            <a:rect l="l" t="t" r="r" b="b"/>
            <a:pathLst>
              <a:path w="12668" h="54093">
                <a:moveTo>
                  <a:pt x="0" y="0"/>
                </a:moveTo>
                <a:lnTo>
                  <a:pt x="0" y="54093"/>
                </a:lnTo>
              </a:path>
            </a:pathLst>
          </a:custGeom>
          <a:ln w="25316" cap="flat">
            <a:solidFill>
              <a:srgbClr val="34A806"/>
            </a:solidFill>
            <a:prstDash val="solid"/>
            <a:miter/>
          </a:ln>
        </p:spPr>
        <p:txBody>
          <a:bodyPr/>
          <a:lstStyle/>
          <a:p>
            <a:endParaRPr lang="en-US"/>
          </a:p>
        </p:txBody>
      </p:sp>
      <p:sp>
        <p:nvSpPr>
          <p:cNvPr id="116" name="Freeform 56">
            <a:extLst>
              <a:ext uri="{FF2B5EF4-FFF2-40B4-BE49-F238E27FC236}">
                <a16:creationId xmlns:a16="http://schemas.microsoft.com/office/drawing/2014/main" id="{715595AC-C158-9EC7-D049-B76E752A9894}"/>
              </a:ext>
            </a:extLst>
          </p:cNvPr>
          <p:cNvSpPr/>
          <p:nvPr/>
        </p:nvSpPr>
        <p:spPr>
          <a:xfrm>
            <a:off x="3391661" y="1726875"/>
            <a:ext cx="6437750" cy="689584"/>
          </a:xfrm>
          <a:custGeom>
            <a:avLst/>
            <a:gdLst>
              <a:gd name="csX0" fmla="*/ 6437751 w 6437750"/>
              <a:gd name="csY0" fmla="*/ 689585 h 689584"/>
              <a:gd name="csX1" fmla="*/ 5288107 w 6437750"/>
              <a:gd name="csY1" fmla="*/ 689585 h 689584"/>
              <a:gd name="csX2" fmla="*/ 5288107 w 6437750"/>
              <a:gd name="csY2" fmla="*/ 676168 h 689584"/>
              <a:gd name="csX3" fmla="*/ 5127475 w 6437750"/>
              <a:gd name="csY3" fmla="*/ 676168 h 689584"/>
              <a:gd name="csX4" fmla="*/ 5127475 w 6437750"/>
              <a:gd name="csY4" fmla="*/ 669566 h 689584"/>
              <a:gd name="csX5" fmla="*/ 4541188 w 6437750"/>
              <a:gd name="csY5" fmla="*/ 669566 h 689584"/>
              <a:gd name="csX6" fmla="*/ 4541188 w 6437750"/>
              <a:gd name="csY6" fmla="*/ 664561 h 689584"/>
              <a:gd name="csX7" fmla="*/ 4306065 w 6437750"/>
              <a:gd name="csY7" fmla="*/ 664561 h 689584"/>
              <a:gd name="csX8" fmla="*/ 4306065 w 6437750"/>
              <a:gd name="csY8" fmla="*/ 654552 h 689584"/>
              <a:gd name="csX9" fmla="*/ 4171148 w 6437750"/>
              <a:gd name="csY9" fmla="*/ 654552 h 689584"/>
              <a:gd name="csX10" fmla="*/ 4171148 w 6437750"/>
              <a:gd name="csY10" fmla="*/ 648695 h 689584"/>
              <a:gd name="csX11" fmla="*/ 4096785 w 6437750"/>
              <a:gd name="csY11" fmla="*/ 648695 h 689584"/>
              <a:gd name="csX12" fmla="*/ 4096785 w 6437750"/>
              <a:gd name="csY12" fmla="*/ 641987 h 689584"/>
              <a:gd name="csX13" fmla="*/ 4076010 w 6437750"/>
              <a:gd name="csY13" fmla="*/ 641987 h 689584"/>
              <a:gd name="csX14" fmla="*/ 4076010 w 6437750"/>
              <a:gd name="csY14" fmla="*/ 629528 h 689584"/>
              <a:gd name="csX15" fmla="*/ 3991639 w 6437750"/>
              <a:gd name="csY15" fmla="*/ 629528 h 689584"/>
              <a:gd name="csX16" fmla="*/ 3991639 w 6437750"/>
              <a:gd name="csY16" fmla="*/ 619519 h 689584"/>
              <a:gd name="csX17" fmla="*/ 3783373 w 6437750"/>
              <a:gd name="csY17" fmla="*/ 619519 h 689584"/>
              <a:gd name="csX18" fmla="*/ 3783373 w 6437750"/>
              <a:gd name="csY18" fmla="*/ 605357 h 689584"/>
              <a:gd name="csX19" fmla="*/ 3663278 w 6437750"/>
              <a:gd name="csY19" fmla="*/ 605357 h 689584"/>
              <a:gd name="csX20" fmla="*/ 3663278 w 6437750"/>
              <a:gd name="csY20" fmla="*/ 598648 h 689584"/>
              <a:gd name="csX21" fmla="*/ 3371655 w 6437750"/>
              <a:gd name="csY21" fmla="*/ 598648 h 689584"/>
              <a:gd name="csX22" fmla="*/ 3371655 w 6437750"/>
              <a:gd name="csY22" fmla="*/ 592046 h 689584"/>
              <a:gd name="csX23" fmla="*/ 3233824 w 6437750"/>
              <a:gd name="csY23" fmla="*/ 592046 h 689584"/>
              <a:gd name="csX24" fmla="*/ 3204054 w 6437750"/>
              <a:gd name="csY24" fmla="*/ 592046 h 689584"/>
              <a:gd name="csX25" fmla="*/ 3204054 w 6437750"/>
              <a:gd name="csY25" fmla="*/ 582037 h 689584"/>
              <a:gd name="csX26" fmla="*/ 3097894 w 6437750"/>
              <a:gd name="csY26" fmla="*/ 582037 h 689584"/>
              <a:gd name="csX27" fmla="*/ 3097894 w 6437750"/>
              <a:gd name="csY27" fmla="*/ 573625 h 689584"/>
              <a:gd name="csX28" fmla="*/ 3017577 w 6437750"/>
              <a:gd name="csY28" fmla="*/ 573625 h 689584"/>
              <a:gd name="csX29" fmla="*/ 3017577 w 6437750"/>
              <a:gd name="csY29" fmla="*/ 563615 h 689584"/>
              <a:gd name="csX30" fmla="*/ 2934220 w 6437750"/>
              <a:gd name="csY30" fmla="*/ 563615 h 689584"/>
              <a:gd name="csX31" fmla="*/ 2934220 w 6437750"/>
              <a:gd name="csY31" fmla="*/ 556161 h 689584"/>
              <a:gd name="csX32" fmla="*/ 2520602 w 6437750"/>
              <a:gd name="csY32" fmla="*/ 556161 h 689584"/>
              <a:gd name="csX33" fmla="*/ 2520602 w 6437750"/>
              <a:gd name="csY33" fmla="*/ 548601 h 689584"/>
              <a:gd name="csX34" fmla="*/ 2481837 w 6437750"/>
              <a:gd name="csY34" fmla="*/ 548601 h 689584"/>
              <a:gd name="csX35" fmla="*/ 2481837 w 6437750"/>
              <a:gd name="csY35" fmla="*/ 544448 h 689584"/>
              <a:gd name="csX36" fmla="*/ 2349961 w 6437750"/>
              <a:gd name="csY36" fmla="*/ 544448 h 689584"/>
              <a:gd name="csX37" fmla="*/ 2349961 w 6437750"/>
              <a:gd name="csY37" fmla="*/ 534439 h 689584"/>
              <a:gd name="csX38" fmla="*/ 2315249 w 6437750"/>
              <a:gd name="csY38" fmla="*/ 534439 h 689584"/>
              <a:gd name="csX39" fmla="*/ 2315249 w 6437750"/>
              <a:gd name="csY39" fmla="*/ 526985 h 689584"/>
              <a:gd name="csX40" fmla="*/ 2297387 w 6437750"/>
              <a:gd name="csY40" fmla="*/ 526985 h 689584"/>
              <a:gd name="csX41" fmla="*/ 2297387 w 6437750"/>
              <a:gd name="csY41" fmla="*/ 520276 h 689584"/>
              <a:gd name="csX42" fmla="*/ 2179319 w 6437750"/>
              <a:gd name="csY42" fmla="*/ 520276 h 689584"/>
              <a:gd name="csX43" fmla="*/ 2179319 w 6437750"/>
              <a:gd name="csY43" fmla="*/ 511119 h 689584"/>
              <a:gd name="csX44" fmla="*/ 2166397 w 6437750"/>
              <a:gd name="csY44" fmla="*/ 511119 h 689584"/>
              <a:gd name="csX45" fmla="*/ 2166397 w 6437750"/>
              <a:gd name="csY45" fmla="*/ 501961 h 689584"/>
              <a:gd name="csX46" fmla="*/ 1995883 w 6437750"/>
              <a:gd name="csY46" fmla="*/ 501961 h 689584"/>
              <a:gd name="csX47" fmla="*/ 1995883 w 6437750"/>
              <a:gd name="csY47" fmla="*/ 493656 h 689584"/>
              <a:gd name="csX48" fmla="*/ 1939256 w 6437750"/>
              <a:gd name="csY48" fmla="*/ 493656 h 689584"/>
              <a:gd name="csX49" fmla="*/ 1939256 w 6437750"/>
              <a:gd name="csY49" fmla="*/ 487799 h 689584"/>
              <a:gd name="csX50" fmla="*/ 1873761 w 6437750"/>
              <a:gd name="csY50" fmla="*/ 487799 h 689584"/>
              <a:gd name="csX51" fmla="*/ 1873761 w 6437750"/>
              <a:gd name="csY51" fmla="*/ 481943 h 689584"/>
              <a:gd name="csX52" fmla="*/ 1809280 w 6437750"/>
              <a:gd name="csY52" fmla="*/ 481943 h 689584"/>
              <a:gd name="csX53" fmla="*/ 1809280 w 6437750"/>
              <a:gd name="csY53" fmla="*/ 471081 h 689584"/>
              <a:gd name="csX54" fmla="*/ 1792431 w 6437750"/>
              <a:gd name="csY54" fmla="*/ 471081 h 689584"/>
              <a:gd name="csX55" fmla="*/ 1792431 w 6437750"/>
              <a:gd name="csY55" fmla="*/ 460220 h 689584"/>
              <a:gd name="csX56" fmla="*/ 1769628 w 6437750"/>
              <a:gd name="csY56" fmla="*/ 460220 h 689584"/>
              <a:gd name="csX57" fmla="*/ 1668535 w 6437750"/>
              <a:gd name="csY57" fmla="*/ 460220 h 689584"/>
              <a:gd name="csX58" fmla="*/ 1668535 w 6437750"/>
              <a:gd name="csY58" fmla="*/ 451914 h 689584"/>
              <a:gd name="csX59" fmla="*/ 1657514 w 6437750"/>
              <a:gd name="csY59" fmla="*/ 451914 h 689584"/>
              <a:gd name="csX60" fmla="*/ 1657514 w 6437750"/>
              <a:gd name="csY60" fmla="*/ 443609 h 689584"/>
              <a:gd name="csX61" fmla="*/ 1569343 w 6437750"/>
              <a:gd name="csY61" fmla="*/ 443609 h 689584"/>
              <a:gd name="csX62" fmla="*/ 1563389 w 6437750"/>
              <a:gd name="csY62" fmla="*/ 438604 h 689584"/>
              <a:gd name="csX63" fmla="*/ 1496880 w 6437750"/>
              <a:gd name="csY63" fmla="*/ 438604 h 689584"/>
              <a:gd name="csX64" fmla="*/ 1496880 w 6437750"/>
              <a:gd name="csY64" fmla="*/ 431044 h 689584"/>
              <a:gd name="csX65" fmla="*/ 1487886 w 6437750"/>
              <a:gd name="csY65" fmla="*/ 431044 h 689584"/>
              <a:gd name="csX66" fmla="*/ 1487886 w 6437750"/>
              <a:gd name="csY66" fmla="*/ 426039 h 689584"/>
              <a:gd name="csX67" fmla="*/ 1439367 w 6437750"/>
              <a:gd name="csY67" fmla="*/ 426039 h 689584"/>
              <a:gd name="csX68" fmla="*/ 1439367 w 6437750"/>
              <a:gd name="csY68" fmla="*/ 418585 h 689584"/>
              <a:gd name="csX69" fmla="*/ 1391734 w 6437750"/>
              <a:gd name="csY69" fmla="*/ 418585 h 689584"/>
              <a:gd name="csX70" fmla="*/ 1391734 w 6437750"/>
              <a:gd name="csY70" fmla="*/ 404423 h 689584"/>
              <a:gd name="csX71" fmla="*/ 1383753 w 6437750"/>
              <a:gd name="csY71" fmla="*/ 404423 h 689584"/>
              <a:gd name="csX72" fmla="*/ 1383753 w 6437750"/>
              <a:gd name="csY72" fmla="*/ 392710 h 689584"/>
              <a:gd name="csX73" fmla="*/ 1367918 w 6437750"/>
              <a:gd name="csY73" fmla="*/ 392710 h 689584"/>
              <a:gd name="csX74" fmla="*/ 1367918 w 6437750"/>
              <a:gd name="csY74" fmla="*/ 383552 h 689584"/>
              <a:gd name="csX75" fmla="*/ 1359937 w 6437750"/>
              <a:gd name="csY75" fmla="*/ 383552 h 689584"/>
              <a:gd name="csX76" fmla="*/ 1359937 w 6437750"/>
              <a:gd name="csY76" fmla="*/ 375247 h 689584"/>
              <a:gd name="csX77" fmla="*/ 1335234 w 6437750"/>
              <a:gd name="csY77" fmla="*/ 375247 h 689584"/>
              <a:gd name="csX78" fmla="*/ 1299509 w 6437750"/>
              <a:gd name="csY78" fmla="*/ 375247 h 689584"/>
              <a:gd name="csX79" fmla="*/ 1299509 w 6437750"/>
              <a:gd name="csY79" fmla="*/ 363533 h 689584"/>
              <a:gd name="csX80" fmla="*/ 1236928 w 6437750"/>
              <a:gd name="csY80" fmla="*/ 363533 h 689584"/>
              <a:gd name="csX81" fmla="*/ 1236928 w 6437750"/>
              <a:gd name="csY81" fmla="*/ 356825 h 689584"/>
              <a:gd name="csX82" fmla="*/ 1220079 w 6437750"/>
              <a:gd name="csY82" fmla="*/ 356825 h 689584"/>
              <a:gd name="csX83" fmla="*/ 1220079 w 6437750"/>
              <a:gd name="csY83" fmla="*/ 344366 h 689584"/>
              <a:gd name="csX84" fmla="*/ 1213238 w 6437750"/>
              <a:gd name="csY84" fmla="*/ 344366 h 689584"/>
              <a:gd name="csX85" fmla="*/ 1213238 w 6437750"/>
              <a:gd name="csY85" fmla="*/ 336061 h 689584"/>
              <a:gd name="csX86" fmla="*/ 1167506 w 6437750"/>
              <a:gd name="csY86" fmla="*/ 336061 h 689584"/>
              <a:gd name="csX87" fmla="*/ 1167506 w 6437750"/>
              <a:gd name="csY87" fmla="*/ 329352 h 689584"/>
              <a:gd name="csX88" fmla="*/ 1151671 w 6437750"/>
              <a:gd name="csY88" fmla="*/ 329352 h 689584"/>
              <a:gd name="csX89" fmla="*/ 1151671 w 6437750"/>
              <a:gd name="csY89" fmla="*/ 318491 h 689584"/>
              <a:gd name="csX90" fmla="*/ 1084276 w 6437750"/>
              <a:gd name="csY90" fmla="*/ 318491 h 689584"/>
              <a:gd name="csX91" fmla="*/ 1084276 w 6437750"/>
              <a:gd name="csY91" fmla="*/ 310185 h 689584"/>
              <a:gd name="csX92" fmla="*/ 1069327 w 6437750"/>
              <a:gd name="csY92" fmla="*/ 310185 h 689584"/>
              <a:gd name="csX93" fmla="*/ 1069327 w 6437750"/>
              <a:gd name="csY93" fmla="*/ 301880 h 689584"/>
              <a:gd name="csX94" fmla="*/ 1050451 w 6437750"/>
              <a:gd name="csY94" fmla="*/ 301880 h 689584"/>
              <a:gd name="csX95" fmla="*/ 1050451 w 6437750"/>
              <a:gd name="csY95" fmla="*/ 296023 h 689584"/>
              <a:gd name="csX96" fmla="*/ 1037656 w 6437750"/>
              <a:gd name="csY96" fmla="*/ 296023 h 689584"/>
              <a:gd name="csX97" fmla="*/ 1037656 w 6437750"/>
              <a:gd name="csY97" fmla="*/ 282713 h 689584"/>
              <a:gd name="csX98" fmla="*/ 981029 w 6437750"/>
              <a:gd name="csY98" fmla="*/ 282713 h 689584"/>
              <a:gd name="csX99" fmla="*/ 981029 w 6437750"/>
              <a:gd name="csY99" fmla="*/ 265143 h 689584"/>
              <a:gd name="csX100" fmla="*/ 972162 w 6437750"/>
              <a:gd name="csY100" fmla="*/ 265143 h 689584"/>
              <a:gd name="csX101" fmla="*/ 972162 w 6437750"/>
              <a:gd name="csY101" fmla="*/ 253536 h 689584"/>
              <a:gd name="csX102" fmla="*/ 957213 w 6437750"/>
              <a:gd name="csY102" fmla="*/ 253536 h 689584"/>
              <a:gd name="csX103" fmla="*/ 957213 w 6437750"/>
              <a:gd name="csY103" fmla="*/ 248532 h 689584"/>
              <a:gd name="csX104" fmla="*/ 919588 w 6437750"/>
              <a:gd name="csY104" fmla="*/ 248532 h 689584"/>
              <a:gd name="csX105" fmla="*/ 919588 w 6437750"/>
              <a:gd name="csY105" fmla="*/ 241823 h 689584"/>
              <a:gd name="csX106" fmla="*/ 910594 w 6437750"/>
              <a:gd name="csY106" fmla="*/ 241823 h 689584"/>
              <a:gd name="csX107" fmla="*/ 910594 w 6437750"/>
              <a:gd name="csY107" fmla="*/ 217652 h 689584"/>
              <a:gd name="csX108" fmla="*/ 910594 w 6437750"/>
              <a:gd name="csY108" fmla="*/ 213499 h 689584"/>
              <a:gd name="csX109" fmla="*/ 851053 w 6437750"/>
              <a:gd name="csY109" fmla="*/ 213499 h 689584"/>
              <a:gd name="csX110" fmla="*/ 851053 w 6437750"/>
              <a:gd name="csY110" fmla="*/ 207642 h 689584"/>
              <a:gd name="csX111" fmla="*/ 816342 w 6437750"/>
              <a:gd name="csY111" fmla="*/ 207642 h 689584"/>
              <a:gd name="csX112" fmla="*/ 816342 w 6437750"/>
              <a:gd name="csY112" fmla="*/ 190924 h 689584"/>
              <a:gd name="csX113" fmla="*/ 779731 w 6437750"/>
              <a:gd name="csY113" fmla="*/ 190924 h 689584"/>
              <a:gd name="csX114" fmla="*/ 779731 w 6437750"/>
              <a:gd name="csY114" fmla="*/ 167604 h 689584"/>
              <a:gd name="csX115" fmla="*/ 750974 w 6437750"/>
              <a:gd name="csY115" fmla="*/ 167604 h 689584"/>
              <a:gd name="csX116" fmla="*/ 750974 w 6437750"/>
              <a:gd name="csY116" fmla="*/ 150141 h 689584"/>
              <a:gd name="csX117" fmla="*/ 725131 w 6437750"/>
              <a:gd name="csY117" fmla="*/ 150141 h 689584"/>
              <a:gd name="csX118" fmla="*/ 725131 w 6437750"/>
              <a:gd name="csY118" fmla="*/ 132572 h 689584"/>
              <a:gd name="csX119" fmla="*/ 701314 w 6437750"/>
              <a:gd name="csY119" fmla="*/ 132572 h 689584"/>
              <a:gd name="csX120" fmla="*/ 681552 w 6437750"/>
              <a:gd name="csY120" fmla="*/ 132572 h 689584"/>
              <a:gd name="csX121" fmla="*/ 681552 w 6437750"/>
              <a:gd name="csY121" fmla="*/ 102543 h 689584"/>
              <a:gd name="csX122" fmla="*/ 663690 w 6437750"/>
              <a:gd name="csY122" fmla="*/ 102543 h 689584"/>
              <a:gd name="csX123" fmla="*/ 663690 w 6437750"/>
              <a:gd name="csY123" fmla="*/ 90085 h 689584"/>
              <a:gd name="csX124" fmla="*/ 639873 w 6437750"/>
              <a:gd name="csY124" fmla="*/ 90085 h 689584"/>
              <a:gd name="csX125" fmla="*/ 639873 w 6437750"/>
              <a:gd name="csY125" fmla="*/ 82524 h 689584"/>
              <a:gd name="csX126" fmla="*/ 608076 w 6437750"/>
              <a:gd name="csY126" fmla="*/ 82524 h 689584"/>
              <a:gd name="csX127" fmla="*/ 597181 w 6437750"/>
              <a:gd name="csY127" fmla="*/ 73367 h 689584"/>
              <a:gd name="csX128" fmla="*/ 583246 w 6437750"/>
              <a:gd name="csY128" fmla="*/ 73367 h 689584"/>
              <a:gd name="csX129" fmla="*/ 552589 w 6437750"/>
              <a:gd name="csY129" fmla="*/ 73367 h 689584"/>
              <a:gd name="csX130" fmla="*/ 533713 w 6437750"/>
              <a:gd name="csY130" fmla="*/ 73367 h 689584"/>
              <a:gd name="csX131" fmla="*/ 526746 w 6437750"/>
              <a:gd name="csY131" fmla="*/ 67510 h 689584"/>
              <a:gd name="csX132" fmla="*/ 526746 w 6437750"/>
              <a:gd name="csY132" fmla="*/ 53348 h 689584"/>
              <a:gd name="csX133" fmla="*/ 488994 w 6437750"/>
              <a:gd name="csY133" fmla="*/ 53348 h 689584"/>
              <a:gd name="csX134" fmla="*/ 488994 w 6437750"/>
              <a:gd name="csY134" fmla="*/ 35885 h 689584"/>
              <a:gd name="csX135" fmla="*/ 470245 w 6437750"/>
              <a:gd name="csY135" fmla="*/ 35885 h 689584"/>
              <a:gd name="csX136" fmla="*/ 470245 w 6437750"/>
              <a:gd name="csY136" fmla="*/ 25024 h 689584"/>
              <a:gd name="csX137" fmla="*/ 451370 w 6437750"/>
              <a:gd name="csY137" fmla="*/ 25024 h 689584"/>
              <a:gd name="csX138" fmla="*/ 411718 w 6437750"/>
              <a:gd name="csY138" fmla="*/ 25024 h 689584"/>
              <a:gd name="csX139" fmla="*/ 411718 w 6437750"/>
              <a:gd name="csY139" fmla="*/ 12565 h 689584"/>
              <a:gd name="csX140" fmla="*/ 357118 w 6437750"/>
              <a:gd name="csY140" fmla="*/ 12565 h 689584"/>
              <a:gd name="csX141" fmla="*/ 357118 w 6437750"/>
              <a:gd name="csY141" fmla="*/ 0 h 689584"/>
              <a:gd name="csX142" fmla="*/ 185463 w 6437750"/>
              <a:gd name="csY142" fmla="*/ 0 h 689584"/>
              <a:gd name="csX143" fmla="*/ 0 w 6437750"/>
              <a:gd name="csY143" fmla="*/ 0 h 6895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Lst>
            <a:rect l="l" t="t" r="r" b="b"/>
            <a:pathLst>
              <a:path w="6437750" h="689584">
                <a:moveTo>
                  <a:pt x="6437751" y="689585"/>
                </a:moveTo>
                <a:lnTo>
                  <a:pt x="5288107" y="689585"/>
                </a:lnTo>
                <a:lnTo>
                  <a:pt x="5288107" y="676168"/>
                </a:lnTo>
                <a:lnTo>
                  <a:pt x="5127475" y="676168"/>
                </a:lnTo>
                <a:lnTo>
                  <a:pt x="5127475" y="669566"/>
                </a:lnTo>
                <a:lnTo>
                  <a:pt x="4541188" y="669566"/>
                </a:lnTo>
                <a:lnTo>
                  <a:pt x="4541188" y="664561"/>
                </a:lnTo>
                <a:lnTo>
                  <a:pt x="4306065" y="664561"/>
                </a:lnTo>
                <a:lnTo>
                  <a:pt x="4306065" y="654552"/>
                </a:lnTo>
                <a:lnTo>
                  <a:pt x="4171148" y="654552"/>
                </a:lnTo>
                <a:lnTo>
                  <a:pt x="4171148" y="648695"/>
                </a:lnTo>
                <a:lnTo>
                  <a:pt x="4096785" y="648695"/>
                </a:lnTo>
                <a:lnTo>
                  <a:pt x="4096785" y="641987"/>
                </a:lnTo>
                <a:lnTo>
                  <a:pt x="4076010" y="641987"/>
                </a:lnTo>
                <a:lnTo>
                  <a:pt x="4076010" y="629528"/>
                </a:lnTo>
                <a:lnTo>
                  <a:pt x="3991639" y="629528"/>
                </a:lnTo>
                <a:lnTo>
                  <a:pt x="3991639" y="619519"/>
                </a:lnTo>
                <a:lnTo>
                  <a:pt x="3783373" y="619519"/>
                </a:lnTo>
                <a:lnTo>
                  <a:pt x="3783373" y="605357"/>
                </a:lnTo>
                <a:lnTo>
                  <a:pt x="3663278" y="605357"/>
                </a:lnTo>
                <a:lnTo>
                  <a:pt x="3663278" y="598648"/>
                </a:lnTo>
                <a:lnTo>
                  <a:pt x="3371655" y="598648"/>
                </a:lnTo>
                <a:lnTo>
                  <a:pt x="3371655" y="592046"/>
                </a:lnTo>
                <a:lnTo>
                  <a:pt x="3233824" y="592046"/>
                </a:lnTo>
                <a:lnTo>
                  <a:pt x="3204054" y="592046"/>
                </a:lnTo>
                <a:lnTo>
                  <a:pt x="3204054" y="582037"/>
                </a:lnTo>
                <a:lnTo>
                  <a:pt x="3097894" y="582037"/>
                </a:lnTo>
                <a:lnTo>
                  <a:pt x="3097894" y="573625"/>
                </a:lnTo>
                <a:lnTo>
                  <a:pt x="3017577" y="573625"/>
                </a:lnTo>
                <a:lnTo>
                  <a:pt x="3017577" y="563615"/>
                </a:lnTo>
                <a:lnTo>
                  <a:pt x="2934220" y="563615"/>
                </a:lnTo>
                <a:lnTo>
                  <a:pt x="2934220" y="556161"/>
                </a:lnTo>
                <a:lnTo>
                  <a:pt x="2520602" y="556161"/>
                </a:lnTo>
                <a:lnTo>
                  <a:pt x="2520602" y="548601"/>
                </a:lnTo>
                <a:lnTo>
                  <a:pt x="2481837" y="548601"/>
                </a:lnTo>
                <a:lnTo>
                  <a:pt x="2481837" y="544448"/>
                </a:lnTo>
                <a:lnTo>
                  <a:pt x="2349961" y="544448"/>
                </a:lnTo>
                <a:lnTo>
                  <a:pt x="2349961" y="534439"/>
                </a:lnTo>
                <a:lnTo>
                  <a:pt x="2315249" y="534439"/>
                </a:lnTo>
                <a:lnTo>
                  <a:pt x="2315249" y="526985"/>
                </a:lnTo>
                <a:lnTo>
                  <a:pt x="2297387" y="526985"/>
                </a:lnTo>
                <a:lnTo>
                  <a:pt x="2297387" y="520276"/>
                </a:lnTo>
                <a:lnTo>
                  <a:pt x="2179319" y="520276"/>
                </a:lnTo>
                <a:lnTo>
                  <a:pt x="2179319" y="511119"/>
                </a:lnTo>
                <a:lnTo>
                  <a:pt x="2166397" y="511119"/>
                </a:lnTo>
                <a:lnTo>
                  <a:pt x="2166397" y="501961"/>
                </a:lnTo>
                <a:lnTo>
                  <a:pt x="1995883" y="501961"/>
                </a:lnTo>
                <a:lnTo>
                  <a:pt x="1995883" y="493656"/>
                </a:lnTo>
                <a:lnTo>
                  <a:pt x="1939256" y="493656"/>
                </a:lnTo>
                <a:lnTo>
                  <a:pt x="1939256" y="487799"/>
                </a:lnTo>
                <a:lnTo>
                  <a:pt x="1873761" y="487799"/>
                </a:lnTo>
                <a:lnTo>
                  <a:pt x="1873761" y="481943"/>
                </a:lnTo>
                <a:lnTo>
                  <a:pt x="1809280" y="481943"/>
                </a:lnTo>
                <a:lnTo>
                  <a:pt x="1809280" y="471081"/>
                </a:lnTo>
                <a:lnTo>
                  <a:pt x="1792431" y="471081"/>
                </a:lnTo>
                <a:lnTo>
                  <a:pt x="1792431" y="460220"/>
                </a:lnTo>
                <a:lnTo>
                  <a:pt x="1769628" y="460220"/>
                </a:lnTo>
                <a:lnTo>
                  <a:pt x="1668535" y="460220"/>
                </a:lnTo>
                <a:lnTo>
                  <a:pt x="1668535" y="451914"/>
                </a:lnTo>
                <a:lnTo>
                  <a:pt x="1657514" y="451914"/>
                </a:lnTo>
                <a:lnTo>
                  <a:pt x="1657514" y="443609"/>
                </a:lnTo>
                <a:lnTo>
                  <a:pt x="1569343" y="443609"/>
                </a:lnTo>
                <a:lnTo>
                  <a:pt x="1563389" y="438604"/>
                </a:lnTo>
                <a:lnTo>
                  <a:pt x="1496880" y="438604"/>
                </a:lnTo>
                <a:lnTo>
                  <a:pt x="1496880" y="431044"/>
                </a:lnTo>
                <a:lnTo>
                  <a:pt x="1487886" y="431044"/>
                </a:lnTo>
                <a:lnTo>
                  <a:pt x="1487886" y="426039"/>
                </a:lnTo>
                <a:lnTo>
                  <a:pt x="1439367" y="426039"/>
                </a:lnTo>
                <a:lnTo>
                  <a:pt x="1439367" y="418585"/>
                </a:lnTo>
                <a:lnTo>
                  <a:pt x="1391734" y="418585"/>
                </a:lnTo>
                <a:lnTo>
                  <a:pt x="1391734" y="404423"/>
                </a:lnTo>
                <a:lnTo>
                  <a:pt x="1383753" y="404423"/>
                </a:lnTo>
                <a:lnTo>
                  <a:pt x="1383753" y="392710"/>
                </a:lnTo>
                <a:lnTo>
                  <a:pt x="1367918" y="392710"/>
                </a:lnTo>
                <a:lnTo>
                  <a:pt x="1367918" y="383552"/>
                </a:lnTo>
                <a:lnTo>
                  <a:pt x="1359937" y="383552"/>
                </a:lnTo>
                <a:lnTo>
                  <a:pt x="1359937" y="375247"/>
                </a:lnTo>
                <a:lnTo>
                  <a:pt x="1335234" y="375247"/>
                </a:lnTo>
                <a:lnTo>
                  <a:pt x="1299509" y="375247"/>
                </a:lnTo>
                <a:lnTo>
                  <a:pt x="1299509" y="363533"/>
                </a:lnTo>
                <a:lnTo>
                  <a:pt x="1236928" y="363533"/>
                </a:lnTo>
                <a:lnTo>
                  <a:pt x="1236928" y="356825"/>
                </a:lnTo>
                <a:lnTo>
                  <a:pt x="1220079" y="356825"/>
                </a:lnTo>
                <a:lnTo>
                  <a:pt x="1220079" y="344366"/>
                </a:lnTo>
                <a:lnTo>
                  <a:pt x="1213238" y="344366"/>
                </a:lnTo>
                <a:lnTo>
                  <a:pt x="1213238" y="336061"/>
                </a:lnTo>
                <a:lnTo>
                  <a:pt x="1167506" y="336061"/>
                </a:lnTo>
                <a:lnTo>
                  <a:pt x="1167506" y="329352"/>
                </a:lnTo>
                <a:lnTo>
                  <a:pt x="1151671" y="329352"/>
                </a:lnTo>
                <a:lnTo>
                  <a:pt x="1151671" y="318491"/>
                </a:lnTo>
                <a:lnTo>
                  <a:pt x="1084276" y="318491"/>
                </a:lnTo>
                <a:lnTo>
                  <a:pt x="1084276" y="310185"/>
                </a:lnTo>
                <a:lnTo>
                  <a:pt x="1069327" y="310185"/>
                </a:lnTo>
                <a:lnTo>
                  <a:pt x="1069327" y="301880"/>
                </a:lnTo>
                <a:lnTo>
                  <a:pt x="1050451" y="301880"/>
                </a:lnTo>
                <a:lnTo>
                  <a:pt x="1050451" y="296023"/>
                </a:lnTo>
                <a:lnTo>
                  <a:pt x="1037656" y="296023"/>
                </a:lnTo>
                <a:lnTo>
                  <a:pt x="1037656" y="282713"/>
                </a:lnTo>
                <a:lnTo>
                  <a:pt x="981029" y="282713"/>
                </a:lnTo>
                <a:lnTo>
                  <a:pt x="981029" y="265143"/>
                </a:lnTo>
                <a:lnTo>
                  <a:pt x="972162" y="265143"/>
                </a:lnTo>
                <a:lnTo>
                  <a:pt x="972162" y="253536"/>
                </a:lnTo>
                <a:lnTo>
                  <a:pt x="957213" y="253536"/>
                </a:lnTo>
                <a:lnTo>
                  <a:pt x="957213" y="248532"/>
                </a:lnTo>
                <a:lnTo>
                  <a:pt x="919588" y="248532"/>
                </a:lnTo>
                <a:lnTo>
                  <a:pt x="919588" y="241823"/>
                </a:lnTo>
                <a:lnTo>
                  <a:pt x="910594" y="241823"/>
                </a:lnTo>
                <a:lnTo>
                  <a:pt x="910594" y="217652"/>
                </a:lnTo>
                <a:lnTo>
                  <a:pt x="910594" y="213499"/>
                </a:lnTo>
                <a:lnTo>
                  <a:pt x="851053" y="213499"/>
                </a:lnTo>
                <a:lnTo>
                  <a:pt x="851053" y="207642"/>
                </a:lnTo>
                <a:lnTo>
                  <a:pt x="816342" y="207642"/>
                </a:lnTo>
                <a:lnTo>
                  <a:pt x="816342" y="190924"/>
                </a:lnTo>
                <a:lnTo>
                  <a:pt x="779731" y="190924"/>
                </a:lnTo>
                <a:lnTo>
                  <a:pt x="779731" y="167604"/>
                </a:lnTo>
                <a:lnTo>
                  <a:pt x="750974" y="167604"/>
                </a:lnTo>
                <a:lnTo>
                  <a:pt x="750974" y="150141"/>
                </a:lnTo>
                <a:lnTo>
                  <a:pt x="725131" y="150141"/>
                </a:lnTo>
                <a:lnTo>
                  <a:pt x="725131" y="132572"/>
                </a:lnTo>
                <a:lnTo>
                  <a:pt x="701314" y="132572"/>
                </a:lnTo>
                <a:lnTo>
                  <a:pt x="681552" y="132572"/>
                </a:lnTo>
                <a:lnTo>
                  <a:pt x="681552" y="102543"/>
                </a:lnTo>
                <a:lnTo>
                  <a:pt x="663690" y="102543"/>
                </a:lnTo>
                <a:lnTo>
                  <a:pt x="663690" y="90085"/>
                </a:lnTo>
                <a:lnTo>
                  <a:pt x="639873" y="90085"/>
                </a:lnTo>
                <a:lnTo>
                  <a:pt x="639873" y="82524"/>
                </a:lnTo>
                <a:lnTo>
                  <a:pt x="608076" y="82524"/>
                </a:lnTo>
                <a:lnTo>
                  <a:pt x="597181" y="73367"/>
                </a:lnTo>
                <a:lnTo>
                  <a:pt x="583246" y="73367"/>
                </a:lnTo>
                <a:lnTo>
                  <a:pt x="552589" y="73367"/>
                </a:lnTo>
                <a:lnTo>
                  <a:pt x="533713" y="73367"/>
                </a:lnTo>
                <a:lnTo>
                  <a:pt x="526746" y="67510"/>
                </a:lnTo>
                <a:lnTo>
                  <a:pt x="526746" y="53348"/>
                </a:lnTo>
                <a:lnTo>
                  <a:pt x="488994" y="53348"/>
                </a:lnTo>
                <a:lnTo>
                  <a:pt x="488994" y="35885"/>
                </a:lnTo>
                <a:lnTo>
                  <a:pt x="470245" y="35885"/>
                </a:lnTo>
                <a:lnTo>
                  <a:pt x="470245" y="25024"/>
                </a:lnTo>
                <a:lnTo>
                  <a:pt x="451370" y="25024"/>
                </a:lnTo>
                <a:lnTo>
                  <a:pt x="411718" y="25024"/>
                </a:lnTo>
                <a:lnTo>
                  <a:pt x="411718" y="12565"/>
                </a:lnTo>
                <a:lnTo>
                  <a:pt x="357118" y="12565"/>
                </a:lnTo>
                <a:lnTo>
                  <a:pt x="357118" y="0"/>
                </a:lnTo>
                <a:lnTo>
                  <a:pt x="185463" y="0"/>
                </a:lnTo>
                <a:lnTo>
                  <a:pt x="0" y="0"/>
                </a:lnTo>
              </a:path>
            </a:pathLst>
          </a:custGeom>
          <a:noFill/>
          <a:ln w="25316" cap="flat">
            <a:solidFill>
              <a:srgbClr val="979293"/>
            </a:solidFill>
            <a:prstDash val="solid"/>
            <a:miter/>
          </a:ln>
        </p:spPr>
        <p:txBody>
          <a:bodyPr/>
          <a:lstStyle/>
          <a:p>
            <a:endParaRPr lang="en-US"/>
          </a:p>
        </p:txBody>
      </p:sp>
      <p:sp>
        <p:nvSpPr>
          <p:cNvPr id="117" name="Freeform 57">
            <a:extLst>
              <a:ext uri="{FF2B5EF4-FFF2-40B4-BE49-F238E27FC236}">
                <a16:creationId xmlns:a16="http://schemas.microsoft.com/office/drawing/2014/main" id="{21EB5893-4572-7F22-4D40-4C3DF0BC2654}"/>
              </a:ext>
            </a:extLst>
          </p:cNvPr>
          <p:cNvSpPr/>
          <p:nvPr/>
        </p:nvSpPr>
        <p:spPr>
          <a:xfrm>
            <a:off x="3388241" y="1724532"/>
            <a:ext cx="6445225" cy="509308"/>
          </a:xfrm>
          <a:custGeom>
            <a:avLst/>
            <a:gdLst>
              <a:gd name="csX0" fmla="*/ 0 w 6445225"/>
              <a:gd name="csY0" fmla="*/ 0 h 509308"/>
              <a:gd name="csX1" fmla="*/ 180776 w 6445225"/>
              <a:gd name="csY1" fmla="*/ 0 h 509308"/>
              <a:gd name="csX2" fmla="*/ 180776 w 6445225"/>
              <a:gd name="csY2" fmla="*/ 10968 h 509308"/>
              <a:gd name="csX3" fmla="*/ 221441 w 6445225"/>
              <a:gd name="csY3" fmla="*/ 10968 h 509308"/>
              <a:gd name="csX4" fmla="*/ 221441 w 6445225"/>
              <a:gd name="csY4" fmla="*/ 17783 h 509308"/>
              <a:gd name="csX5" fmla="*/ 276801 w 6445225"/>
              <a:gd name="csY5" fmla="*/ 17783 h 509308"/>
              <a:gd name="csX6" fmla="*/ 276801 w 6445225"/>
              <a:gd name="csY6" fmla="*/ 27366 h 509308"/>
              <a:gd name="csX7" fmla="*/ 351797 w 6445225"/>
              <a:gd name="csY7" fmla="*/ 27366 h 509308"/>
              <a:gd name="csX8" fmla="*/ 398923 w 6445225"/>
              <a:gd name="csY8" fmla="*/ 27366 h 509308"/>
              <a:gd name="csX9" fmla="*/ 398923 w 6445225"/>
              <a:gd name="csY9" fmla="*/ 39718 h 509308"/>
              <a:gd name="csX10" fmla="*/ 425020 w 6445225"/>
              <a:gd name="csY10" fmla="*/ 39718 h 509308"/>
              <a:gd name="csX11" fmla="*/ 425020 w 6445225"/>
              <a:gd name="csY11" fmla="*/ 52070 h 509308"/>
              <a:gd name="csX12" fmla="*/ 446176 w 6445225"/>
              <a:gd name="csY12" fmla="*/ 52070 h 509308"/>
              <a:gd name="csX13" fmla="*/ 446176 w 6445225"/>
              <a:gd name="csY13" fmla="*/ 61654 h 509308"/>
              <a:gd name="csX14" fmla="*/ 468979 w 6445225"/>
              <a:gd name="csY14" fmla="*/ 61654 h 509308"/>
              <a:gd name="csX15" fmla="*/ 468979 w 6445225"/>
              <a:gd name="csY15" fmla="*/ 69853 h 509308"/>
              <a:gd name="csX16" fmla="*/ 499889 w 6445225"/>
              <a:gd name="csY16" fmla="*/ 69853 h 509308"/>
              <a:gd name="csX17" fmla="*/ 508124 w 6445225"/>
              <a:gd name="csY17" fmla="*/ 76668 h 509308"/>
              <a:gd name="csX18" fmla="*/ 534093 w 6445225"/>
              <a:gd name="csY18" fmla="*/ 76668 h 509308"/>
              <a:gd name="csX19" fmla="*/ 534093 w 6445225"/>
              <a:gd name="csY19" fmla="*/ 84867 h 509308"/>
              <a:gd name="csX20" fmla="*/ 561837 w 6445225"/>
              <a:gd name="csY20" fmla="*/ 84867 h 509308"/>
              <a:gd name="csX21" fmla="*/ 561837 w 6445225"/>
              <a:gd name="csY21" fmla="*/ 94450 h 509308"/>
              <a:gd name="csX22" fmla="*/ 579699 w 6445225"/>
              <a:gd name="csY22" fmla="*/ 94450 h 509308"/>
              <a:gd name="csX23" fmla="*/ 579699 w 6445225"/>
              <a:gd name="csY23" fmla="*/ 102650 h 509308"/>
              <a:gd name="csX24" fmla="*/ 630246 w 6445225"/>
              <a:gd name="csY24" fmla="*/ 102650 h 509308"/>
              <a:gd name="csX25" fmla="*/ 630246 w 6445225"/>
              <a:gd name="csY25" fmla="*/ 124585 h 509308"/>
              <a:gd name="csX26" fmla="*/ 657862 w 6445225"/>
              <a:gd name="csY26" fmla="*/ 124585 h 509308"/>
              <a:gd name="csX27" fmla="*/ 657862 w 6445225"/>
              <a:gd name="csY27" fmla="*/ 136937 h 509308"/>
              <a:gd name="csX28" fmla="*/ 749074 w 6445225"/>
              <a:gd name="csY28" fmla="*/ 136937 h 509308"/>
              <a:gd name="csX29" fmla="*/ 749074 w 6445225"/>
              <a:gd name="csY29" fmla="*/ 147799 h 509308"/>
              <a:gd name="csX30" fmla="*/ 770230 w 6445225"/>
              <a:gd name="csY30" fmla="*/ 147799 h 509308"/>
              <a:gd name="csX31" fmla="*/ 808868 w 6445225"/>
              <a:gd name="csY31" fmla="*/ 147799 h 509308"/>
              <a:gd name="csX32" fmla="*/ 808868 w 6445225"/>
              <a:gd name="csY32" fmla="*/ 159938 h 509308"/>
              <a:gd name="csX33" fmla="*/ 836738 w 6445225"/>
              <a:gd name="csY33" fmla="*/ 159938 h 509308"/>
              <a:gd name="csX34" fmla="*/ 854474 w 6445225"/>
              <a:gd name="csY34" fmla="*/ 159938 h 509308"/>
              <a:gd name="csX35" fmla="*/ 854474 w 6445225"/>
              <a:gd name="csY35" fmla="*/ 174100 h 509308"/>
              <a:gd name="csX36" fmla="*/ 876390 w 6445225"/>
              <a:gd name="csY36" fmla="*/ 174100 h 509308"/>
              <a:gd name="csX37" fmla="*/ 899192 w 6445225"/>
              <a:gd name="csY37" fmla="*/ 174100 h 509308"/>
              <a:gd name="csX38" fmla="*/ 916041 w 6445225"/>
              <a:gd name="csY38" fmla="*/ 174100 h 509308"/>
              <a:gd name="csX39" fmla="*/ 916041 w 6445225"/>
              <a:gd name="csY39" fmla="*/ 193267 h 509308"/>
              <a:gd name="csX40" fmla="*/ 943785 w 6445225"/>
              <a:gd name="csY40" fmla="*/ 193267 h 509308"/>
              <a:gd name="csX41" fmla="*/ 956706 w 6445225"/>
              <a:gd name="csY41" fmla="*/ 193267 h 509308"/>
              <a:gd name="csX42" fmla="*/ 956706 w 6445225"/>
              <a:gd name="csY42" fmla="*/ 205832 h 509308"/>
              <a:gd name="csX43" fmla="*/ 971528 w 6445225"/>
              <a:gd name="csY43" fmla="*/ 205832 h 509308"/>
              <a:gd name="csX44" fmla="*/ 971528 w 6445225"/>
              <a:gd name="csY44" fmla="*/ 215841 h 509308"/>
              <a:gd name="csX45" fmla="*/ 994458 w 6445225"/>
              <a:gd name="csY45" fmla="*/ 215841 h 509308"/>
              <a:gd name="csX46" fmla="*/ 994458 w 6445225"/>
              <a:gd name="csY46" fmla="*/ 223295 h 509308"/>
              <a:gd name="csX47" fmla="*/ 1024101 w 6445225"/>
              <a:gd name="csY47" fmla="*/ 223295 h 509308"/>
              <a:gd name="csX48" fmla="*/ 1024101 w 6445225"/>
              <a:gd name="csY48" fmla="*/ 231601 h 509308"/>
              <a:gd name="csX49" fmla="*/ 1047031 w 6445225"/>
              <a:gd name="csY49" fmla="*/ 231601 h 509308"/>
              <a:gd name="csX50" fmla="*/ 1114426 w 6445225"/>
              <a:gd name="csY50" fmla="*/ 231601 h 509308"/>
              <a:gd name="csX51" fmla="*/ 1114426 w 6445225"/>
              <a:gd name="csY51" fmla="*/ 240013 h 509308"/>
              <a:gd name="csX52" fmla="*/ 1141156 w 6445225"/>
              <a:gd name="csY52" fmla="*/ 240013 h 509308"/>
              <a:gd name="csX53" fmla="*/ 1141156 w 6445225"/>
              <a:gd name="csY53" fmla="*/ 250874 h 509308"/>
              <a:gd name="csX54" fmla="*/ 1164972 w 6445225"/>
              <a:gd name="csY54" fmla="*/ 250874 h 509308"/>
              <a:gd name="csX55" fmla="*/ 1191829 w 6445225"/>
              <a:gd name="csY55" fmla="*/ 250874 h 509308"/>
              <a:gd name="csX56" fmla="*/ 1191829 w 6445225"/>
              <a:gd name="csY56" fmla="*/ 260884 h 509308"/>
              <a:gd name="csX57" fmla="*/ 1238448 w 6445225"/>
              <a:gd name="csY57" fmla="*/ 260884 h 509308"/>
              <a:gd name="csX58" fmla="*/ 1238448 w 6445225"/>
              <a:gd name="csY58" fmla="*/ 268337 h 509308"/>
              <a:gd name="csX59" fmla="*/ 1269232 w 6445225"/>
              <a:gd name="csY59" fmla="*/ 268337 h 509308"/>
              <a:gd name="csX60" fmla="*/ 1269232 w 6445225"/>
              <a:gd name="csY60" fmla="*/ 277495 h 509308"/>
              <a:gd name="csX61" fmla="*/ 1324719 w 6445225"/>
              <a:gd name="csY61" fmla="*/ 277495 h 509308"/>
              <a:gd name="csX62" fmla="*/ 1335614 w 6445225"/>
              <a:gd name="csY62" fmla="*/ 277495 h 509308"/>
              <a:gd name="csX63" fmla="*/ 1335614 w 6445225"/>
              <a:gd name="csY63" fmla="*/ 285055 h 509308"/>
              <a:gd name="csX64" fmla="*/ 1452668 w 6445225"/>
              <a:gd name="csY64" fmla="*/ 285055 h 509308"/>
              <a:gd name="csX65" fmla="*/ 1452668 w 6445225"/>
              <a:gd name="csY65" fmla="*/ 292509 h 509308"/>
              <a:gd name="csX66" fmla="*/ 1524117 w 6445225"/>
              <a:gd name="csY66" fmla="*/ 292509 h 509308"/>
              <a:gd name="csX67" fmla="*/ 1524117 w 6445225"/>
              <a:gd name="csY67" fmla="*/ 294319 h 509308"/>
              <a:gd name="csX68" fmla="*/ 1575677 w 6445225"/>
              <a:gd name="csY68" fmla="*/ 294319 h 509308"/>
              <a:gd name="csX69" fmla="*/ 1613428 w 6445225"/>
              <a:gd name="csY69" fmla="*/ 294319 h 509308"/>
              <a:gd name="csX70" fmla="*/ 1613428 w 6445225"/>
              <a:gd name="csY70" fmla="*/ 302625 h 509308"/>
              <a:gd name="csX71" fmla="*/ 1663975 w 6445225"/>
              <a:gd name="csY71" fmla="*/ 302625 h 509308"/>
              <a:gd name="csX72" fmla="*/ 1663975 w 6445225"/>
              <a:gd name="csY72" fmla="*/ 311037 h 509308"/>
              <a:gd name="csX73" fmla="*/ 1798892 w 6445225"/>
              <a:gd name="csY73" fmla="*/ 311037 h 509308"/>
              <a:gd name="csX74" fmla="*/ 1833603 w 6445225"/>
              <a:gd name="csY74" fmla="*/ 311037 h 509308"/>
              <a:gd name="csX75" fmla="*/ 1833603 w 6445225"/>
              <a:gd name="csY75" fmla="*/ 322537 h 509308"/>
              <a:gd name="csX76" fmla="*/ 1873254 w 6445225"/>
              <a:gd name="csY76" fmla="*/ 322537 h 509308"/>
              <a:gd name="csX77" fmla="*/ 1873254 w 6445225"/>
              <a:gd name="csY77" fmla="*/ 328394 h 509308"/>
              <a:gd name="csX78" fmla="*/ 2075566 w 6445225"/>
              <a:gd name="csY78" fmla="*/ 328394 h 509308"/>
              <a:gd name="csX79" fmla="*/ 2075566 w 6445225"/>
              <a:gd name="csY79" fmla="*/ 339255 h 509308"/>
              <a:gd name="csX80" fmla="*/ 2170832 w 6445225"/>
              <a:gd name="csY80" fmla="*/ 339255 h 509308"/>
              <a:gd name="csX81" fmla="*/ 2170832 w 6445225"/>
              <a:gd name="csY81" fmla="*/ 347561 h 509308"/>
              <a:gd name="csX82" fmla="*/ 2255202 w 6445225"/>
              <a:gd name="csY82" fmla="*/ 347561 h 509308"/>
              <a:gd name="csX83" fmla="*/ 2255202 w 6445225"/>
              <a:gd name="csY83" fmla="*/ 355015 h 509308"/>
              <a:gd name="csX84" fmla="*/ 2450546 w 6445225"/>
              <a:gd name="csY84" fmla="*/ 355015 h 509308"/>
              <a:gd name="csX85" fmla="*/ 2450546 w 6445225"/>
              <a:gd name="csY85" fmla="*/ 355867 h 509308"/>
              <a:gd name="csX86" fmla="*/ 2531877 w 6445225"/>
              <a:gd name="csY86" fmla="*/ 355867 h 509308"/>
              <a:gd name="csX87" fmla="*/ 2531877 w 6445225"/>
              <a:gd name="csY87" fmla="*/ 365344 h 509308"/>
              <a:gd name="csX88" fmla="*/ 2687696 w 6445225"/>
              <a:gd name="csY88" fmla="*/ 365344 h 509308"/>
              <a:gd name="csX89" fmla="*/ 2687696 w 6445225"/>
              <a:gd name="csY89" fmla="*/ 371946 h 509308"/>
              <a:gd name="csX90" fmla="*/ 2818559 w 6445225"/>
              <a:gd name="csY90" fmla="*/ 371946 h 509308"/>
              <a:gd name="csX91" fmla="*/ 2818559 w 6445225"/>
              <a:gd name="csY91" fmla="*/ 377802 h 509308"/>
              <a:gd name="csX92" fmla="*/ 3154901 w 6445225"/>
              <a:gd name="csY92" fmla="*/ 382594 h 509308"/>
              <a:gd name="csX93" fmla="*/ 3154901 w 6445225"/>
              <a:gd name="csY93" fmla="*/ 389196 h 509308"/>
              <a:gd name="csX94" fmla="*/ 3196580 w 6445225"/>
              <a:gd name="csY94" fmla="*/ 389196 h 509308"/>
              <a:gd name="csX95" fmla="*/ 3196580 w 6445225"/>
              <a:gd name="csY95" fmla="*/ 396756 h 509308"/>
              <a:gd name="csX96" fmla="*/ 3236231 w 6445225"/>
              <a:gd name="csY96" fmla="*/ 396756 h 509308"/>
              <a:gd name="csX97" fmla="*/ 3236231 w 6445225"/>
              <a:gd name="csY97" fmla="*/ 403358 h 509308"/>
              <a:gd name="csX98" fmla="*/ 3483262 w 6445225"/>
              <a:gd name="csY98" fmla="*/ 403358 h 509308"/>
              <a:gd name="csX99" fmla="*/ 3483262 w 6445225"/>
              <a:gd name="csY99" fmla="*/ 410066 h 509308"/>
              <a:gd name="csX100" fmla="*/ 3670625 w 6445225"/>
              <a:gd name="csY100" fmla="*/ 410066 h 509308"/>
              <a:gd name="csX101" fmla="*/ 3670625 w 6445225"/>
              <a:gd name="csY101" fmla="*/ 417627 h 509308"/>
              <a:gd name="csX102" fmla="*/ 3921710 w 6445225"/>
              <a:gd name="csY102" fmla="*/ 417627 h 509308"/>
              <a:gd name="csX103" fmla="*/ 3921710 w 6445225"/>
              <a:gd name="csY103" fmla="*/ 423377 h 509308"/>
              <a:gd name="csX104" fmla="*/ 3998987 w 6445225"/>
              <a:gd name="csY104" fmla="*/ 423377 h 509308"/>
              <a:gd name="csX105" fmla="*/ 3998987 w 6445225"/>
              <a:gd name="csY105" fmla="*/ 424442 h 509308"/>
              <a:gd name="csX106" fmla="*/ 4443389 w 6445225"/>
              <a:gd name="csY106" fmla="*/ 424442 h 509308"/>
              <a:gd name="csX107" fmla="*/ 4443389 w 6445225"/>
              <a:gd name="csY107" fmla="*/ 436794 h 509308"/>
              <a:gd name="csX108" fmla="*/ 4519778 w 6445225"/>
              <a:gd name="csY108" fmla="*/ 436794 h 509308"/>
              <a:gd name="csX109" fmla="*/ 4519778 w 6445225"/>
              <a:gd name="csY109" fmla="*/ 443396 h 509308"/>
              <a:gd name="csX110" fmla="*/ 4738052 w 6445225"/>
              <a:gd name="csY110" fmla="*/ 443396 h 509308"/>
              <a:gd name="csX111" fmla="*/ 4955313 w 6445225"/>
              <a:gd name="csY111" fmla="*/ 443396 h 509308"/>
              <a:gd name="csX112" fmla="*/ 5458243 w 6445225"/>
              <a:gd name="csY112" fmla="*/ 443396 h 509308"/>
              <a:gd name="csX113" fmla="*/ 5458243 w 6445225"/>
              <a:gd name="csY113" fmla="*/ 462563 h 509308"/>
              <a:gd name="csX114" fmla="*/ 5637751 w 6445225"/>
              <a:gd name="csY114" fmla="*/ 462563 h 509308"/>
              <a:gd name="csX115" fmla="*/ 5637751 w 6445225"/>
              <a:gd name="csY115" fmla="*/ 468419 h 509308"/>
              <a:gd name="csX116" fmla="*/ 5903532 w 6445225"/>
              <a:gd name="csY116" fmla="*/ 468419 h 509308"/>
              <a:gd name="csX117" fmla="*/ 5903532 w 6445225"/>
              <a:gd name="csY117" fmla="*/ 509309 h 509308"/>
              <a:gd name="csX118" fmla="*/ 6445226 w 6445225"/>
              <a:gd name="csY118" fmla="*/ 509309 h 5093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Lst>
            <a:rect l="l" t="t" r="r" b="b"/>
            <a:pathLst>
              <a:path w="6445225" h="509308">
                <a:moveTo>
                  <a:pt x="0" y="0"/>
                </a:moveTo>
                <a:lnTo>
                  <a:pt x="180776" y="0"/>
                </a:lnTo>
                <a:lnTo>
                  <a:pt x="180776" y="10968"/>
                </a:lnTo>
                <a:lnTo>
                  <a:pt x="221441" y="10968"/>
                </a:lnTo>
                <a:lnTo>
                  <a:pt x="221441" y="17783"/>
                </a:lnTo>
                <a:lnTo>
                  <a:pt x="276801" y="17783"/>
                </a:lnTo>
                <a:lnTo>
                  <a:pt x="276801" y="27366"/>
                </a:lnTo>
                <a:lnTo>
                  <a:pt x="351797" y="27366"/>
                </a:lnTo>
                <a:lnTo>
                  <a:pt x="398923" y="27366"/>
                </a:lnTo>
                <a:lnTo>
                  <a:pt x="398923" y="39718"/>
                </a:lnTo>
                <a:lnTo>
                  <a:pt x="425020" y="39718"/>
                </a:lnTo>
                <a:lnTo>
                  <a:pt x="425020" y="52070"/>
                </a:lnTo>
                <a:lnTo>
                  <a:pt x="446176" y="52070"/>
                </a:lnTo>
                <a:lnTo>
                  <a:pt x="446176" y="61654"/>
                </a:lnTo>
                <a:lnTo>
                  <a:pt x="468979" y="61654"/>
                </a:lnTo>
                <a:lnTo>
                  <a:pt x="468979" y="69853"/>
                </a:lnTo>
                <a:lnTo>
                  <a:pt x="499889" y="69853"/>
                </a:lnTo>
                <a:lnTo>
                  <a:pt x="508124" y="76668"/>
                </a:lnTo>
                <a:lnTo>
                  <a:pt x="534093" y="76668"/>
                </a:lnTo>
                <a:lnTo>
                  <a:pt x="534093" y="84867"/>
                </a:lnTo>
                <a:lnTo>
                  <a:pt x="561837" y="84867"/>
                </a:lnTo>
                <a:lnTo>
                  <a:pt x="561837" y="94450"/>
                </a:lnTo>
                <a:lnTo>
                  <a:pt x="579699" y="94450"/>
                </a:lnTo>
                <a:lnTo>
                  <a:pt x="579699" y="102650"/>
                </a:lnTo>
                <a:lnTo>
                  <a:pt x="630246" y="102650"/>
                </a:lnTo>
                <a:lnTo>
                  <a:pt x="630246" y="124585"/>
                </a:lnTo>
                <a:lnTo>
                  <a:pt x="657862" y="124585"/>
                </a:lnTo>
                <a:lnTo>
                  <a:pt x="657862" y="136937"/>
                </a:lnTo>
                <a:lnTo>
                  <a:pt x="749074" y="136937"/>
                </a:lnTo>
                <a:lnTo>
                  <a:pt x="749074" y="147799"/>
                </a:lnTo>
                <a:lnTo>
                  <a:pt x="770230" y="147799"/>
                </a:lnTo>
                <a:lnTo>
                  <a:pt x="808868" y="147799"/>
                </a:lnTo>
                <a:lnTo>
                  <a:pt x="808868" y="159938"/>
                </a:lnTo>
                <a:lnTo>
                  <a:pt x="836738" y="159938"/>
                </a:lnTo>
                <a:lnTo>
                  <a:pt x="854474" y="159938"/>
                </a:lnTo>
                <a:lnTo>
                  <a:pt x="854474" y="174100"/>
                </a:lnTo>
                <a:lnTo>
                  <a:pt x="876390" y="174100"/>
                </a:lnTo>
                <a:lnTo>
                  <a:pt x="899192" y="174100"/>
                </a:lnTo>
                <a:lnTo>
                  <a:pt x="916041" y="174100"/>
                </a:lnTo>
                <a:lnTo>
                  <a:pt x="916041" y="193267"/>
                </a:lnTo>
                <a:lnTo>
                  <a:pt x="943785" y="193267"/>
                </a:lnTo>
                <a:lnTo>
                  <a:pt x="956706" y="193267"/>
                </a:lnTo>
                <a:lnTo>
                  <a:pt x="956706" y="205832"/>
                </a:lnTo>
                <a:lnTo>
                  <a:pt x="971528" y="205832"/>
                </a:lnTo>
                <a:lnTo>
                  <a:pt x="971528" y="215841"/>
                </a:lnTo>
                <a:lnTo>
                  <a:pt x="994458" y="215841"/>
                </a:lnTo>
                <a:lnTo>
                  <a:pt x="994458" y="223295"/>
                </a:lnTo>
                <a:lnTo>
                  <a:pt x="1024101" y="223295"/>
                </a:lnTo>
                <a:lnTo>
                  <a:pt x="1024101" y="231601"/>
                </a:lnTo>
                <a:lnTo>
                  <a:pt x="1047031" y="231601"/>
                </a:lnTo>
                <a:lnTo>
                  <a:pt x="1114426" y="231601"/>
                </a:lnTo>
                <a:lnTo>
                  <a:pt x="1114426" y="240013"/>
                </a:lnTo>
                <a:lnTo>
                  <a:pt x="1141156" y="240013"/>
                </a:lnTo>
                <a:lnTo>
                  <a:pt x="1141156" y="250874"/>
                </a:lnTo>
                <a:lnTo>
                  <a:pt x="1164972" y="250874"/>
                </a:lnTo>
                <a:lnTo>
                  <a:pt x="1191829" y="250874"/>
                </a:lnTo>
                <a:lnTo>
                  <a:pt x="1191829" y="260884"/>
                </a:lnTo>
                <a:lnTo>
                  <a:pt x="1238448" y="260884"/>
                </a:lnTo>
                <a:lnTo>
                  <a:pt x="1238448" y="268337"/>
                </a:lnTo>
                <a:lnTo>
                  <a:pt x="1269232" y="268337"/>
                </a:lnTo>
                <a:lnTo>
                  <a:pt x="1269232" y="277495"/>
                </a:lnTo>
                <a:lnTo>
                  <a:pt x="1324719" y="277495"/>
                </a:lnTo>
                <a:lnTo>
                  <a:pt x="1335614" y="277495"/>
                </a:lnTo>
                <a:lnTo>
                  <a:pt x="1335614" y="285055"/>
                </a:lnTo>
                <a:lnTo>
                  <a:pt x="1452668" y="285055"/>
                </a:lnTo>
                <a:lnTo>
                  <a:pt x="1452668" y="292509"/>
                </a:lnTo>
                <a:lnTo>
                  <a:pt x="1524117" y="292509"/>
                </a:lnTo>
                <a:lnTo>
                  <a:pt x="1524117" y="294319"/>
                </a:lnTo>
                <a:lnTo>
                  <a:pt x="1575677" y="294319"/>
                </a:lnTo>
                <a:lnTo>
                  <a:pt x="1613428" y="294319"/>
                </a:lnTo>
                <a:lnTo>
                  <a:pt x="1613428" y="302625"/>
                </a:lnTo>
                <a:lnTo>
                  <a:pt x="1663975" y="302625"/>
                </a:lnTo>
                <a:lnTo>
                  <a:pt x="1663975" y="311037"/>
                </a:lnTo>
                <a:lnTo>
                  <a:pt x="1798892" y="311037"/>
                </a:lnTo>
                <a:lnTo>
                  <a:pt x="1833603" y="311037"/>
                </a:lnTo>
                <a:lnTo>
                  <a:pt x="1833603" y="322537"/>
                </a:lnTo>
                <a:lnTo>
                  <a:pt x="1873254" y="322537"/>
                </a:lnTo>
                <a:lnTo>
                  <a:pt x="1873254" y="328394"/>
                </a:lnTo>
                <a:lnTo>
                  <a:pt x="2075566" y="328394"/>
                </a:lnTo>
                <a:lnTo>
                  <a:pt x="2075566" y="339255"/>
                </a:lnTo>
                <a:lnTo>
                  <a:pt x="2170832" y="339255"/>
                </a:lnTo>
                <a:lnTo>
                  <a:pt x="2170832" y="347561"/>
                </a:lnTo>
                <a:lnTo>
                  <a:pt x="2255202" y="347561"/>
                </a:lnTo>
                <a:lnTo>
                  <a:pt x="2255202" y="355015"/>
                </a:lnTo>
                <a:lnTo>
                  <a:pt x="2450546" y="355015"/>
                </a:lnTo>
                <a:lnTo>
                  <a:pt x="2450546" y="355867"/>
                </a:lnTo>
                <a:lnTo>
                  <a:pt x="2531877" y="355867"/>
                </a:lnTo>
                <a:lnTo>
                  <a:pt x="2531877" y="365344"/>
                </a:lnTo>
                <a:lnTo>
                  <a:pt x="2687696" y="365344"/>
                </a:lnTo>
                <a:lnTo>
                  <a:pt x="2687696" y="371946"/>
                </a:lnTo>
                <a:lnTo>
                  <a:pt x="2818559" y="371946"/>
                </a:lnTo>
                <a:lnTo>
                  <a:pt x="2818559" y="377802"/>
                </a:lnTo>
                <a:lnTo>
                  <a:pt x="3154901" y="382594"/>
                </a:lnTo>
                <a:lnTo>
                  <a:pt x="3154901" y="389196"/>
                </a:lnTo>
                <a:lnTo>
                  <a:pt x="3196580" y="389196"/>
                </a:lnTo>
                <a:lnTo>
                  <a:pt x="3196580" y="396756"/>
                </a:lnTo>
                <a:lnTo>
                  <a:pt x="3236231" y="396756"/>
                </a:lnTo>
                <a:lnTo>
                  <a:pt x="3236231" y="403358"/>
                </a:lnTo>
                <a:lnTo>
                  <a:pt x="3483262" y="403358"/>
                </a:lnTo>
                <a:lnTo>
                  <a:pt x="3483262" y="410066"/>
                </a:lnTo>
                <a:lnTo>
                  <a:pt x="3670625" y="410066"/>
                </a:lnTo>
                <a:lnTo>
                  <a:pt x="3670625" y="417627"/>
                </a:lnTo>
                <a:lnTo>
                  <a:pt x="3921710" y="417627"/>
                </a:lnTo>
                <a:lnTo>
                  <a:pt x="3921710" y="423377"/>
                </a:lnTo>
                <a:lnTo>
                  <a:pt x="3998987" y="423377"/>
                </a:lnTo>
                <a:lnTo>
                  <a:pt x="3998987" y="424442"/>
                </a:lnTo>
                <a:lnTo>
                  <a:pt x="4443389" y="424442"/>
                </a:lnTo>
                <a:lnTo>
                  <a:pt x="4443389" y="436794"/>
                </a:lnTo>
                <a:lnTo>
                  <a:pt x="4519778" y="436794"/>
                </a:lnTo>
                <a:lnTo>
                  <a:pt x="4519778" y="443396"/>
                </a:lnTo>
                <a:lnTo>
                  <a:pt x="4738052" y="443396"/>
                </a:lnTo>
                <a:lnTo>
                  <a:pt x="4955313" y="443396"/>
                </a:lnTo>
                <a:lnTo>
                  <a:pt x="5458243" y="443396"/>
                </a:lnTo>
                <a:lnTo>
                  <a:pt x="5458243" y="462563"/>
                </a:lnTo>
                <a:lnTo>
                  <a:pt x="5637751" y="462563"/>
                </a:lnTo>
                <a:lnTo>
                  <a:pt x="5637751" y="468419"/>
                </a:lnTo>
                <a:lnTo>
                  <a:pt x="5903532" y="468419"/>
                </a:lnTo>
                <a:lnTo>
                  <a:pt x="5903532" y="509309"/>
                </a:lnTo>
                <a:lnTo>
                  <a:pt x="6445226" y="509309"/>
                </a:lnTo>
              </a:path>
            </a:pathLst>
          </a:custGeom>
          <a:noFill/>
          <a:ln w="25316" cap="flat">
            <a:solidFill>
              <a:srgbClr val="34A806"/>
            </a:solidFill>
            <a:prstDash val="solid"/>
            <a:miter/>
          </a:ln>
        </p:spPr>
        <p:txBody>
          <a:bodyPr/>
          <a:lstStyle/>
          <a:p>
            <a:endParaRPr lang="en-US" dirty="0"/>
          </a:p>
        </p:txBody>
      </p:sp>
      <p:sp>
        <p:nvSpPr>
          <p:cNvPr id="118" name="Freeform 58">
            <a:extLst>
              <a:ext uri="{FF2B5EF4-FFF2-40B4-BE49-F238E27FC236}">
                <a16:creationId xmlns:a16="http://schemas.microsoft.com/office/drawing/2014/main" id="{BD017F35-E75C-70DA-C187-5DAF353AA166}"/>
              </a:ext>
            </a:extLst>
          </p:cNvPr>
          <p:cNvSpPr/>
          <p:nvPr/>
        </p:nvSpPr>
        <p:spPr>
          <a:xfrm>
            <a:off x="8344440" y="2109575"/>
            <a:ext cx="1163578" cy="117557"/>
          </a:xfrm>
          <a:custGeom>
            <a:avLst/>
            <a:gdLst>
              <a:gd name="csX0" fmla="*/ 1163579 w 1163578"/>
              <a:gd name="csY0" fmla="*/ 116705 h 117557"/>
              <a:gd name="csX1" fmla="*/ 1163579 w 1163578"/>
              <a:gd name="csY1" fmla="*/ 60056 h 117557"/>
              <a:gd name="csX2" fmla="*/ 957340 w 1163578"/>
              <a:gd name="csY2" fmla="*/ 60056 h 117557"/>
              <a:gd name="csX3" fmla="*/ 957340 w 1163578"/>
              <a:gd name="csY3" fmla="*/ 22574 h 117557"/>
              <a:gd name="csX4" fmla="*/ 692446 w 1163578"/>
              <a:gd name="csY4" fmla="*/ 22574 h 117557"/>
              <a:gd name="csX5" fmla="*/ 692446 w 1163578"/>
              <a:gd name="csY5" fmla="*/ 15014 h 117557"/>
              <a:gd name="csX6" fmla="*/ 518892 w 1163578"/>
              <a:gd name="csY6" fmla="*/ 15014 h 117557"/>
              <a:gd name="csX7" fmla="*/ 518892 w 1163578"/>
              <a:gd name="csY7" fmla="*/ 6708 h 117557"/>
              <a:gd name="csX8" fmla="*/ 217260 w 1163578"/>
              <a:gd name="csY8" fmla="*/ 6708 h 117557"/>
              <a:gd name="csX9" fmla="*/ 217260 w 1163578"/>
              <a:gd name="csY9" fmla="*/ 0 h 117557"/>
              <a:gd name="csX10" fmla="*/ 66508 w 1163578"/>
              <a:gd name="csY10" fmla="*/ 0 h 117557"/>
              <a:gd name="csX11" fmla="*/ 66508 w 1163578"/>
              <a:gd name="csY11" fmla="*/ 7560 h 117557"/>
              <a:gd name="csX12" fmla="*/ 0 w 1163578"/>
              <a:gd name="csY12" fmla="*/ 7560 h 117557"/>
              <a:gd name="csX13" fmla="*/ 0 w 1163578"/>
              <a:gd name="csY13" fmla="*/ 52603 h 117557"/>
              <a:gd name="csX14" fmla="*/ 521805 w 1163578"/>
              <a:gd name="csY14" fmla="*/ 52603 h 117557"/>
              <a:gd name="csX15" fmla="*/ 521805 w 1163578"/>
              <a:gd name="csY15" fmla="*/ 70066 h 117557"/>
              <a:gd name="csX16" fmla="*/ 713222 w 1163578"/>
              <a:gd name="csY16" fmla="*/ 70066 h 117557"/>
              <a:gd name="csX17" fmla="*/ 713222 w 1163578"/>
              <a:gd name="csY17" fmla="*/ 77520 h 117557"/>
              <a:gd name="csX18" fmla="*/ 958227 w 1163578"/>
              <a:gd name="csY18" fmla="*/ 77520 h 117557"/>
              <a:gd name="csX19" fmla="*/ 958227 w 1163578"/>
              <a:gd name="csY19" fmla="*/ 117557 h 117557"/>
              <a:gd name="csX20" fmla="*/ 1163579 w 1163578"/>
              <a:gd name="csY20" fmla="*/ 116705 h 1175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163578" h="117557">
                <a:moveTo>
                  <a:pt x="1163579" y="116705"/>
                </a:moveTo>
                <a:lnTo>
                  <a:pt x="1163579" y="60056"/>
                </a:lnTo>
                <a:lnTo>
                  <a:pt x="957340" y="60056"/>
                </a:lnTo>
                <a:lnTo>
                  <a:pt x="957340" y="22574"/>
                </a:lnTo>
                <a:lnTo>
                  <a:pt x="692446" y="22574"/>
                </a:lnTo>
                <a:lnTo>
                  <a:pt x="692446" y="15014"/>
                </a:lnTo>
                <a:lnTo>
                  <a:pt x="518892" y="15014"/>
                </a:lnTo>
                <a:lnTo>
                  <a:pt x="518892" y="6708"/>
                </a:lnTo>
                <a:lnTo>
                  <a:pt x="217260" y="6708"/>
                </a:lnTo>
                <a:lnTo>
                  <a:pt x="217260" y="0"/>
                </a:lnTo>
                <a:lnTo>
                  <a:pt x="66508" y="0"/>
                </a:lnTo>
                <a:lnTo>
                  <a:pt x="66508" y="7560"/>
                </a:lnTo>
                <a:lnTo>
                  <a:pt x="0" y="7560"/>
                </a:lnTo>
                <a:lnTo>
                  <a:pt x="0" y="52603"/>
                </a:lnTo>
                <a:lnTo>
                  <a:pt x="521805" y="52603"/>
                </a:lnTo>
                <a:lnTo>
                  <a:pt x="521805" y="70066"/>
                </a:lnTo>
                <a:lnTo>
                  <a:pt x="713222" y="70066"/>
                </a:lnTo>
                <a:lnTo>
                  <a:pt x="713222" y="77520"/>
                </a:lnTo>
                <a:lnTo>
                  <a:pt x="958227" y="77520"/>
                </a:lnTo>
                <a:lnTo>
                  <a:pt x="958227" y="117557"/>
                </a:lnTo>
                <a:lnTo>
                  <a:pt x="1163579" y="116705"/>
                </a:lnTo>
                <a:close/>
              </a:path>
            </a:pathLst>
          </a:custGeom>
          <a:solidFill>
            <a:srgbClr val="34A806"/>
          </a:solidFill>
          <a:ln w="25316" cap="flat">
            <a:solidFill>
              <a:srgbClr val="34A806"/>
            </a:solidFill>
            <a:prstDash val="solid"/>
            <a:miter/>
          </a:ln>
        </p:spPr>
        <p:txBody>
          <a:bodyPr/>
          <a:lstStyle/>
          <a:p>
            <a:endParaRPr lang="en-US" dirty="0"/>
          </a:p>
        </p:txBody>
      </p:sp>
      <p:sp>
        <p:nvSpPr>
          <p:cNvPr id="119" name="Freeform 59">
            <a:extLst>
              <a:ext uri="{FF2B5EF4-FFF2-40B4-BE49-F238E27FC236}">
                <a16:creationId xmlns:a16="http://schemas.microsoft.com/office/drawing/2014/main" id="{2F770AD3-65C2-A81B-3CD3-30175B78FB69}"/>
              </a:ext>
            </a:extLst>
          </p:cNvPr>
          <p:cNvSpPr/>
          <p:nvPr/>
        </p:nvSpPr>
        <p:spPr>
          <a:xfrm>
            <a:off x="3601954" y="1675231"/>
            <a:ext cx="12668" cy="44190"/>
          </a:xfrm>
          <a:custGeom>
            <a:avLst/>
            <a:gdLst>
              <a:gd name="csX0" fmla="*/ 0 w 12668"/>
              <a:gd name="csY0" fmla="*/ 0 h 44190"/>
              <a:gd name="csX1" fmla="*/ 0 w 12668"/>
              <a:gd name="csY1" fmla="*/ 44190 h 44190"/>
            </a:gdLst>
            <a:ahLst/>
            <a:cxnLst>
              <a:cxn ang="0">
                <a:pos x="csX0" y="csY0"/>
              </a:cxn>
              <a:cxn ang="0">
                <a:pos x="csX1" y="csY1"/>
              </a:cxn>
            </a:cxnLst>
            <a:rect l="l" t="t" r="r" b="b"/>
            <a:pathLst>
              <a:path w="12668" h="44190">
                <a:moveTo>
                  <a:pt x="0" y="0"/>
                </a:moveTo>
                <a:lnTo>
                  <a:pt x="0" y="44190"/>
                </a:lnTo>
              </a:path>
            </a:pathLst>
          </a:custGeom>
          <a:ln w="25316" cap="flat">
            <a:solidFill>
              <a:srgbClr val="979293"/>
            </a:solidFill>
            <a:prstDash val="solid"/>
            <a:miter/>
          </a:ln>
        </p:spPr>
        <p:txBody>
          <a:bodyPr/>
          <a:lstStyle/>
          <a:p>
            <a:endParaRPr lang="en-US"/>
          </a:p>
        </p:txBody>
      </p:sp>
      <p:sp>
        <p:nvSpPr>
          <p:cNvPr id="120" name="Freeform 61">
            <a:extLst>
              <a:ext uri="{FF2B5EF4-FFF2-40B4-BE49-F238E27FC236}">
                <a16:creationId xmlns:a16="http://schemas.microsoft.com/office/drawing/2014/main" id="{D0806FB8-ACA4-4D6B-9A55-4593CDD6CDCD}"/>
              </a:ext>
            </a:extLst>
          </p:cNvPr>
          <p:cNvSpPr/>
          <p:nvPr/>
        </p:nvSpPr>
        <p:spPr>
          <a:xfrm>
            <a:off x="4084108" y="1794385"/>
            <a:ext cx="12668" cy="54199"/>
          </a:xfrm>
          <a:custGeom>
            <a:avLst/>
            <a:gdLst>
              <a:gd name="csX0" fmla="*/ 0 w 12668"/>
              <a:gd name="csY0" fmla="*/ 0 h 54199"/>
              <a:gd name="csX1" fmla="*/ 0 w 12668"/>
              <a:gd name="csY1" fmla="*/ 54200 h 54199"/>
            </a:gdLst>
            <a:ahLst/>
            <a:cxnLst>
              <a:cxn ang="0">
                <a:pos x="csX0" y="csY0"/>
              </a:cxn>
              <a:cxn ang="0">
                <a:pos x="csX1" y="csY1"/>
              </a:cxn>
            </a:cxnLst>
            <a:rect l="l" t="t" r="r" b="b"/>
            <a:pathLst>
              <a:path w="12668" h="54199">
                <a:moveTo>
                  <a:pt x="0" y="0"/>
                </a:moveTo>
                <a:lnTo>
                  <a:pt x="0" y="54200"/>
                </a:lnTo>
              </a:path>
            </a:pathLst>
          </a:custGeom>
          <a:ln w="25316" cap="flat">
            <a:solidFill>
              <a:srgbClr val="979293"/>
            </a:solidFill>
            <a:prstDash val="solid"/>
            <a:miter/>
          </a:ln>
        </p:spPr>
        <p:txBody>
          <a:bodyPr/>
          <a:lstStyle/>
          <a:p>
            <a:endParaRPr lang="en-US"/>
          </a:p>
        </p:txBody>
      </p:sp>
      <p:sp>
        <p:nvSpPr>
          <p:cNvPr id="121" name="Freeform 62">
            <a:extLst>
              <a:ext uri="{FF2B5EF4-FFF2-40B4-BE49-F238E27FC236}">
                <a16:creationId xmlns:a16="http://schemas.microsoft.com/office/drawing/2014/main" id="{5191F2D3-3BBA-49CD-ED0C-6FAB3D89BCD0}"/>
              </a:ext>
            </a:extLst>
          </p:cNvPr>
          <p:cNvSpPr/>
          <p:nvPr/>
        </p:nvSpPr>
        <p:spPr>
          <a:xfrm>
            <a:off x="8392073" y="2335958"/>
            <a:ext cx="1078194" cy="73366"/>
          </a:xfrm>
          <a:custGeom>
            <a:avLst/>
            <a:gdLst>
              <a:gd name="csX0" fmla="*/ 0 w 1078194"/>
              <a:gd name="csY0" fmla="*/ 52070 h 73366"/>
              <a:gd name="csX1" fmla="*/ 0 w 1078194"/>
              <a:gd name="csY1" fmla="*/ 11820 h 73366"/>
              <a:gd name="csX2" fmla="*/ 32431 w 1078194"/>
              <a:gd name="csY2" fmla="*/ 11820 h 73366"/>
              <a:gd name="csX3" fmla="*/ 32431 w 1078194"/>
              <a:gd name="csY3" fmla="*/ 0 h 73366"/>
              <a:gd name="csX4" fmla="*/ 136564 w 1078194"/>
              <a:gd name="csY4" fmla="*/ 0 h 73366"/>
              <a:gd name="csX5" fmla="*/ 136564 w 1078194"/>
              <a:gd name="csY5" fmla="*/ 9477 h 73366"/>
              <a:gd name="csX6" fmla="*/ 299857 w 1078194"/>
              <a:gd name="csY6" fmla="*/ 9477 h 73366"/>
              <a:gd name="csX7" fmla="*/ 299857 w 1078194"/>
              <a:gd name="csY7" fmla="*/ 17783 h 73366"/>
              <a:gd name="csX8" fmla="*/ 960000 w 1078194"/>
              <a:gd name="csY8" fmla="*/ 17783 h 73366"/>
              <a:gd name="csX9" fmla="*/ 960000 w 1078194"/>
              <a:gd name="csY9" fmla="*/ 28431 h 73366"/>
              <a:gd name="csX10" fmla="*/ 1078195 w 1078194"/>
              <a:gd name="csY10" fmla="*/ 28431 h 73366"/>
              <a:gd name="csX11" fmla="*/ 1078195 w 1078194"/>
              <a:gd name="csY11" fmla="*/ 73367 h 73366"/>
              <a:gd name="csX12" fmla="*/ 297071 w 1078194"/>
              <a:gd name="csY12" fmla="*/ 73367 h 73366"/>
              <a:gd name="csX13" fmla="*/ 297071 w 1078194"/>
              <a:gd name="csY13" fmla="*/ 59098 h 73366"/>
              <a:gd name="csX14" fmla="*/ 127063 w 1078194"/>
              <a:gd name="csY14" fmla="*/ 59098 h 73366"/>
              <a:gd name="csX15" fmla="*/ 127063 w 1078194"/>
              <a:gd name="csY15" fmla="*/ 49728 h 73366"/>
              <a:gd name="csX16" fmla="*/ 0 w 1078194"/>
              <a:gd name="csY16" fmla="*/ 52070 h 73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78194" h="73366">
                <a:moveTo>
                  <a:pt x="0" y="52070"/>
                </a:moveTo>
                <a:lnTo>
                  <a:pt x="0" y="11820"/>
                </a:lnTo>
                <a:lnTo>
                  <a:pt x="32431" y="11820"/>
                </a:lnTo>
                <a:lnTo>
                  <a:pt x="32431" y="0"/>
                </a:lnTo>
                <a:lnTo>
                  <a:pt x="136564" y="0"/>
                </a:lnTo>
                <a:lnTo>
                  <a:pt x="136564" y="9477"/>
                </a:lnTo>
                <a:lnTo>
                  <a:pt x="299857" y="9477"/>
                </a:lnTo>
                <a:lnTo>
                  <a:pt x="299857" y="17783"/>
                </a:lnTo>
                <a:lnTo>
                  <a:pt x="960000" y="17783"/>
                </a:lnTo>
                <a:lnTo>
                  <a:pt x="960000" y="28431"/>
                </a:lnTo>
                <a:lnTo>
                  <a:pt x="1078195" y="28431"/>
                </a:lnTo>
                <a:lnTo>
                  <a:pt x="1078195" y="73367"/>
                </a:lnTo>
                <a:lnTo>
                  <a:pt x="297071" y="73367"/>
                </a:lnTo>
                <a:lnTo>
                  <a:pt x="297071" y="59098"/>
                </a:lnTo>
                <a:lnTo>
                  <a:pt x="127063" y="59098"/>
                </a:lnTo>
                <a:lnTo>
                  <a:pt x="127063" y="49728"/>
                </a:lnTo>
                <a:lnTo>
                  <a:pt x="0" y="52070"/>
                </a:lnTo>
                <a:close/>
              </a:path>
            </a:pathLst>
          </a:custGeom>
          <a:solidFill>
            <a:srgbClr val="979293"/>
          </a:solidFill>
          <a:ln w="25316" cap="flat">
            <a:solidFill>
              <a:srgbClr val="979293"/>
            </a:solidFill>
            <a:prstDash val="solid"/>
            <a:miter/>
          </a:ln>
        </p:spPr>
        <p:txBody>
          <a:bodyPr/>
          <a:lstStyle/>
          <a:p>
            <a:endParaRPr lang="en-US"/>
          </a:p>
        </p:txBody>
      </p:sp>
      <p:sp>
        <p:nvSpPr>
          <p:cNvPr id="122" name="Freeform 63">
            <a:extLst>
              <a:ext uri="{FF2B5EF4-FFF2-40B4-BE49-F238E27FC236}">
                <a16:creationId xmlns:a16="http://schemas.microsoft.com/office/drawing/2014/main" id="{F1FBFE22-2B41-B523-6AF8-535CA9FA11DE}"/>
              </a:ext>
            </a:extLst>
          </p:cNvPr>
          <p:cNvSpPr/>
          <p:nvPr/>
        </p:nvSpPr>
        <p:spPr>
          <a:xfrm>
            <a:off x="3964520" y="1767977"/>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23" name="Freeform 64">
            <a:extLst>
              <a:ext uri="{FF2B5EF4-FFF2-40B4-BE49-F238E27FC236}">
                <a16:creationId xmlns:a16="http://schemas.microsoft.com/office/drawing/2014/main" id="{B571DED1-5CB7-C959-974A-9538F61D7D47}"/>
              </a:ext>
            </a:extLst>
          </p:cNvPr>
          <p:cNvSpPr/>
          <p:nvPr/>
        </p:nvSpPr>
        <p:spPr>
          <a:xfrm>
            <a:off x="3809714" y="1711222"/>
            <a:ext cx="12668" cy="55584"/>
          </a:xfrm>
          <a:custGeom>
            <a:avLst/>
            <a:gdLst>
              <a:gd name="csX0" fmla="*/ 0 w 12668"/>
              <a:gd name="csY0" fmla="*/ 0 h 55584"/>
              <a:gd name="csX1" fmla="*/ 0 w 12668"/>
              <a:gd name="csY1" fmla="*/ 55584 h 55584"/>
            </a:gdLst>
            <a:ahLst/>
            <a:cxnLst>
              <a:cxn ang="0">
                <a:pos x="csX0" y="csY0"/>
              </a:cxn>
              <a:cxn ang="0">
                <a:pos x="csX1" y="csY1"/>
              </a:cxn>
            </a:cxnLst>
            <a:rect l="l" t="t" r="r" b="b"/>
            <a:pathLst>
              <a:path w="12668" h="55584">
                <a:moveTo>
                  <a:pt x="0" y="0"/>
                </a:moveTo>
                <a:lnTo>
                  <a:pt x="0" y="55584"/>
                </a:lnTo>
              </a:path>
            </a:pathLst>
          </a:custGeom>
          <a:ln w="25696" cap="flat">
            <a:solidFill>
              <a:srgbClr val="34A806"/>
            </a:solidFill>
            <a:prstDash val="solid"/>
            <a:miter/>
          </a:ln>
        </p:spPr>
        <p:txBody>
          <a:bodyPr/>
          <a:lstStyle/>
          <a:p>
            <a:endParaRPr lang="en-US"/>
          </a:p>
        </p:txBody>
      </p:sp>
      <p:sp>
        <p:nvSpPr>
          <p:cNvPr id="124" name="Freeform 65">
            <a:extLst>
              <a:ext uri="{FF2B5EF4-FFF2-40B4-BE49-F238E27FC236}">
                <a16:creationId xmlns:a16="http://schemas.microsoft.com/office/drawing/2014/main" id="{47C6CC20-FFCA-B353-6EC1-59A1B2EBC7D0}"/>
              </a:ext>
            </a:extLst>
          </p:cNvPr>
          <p:cNvSpPr/>
          <p:nvPr/>
        </p:nvSpPr>
        <p:spPr>
          <a:xfrm>
            <a:off x="3736491" y="1694610"/>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sp>
        <p:nvSpPr>
          <p:cNvPr id="125" name="Freeform 66">
            <a:extLst>
              <a:ext uri="{FF2B5EF4-FFF2-40B4-BE49-F238E27FC236}">
                <a16:creationId xmlns:a16="http://schemas.microsoft.com/office/drawing/2014/main" id="{A37459FA-74F9-AD7A-A0F3-144FA03CE7FB}"/>
              </a:ext>
            </a:extLst>
          </p:cNvPr>
          <p:cNvSpPr/>
          <p:nvPr/>
        </p:nvSpPr>
        <p:spPr>
          <a:xfrm>
            <a:off x="3540893" y="1672143"/>
            <a:ext cx="12668" cy="55690"/>
          </a:xfrm>
          <a:custGeom>
            <a:avLst/>
            <a:gdLst>
              <a:gd name="csX0" fmla="*/ 0 w 12668"/>
              <a:gd name="csY0" fmla="*/ 0 h 55690"/>
              <a:gd name="csX1" fmla="*/ 0 w 12668"/>
              <a:gd name="csY1" fmla="*/ 55691 h 55690"/>
            </a:gdLst>
            <a:ahLst/>
            <a:cxnLst>
              <a:cxn ang="0">
                <a:pos x="csX0" y="csY0"/>
              </a:cxn>
              <a:cxn ang="0">
                <a:pos x="csX1" y="csY1"/>
              </a:cxn>
            </a:cxnLst>
            <a:rect l="l" t="t" r="r" b="b"/>
            <a:pathLst>
              <a:path w="12668" h="55690">
                <a:moveTo>
                  <a:pt x="0" y="0"/>
                </a:moveTo>
                <a:lnTo>
                  <a:pt x="0" y="55691"/>
                </a:lnTo>
              </a:path>
            </a:pathLst>
          </a:custGeom>
          <a:ln w="25696" cap="flat">
            <a:solidFill>
              <a:srgbClr val="34A806"/>
            </a:solidFill>
            <a:prstDash val="solid"/>
            <a:miter/>
          </a:ln>
        </p:spPr>
        <p:txBody>
          <a:bodyPr/>
          <a:lstStyle/>
          <a:p>
            <a:endParaRPr lang="en-US"/>
          </a:p>
        </p:txBody>
      </p:sp>
      <p:cxnSp>
        <p:nvCxnSpPr>
          <p:cNvPr id="126" name="Straight Connector 125">
            <a:extLst>
              <a:ext uri="{FF2B5EF4-FFF2-40B4-BE49-F238E27FC236}">
                <a16:creationId xmlns:a16="http://schemas.microsoft.com/office/drawing/2014/main" id="{013AA946-E2D6-60F2-EA31-74BCAB008008}"/>
              </a:ext>
            </a:extLst>
          </p:cNvPr>
          <p:cNvCxnSpPr>
            <a:cxnSpLocks/>
          </p:cNvCxnSpPr>
          <p:nvPr/>
        </p:nvCxnSpPr>
        <p:spPr>
          <a:xfrm>
            <a:off x="8408003" y="1717349"/>
            <a:ext cx="0" cy="2598982"/>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8398EE7A-DCC2-CF88-3347-53FBD7504A98}"/>
              </a:ext>
            </a:extLst>
          </p:cNvPr>
          <p:cNvSpPr txBox="1"/>
          <p:nvPr/>
        </p:nvSpPr>
        <p:spPr>
          <a:xfrm>
            <a:off x="5574799" y="1600531"/>
            <a:ext cx="2013115" cy="415498"/>
          </a:xfrm>
          <a:prstGeom prst="rect">
            <a:avLst/>
          </a:prstGeom>
          <a:noFill/>
        </p:spPr>
        <p:txBody>
          <a:bodyPr wrap="square" rtlCol="0">
            <a:spAutoFit/>
          </a:bodyPr>
          <a:lstStyle/>
          <a:p>
            <a:r>
              <a:rPr lang="en-GB" sz="1050" b="1" dirty="0">
                <a:solidFill>
                  <a:srgbClr val="68BF45"/>
                </a:solidFill>
                <a:latin typeface="Univers" panose="020B0503020202020204" pitchFamily="34" charset="0"/>
                <a:cs typeface="Arial" panose="020B0604020202020204" pitchFamily="34" charset="0"/>
              </a:rPr>
              <a:t>36-month rate:</a:t>
            </a:r>
            <a:r>
              <a:rPr lang="en-GB" sz="1050" b="1" baseline="30000" dirty="0">
                <a:solidFill>
                  <a:srgbClr val="68BF45"/>
                </a:solidFill>
                <a:latin typeface="Univers" panose="020B0503020202020204" pitchFamily="34" charset="0"/>
                <a:cs typeface="Arial" panose="020B0604020202020204" pitchFamily="34" charset="0"/>
              </a:rPr>
              <a:t>b,2</a:t>
            </a:r>
            <a:r>
              <a:rPr lang="en-GB" sz="1050" b="1" dirty="0">
                <a:solidFill>
                  <a:srgbClr val="68BF45"/>
                </a:solidFill>
                <a:latin typeface="Univers" panose="020B0503020202020204" pitchFamily="34" charset="0"/>
                <a:cs typeface="Arial" panose="020B0604020202020204" pitchFamily="34" charset="0"/>
              </a:rPr>
              <a:t> </a:t>
            </a:r>
            <a:br>
              <a:rPr lang="en-GB" sz="1050" b="1" dirty="0">
                <a:solidFill>
                  <a:srgbClr val="68BF45"/>
                </a:solidFill>
                <a:latin typeface="Univers" panose="020B0503020202020204" pitchFamily="34" charset="0"/>
                <a:cs typeface="Arial" panose="020B0604020202020204" pitchFamily="34" charset="0"/>
              </a:rPr>
            </a:br>
            <a:r>
              <a:rPr lang="en-GB" sz="1050" b="1" dirty="0">
                <a:solidFill>
                  <a:srgbClr val="68BF45"/>
                </a:solidFill>
                <a:latin typeface="Univers" panose="020B0503020202020204" pitchFamily="34" charset="0"/>
                <a:cs typeface="Arial" panose="020B0604020202020204" pitchFamily="34" charset="0"/>
              </a:rPr>
              <a:t>87.0%</a:t>
            </a:r>
          </a:p>
        </p:txBody>
      </p:sp>
      <p:sp>
        <p:nvSpPr>
          <p:cNvPr id="128" name="TextBox 127">
            <a:extLst>
              <a:ext uri="{FF2B5EF4-FFF2-40B4-BE49-F238E27FC236}">
                <a16:creationId xmlns:a16="http://schemas.microsoft.com/office/drawing/2014/main" id="{3F851028-86C7-3B28-1DE6-BD051DF2BD80}"/>
              </a:ext>
            </a:extLst>
          </p:cNvPr>
          <p:cNvSpPr txBox="1"/>
          <p:nvPr/>
        </p:nvSpPr>
        <p:spPr>
          <a:xfrm>
            <a:off x="5501410" y="2388241"/>
            <a:ext cx="2013115" cy="415498"/>
          </a:xfrm>
          <a:prstGeom prst="rect">
            <a:avLst/>
          </a:prstGeom>
          <a:noFill/>
        </p:spPr>
        <p:txBody>
          <a:bodyPr wrap="square" rtlCol="0">
            <a:spAutoFit/>
          </a:bodyPr>
          <a:lstStyle/>
          <a:p>
            <a:r>
              <a:rPr lang="en-GB" sz="1050" b="1" dirty="0">
                <a:solidFill>
                  <a:srgbClr val="979293"/>
                </a:solidFill>
                <a:latin typeface="Univers" panose="020B0503020202020204" pitchFamily="34" charset="0"/>
                <a:cs typeface="Arial" panose="020B0604020202020204" pitchFamily="34" charset="0"/>
              </a:rPr>
              <a:t>36-month rate:</a:t>
            </a:r>
            <a:r>
              <a:rPr lang="en-GB" sz="1050" b="1" baseline="30000" dirty="0">
                <a:solidFill>
                  <a:srgbClr val="979293"/>
                </a:solidFill>
                <a:latin typeface="Univers" panose="020B0503020202020204" pitchFamily="34" charset="0"/>
                <a:cs typeface="Arial" panose="020B0604020202020204" pitchFamily="34" charset="0"/>
              </a:rPr>
              <a:t>b,2</a:t>
            </a:r>
            <a:r>
              <a:rPr lang="en-GB" sz="1050" b="1" dirty="0">
                <a:solidFill>
                  <a:srgbClr val="979293"/>
                </a:solidFill>
                <a:latin typeface="Univers" panose="020B0503020202020204" pitchFamily="34" charset="0"/>
                <a:cs typeface="Arial" panose="020B0604020202020204" pitchFamily="34" charset="0"/>
              </a:rPr>
              <a:t> </a:t>
            </a:r>
            <a:br>
              <a:rPr lang="en-GB" sz="1050" b="1" dirty="0">
                <a:solidFill>
                  <a:srgbClr val="979293"/>
                </a:solidFill>
                <a:latin typeface="Univers" panose="020B0503020202020204" pitchFamily="34" charset="0"/>
                <a:cs typeface="Arial" panose="020B0604020202020204" pitchFamily="34" charset="0"/>
              </a:rPr>
            </a:br>
            <a:r>
              <a:rPr lang="en-GB" sz="1050" b="1" dirty="0">
                <a:solidFill>
                  <a:srgbClr val="979293"/>
                </a:solidFill>
                <a:latin typeface="Univers" panose="020B0503020202020204" pitchFamily="34" charset="0"/>
                <a:cs typeface="Arial" panose="020B0604020202020204" pitchFamily="34" charset="0"/>
              </a:rPr>
              <a:t>80.7%</a:t>
            </a:r>
          </a:p>
        </p:txBody>
      </p:sp>
      <p:cxnSp>
        <p:nvCxnSpPr>
          <p:cNvPr id="129" name="Straight Connector 128">
            <a:extLst>
              <a:ext uri="{FF2B5EF4-FFF2-40B4-BE49-F238E27FC236}">
                <a16:creationId xmlns:a16="http://schemas.microsoft.com/office/drawing/2014/main" id="{68162ACB-7964-B9D4-F0E3-64C6909B8F54}"/>
              </a:ext>
            </a:extLst>
          </p:cNvPr>
          <p:cNvCxnSpPr>
            <a:cxnSpLocks/>
          </p:cNvCxnSpPr>
          <p:nvPr/>
        </p:nvCxnSpPr>
        <p:spPr>
          <a:xfrm>
            <a:off x="5544315" y="1721155"/>
            <a:ext cx="0" cy="2598982"/>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B1268235-04C5-694B-ECDC-60CB5C040D1C}"/>
              </a:ext>
            </a:extLst>
          </p:cNvPr>
          <p:cNvSpPr txBox="1"/>
          <p:nvPr/>
        </p:nvSpPr>
        <p:spPr>
          <a:xfrm>
            <a:off x="7065135" y="1669200"/>
            <a:ext cx="2013115" cy="415498"/>
          </a:xfrm>
          <a:prstGeom prst="rect">
            <a:avLst/>
          </a:prstGeom>
          <a:noFill/>
        </p:spPr>
        <p:txBody>
          <a:bodyPr wrap="square" rtlCol="0">
            <a:spAutoFit/>
          </a:bodyPr>
          <a:lstStyle/>
          <a:p>
            <a:r>
              <a:rPr lang="en-GB" sz="1050" b="1" dirty="0">
                <a:solidFill>
                  <a:srgbClr val="68BF45"/>
                </a:solidFill>
                <a:latin typeface="Univers" panose="020B0503020202020204" pitchFamily="34" charset="0"/>
                <a:cs typeface="Arial" panose="020B0604020202020204" pitchFamily="34" charset="0"/>
              </a:rPr>
              <a:t>60-month rate:</a:t>
            </a:r>
            <a:r>
              <a:rPr lang="en-GB" sz="1050" b="1" baseline="30000" dirty="0">
                <a:solidFill>
                  <a:srgbClr val="68BF45"/>
                </a:solidFill>
                <a:latin typeface="Univers" panose="020B0503020202020204" pitchFamily="34" charset="0"/>
                <a:cs typeface="Arial" panose="020B0604020202020204" pitchFamily="34" charset="0"/>
              </a:rPr>
              <a:t>c,2</a:t>
            </a:r>
            <a:r>
              <a:rPr lang="en-GB" sz="1050" b="1" dirty="0">
                <a:solidFill>
                  <a:srgbClr val="68BF45"/>
                </a:solidFill>
                <a:latin typeface="Univers" panose="020B0503020202020204" pitchFamily="34" charset="0"/>
                <a:cs typeface="Arial" panose="020B0604020202020204" pitchFamily="34" charset="0"/>
              </a:rPr>
              <a:t> </a:t>
            </a:r>
            <a:br>
              <a:rPr lang="en-GB" sz="1050" b="1" dirty="0">
                <a:solidFill>
                  <a:srgbClr val="68BF45"/>
                </a:solidFill>
                <a:latin typeface="Univers" panose="020B0503020202020204" pitchFamily="34" charset="0"/>
                <a:cs typeface="Arial" panose="020B0604020202020204" pitchFamily="34" charset="0"/>
              </a:rPr>
            </a:br>
            <a:r>
              <a:rPr lang="en-GB" sz="1050" b="1" dirty="0">
                <a:solidFill>
                  <a:srgbClr val="68BF45"/>
                </a:solidFill>
                <a:latin typeface="Univers" panose="020B0503020202020204" pitchFamily="34" charset="0"/>
                <a:cs typeface="Arial" panose="020B0604020202020204" pitchFamily="34" charset="0"/>
              </a:rPr>
              <a:t>84.4%</a:t>
            </a:r>
          </a:p>
        </p:txBody>
      </p:sp>
      <p:sp>
        <p:nvSpPr>
          <p:cNvPr id="131" name="TextBox 130">
            <a:extLst>
              <a:ext uri="{FF2B5EF4-FFF2-40B4-BE49-F238E27FC236}">
                <a16:creationId xmlns:a16="http://schemas.microsoft.com/office/drawing/2014/main" id="{195573F8-C403-CD2A-6A7A-23AC6443C289}"/>
              </a:ext>
            </a:extLst>
          </p:cNvPr>
          <p:cNvSpPr txBox="1"/>
          <p:nvPr/>
        </p:nvSpPr>
        <p:spPr>
          <a:xfrm>
            <a:off x="7001164" y="2447752"/>
            <a:ext cx="2013115" cy="415498"/>
          </a:xfrm>
          <a:prstGeom prst="rect">
            <a:avLst/>
          </a:prstGeom>
          <a:noFill/>
        </p:spPr>
        <p:txBody>
          <a:bodyPr wrap="square" rtlCol="0">
            <a:spAutoFit/>
          </a:bodyPr>
          <a:lstStyle/>
          <a:p>
            <a:r>
              <a:rPr lang="en-GB" sz="1050" b="1" dirty="0">
                <a:solidFill>
                  <a:srgbClr val="979293"/>
                </a:solidFill>
                <a:latin typeface="Univers" panose="020B0503020202020204" pitchFamily="34" charset="0"/>
                <a:cs typeface="Arial" panose="020B0604020202020204" pitchFamily="34" charset="0"/>
              </a:rPr>
              <a:t>60-month rate:</a:t>
            </a:r>
            <a:r>
              <a:rPr lang="en-GB" sz="1050" b="1" baseline="30000" dirty="0">
                <a:solidFill>
                  <a:srgbClr val="979293"/>
                </a:solidFill>
                <a:latin typeface="Univers" panose="020B0503020202020204" pitchFamily="34" charset="0"/>
                <a:cs typeface="Arial" panose="020B0604020202020204" pitchFamily="34" charset="0"/>
              </a:rPr>
              <a:t>c,2</a:t>
            </a:r>
            <a:r>
              <a:rPr lang="en-GB" sz="1050" b="1" dirty="0">
                <a:solidFill>
                  <a:srgbClr val="979293"/>
                </a:solidFill>
                <a:latin typeface="Univers" panose="020B0503020202020204" pitchFamily="34" charset="0"/>
                <a:cs typeface="Arial" panose="020B0604020202020204" pitchFamily="34" charset="0"/>
              </a:rPr>
              <a:t> </a:t>
            </a:r>
            <a:br>
              <a:rPr lang="en-GB" sz="1050" b="1" dirty="0">
                <a:solidFill>
                  <a:srgbClr val="979293"/>
                </a:solidFill>
                <a:latin typeface="Univers" panose="020B0503020202020204" pitchFamily="34" charset="0"/>
                <a:cs typeface="Arial" panose="020B0604020202020204" pitchFamily="34" charset="0"/>
              </a:rPr>
            </a:br>
            <a:r>
              <a:rPr lang="en-GB" sz="1050" b="1" dirty="0">
                <a:solidFill>
                  <a:srgbClr val="979293"/>
                </a:solidFill>
                <a:latin typeface="Univers" panose="020B0503020202020204" pitchFamily="34" charset="0"/>
                <a:cs typeface="Arial" panose="020B0604020202020204" pitchFamily="34" charset="0"/>
              </a:rPr>
              <a:t>76.8%</a:t>
            </a:r>
          </a:p>
        </p:txBody>
      </p:sp>
      <p:cxnSp>
        <p:nvCxnSpPr>
          <p:cNvPr id="132" name="Straight Connector 131">
            <a:extLst>
              <a:ext uri="{FF2B5EF4-FFF2-40B4-BE49-F238E27FC236}">
                <a16:creationId xmlns:a16="http://schemas.microsoft.com/office/drawing/2014/main" id="{1D96A0C9-1C97-2026-2559-127754F4BAB6}"/>
              </a:ext>
            </a:extLst>
          </p:cNvPr>
          <p:cNvCxnSpPr>
            <a:cxnSpLocks/>
          </p:cNvCxnSpPr>
          <p:nvPr/>
        </p:nvCxnSpPr>
        <p:spPr>
          <a:xfrm>
            <a:off x="6966077" y="1737831"/>
            <a:ext cx="0" cy="2598982"/>
          </a:xfrm>
          <a:prstGeom prst="line">
            <a:avLst/>
          </a:prstGeom>
          <a:ln w="95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2684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pic>
        <p:nvPicPr>
          <p:cNvPr id="18" name="Graphic 17">
            <a:extLst>
              <a:ext uri="{FF2B5EF4-FFF2-40B4-BE49-F238E27FC236}">
                <a16:creationId xmlns:a16="http://schemas.microsoft.com/office/drawing/2014/main" id="{42C728D4-5D4E-4E17-B82E-46A30C70E60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302" y="1620257"/>
            <a:ext cx="395440" cy="395440"/>
          </a:xfrm>
          <a:prstGeom prst="rect">
            <a:avLst/>
          </a:prstGeom>
        </p:spPr>
      </p:pic>
      <p:sp>
        <p:nvSpPr>
          <p:cNvPr id="19" name="TextBox 18">
            <a:extLst>
              <a:ext uri="{FF2B5EF4-FFF2-40B4-BE49-F238E27FC236}">
                <a16:creationId xmlns:a16="http://schemas.microsoft.com/office/drawing/2014/main" id="{41DFD0F3-69FA-4DE0-9651-F9DDB61DF839}"/>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sp>
        <p:nvSpPr>
          <p:cNvPr id="20" name="Text Placeholder 7">
            <a:extLst>
              <a:ext uri="{FF2B5EF4-FFF2-40B4-BE49-F238E27FC236}">
                <a16:creationId xmlns:a16="http://schemas.microsoft.com/office/drawing/2014/main" id="{2BB28059-4D21-4187-9A35-7C17FCDA7279}"/>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solidFill>
                  <a:schemeClr val="bg1"/>
                </a:solidFill>
                <a:latin typeface="Univers" panose="020B0503020202020204" pitchFamily="34" charset="0"/>
              </a:rPr>
              <a:t>AE, adverse event; TRAE, treatment-related adverse event.</a:t>
            </a:r>
          </a:p>
        </p:txBody>
      </p:sp>
      <p:sp>
        <p:nvSpPr>
          <p:cNvPr id="9" name="Title 1">
            <a:extLst>
              <a:ext uri="{FF2B5EF4-FFF2-40B4-BE49-F238E27FC236}">
                <a16:creationId xmlns:a16="http://schemas.microsoft.com/office/drawing/2014/main" id="{1156D266-00B8-BF82-D1C2-CB4655FC35E0}"/>
              </a:ext>
            </a:extLst>
          </p:cNvPr>
          <p:cNvSpPr txBox="1">
            <a:spLocks/>
          </p:cNvSpPr>
          <p:nvPr/>
        </p:nvSpPr>
        <p:spPr>
          <a:xfrm>
            <a:off x="838200" y="223809"/>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KEYNOTE-522: Results – Safety </a:t>
            </a:r>
          </a:p>
        </p:txBody>
      </p:sp>
      <p:sp>
        <p:nvSpPr>
          <p:cNvPr id="2" name="Rectangle: Single Corner Snipped 1">
            <a:hlinkClick r:id="rId6" action="ppaction://hlinksldjump"/>
            <a:extLst>
              <a:ext uri="{FF2B5EF4-FFF2-40B4-BE49-F238E27FC236}">
                <a16:creationId xmlns:a16="http://schemas.microsoft.com/office/drawing/2014/main" id="{FC7EEE71-AACB-9DAE-95DC-8D55F73E5CEE}"/>
              </a:ext>
            </a:extLst>
          </p:cNvPr>
          <p:cNvSpPr/>
          <p:nvPr/>
        </p:nvSpPr>
        <p:spPr>
          <a:xfrm>
            <a:off x="1097441" y="2217635"/>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Safety assessments</a:t>
            </a:r>
          </a:p>
        </p:txBody>
      </p:sp>
      <p:grpSp>
        <p:nvGrpSpPr>
          <p:cNvPr id="21" name="Group 20">
            <a:extLst>
              <a:ext uri="{FF2B5EF4-FFF2-40B4-BE49-F238E27FC236}">
                <a16:creationId xmlns:a16="http://schemas.microsoft.com/office/drawing/2014/main" id="{1AB2A409-878F-CE95-7A96-7887C78A5E18}"/>
              </a:ext>
            </a:extLst>
          </p:cNvPr>
          <p:cNvGrpSpPr/>
          <p:nvPr/>
        </p:nvGrpSpPr>
        <p:grpSpPr>
          <a:xfrm>
            <a:off x="3259180" y="2217635"/>
            <a:ext cx="2006187" cy="2295185"/>
            <a:chOff x="3228484" y="2249811"/>
            <a:chExt cx="2006187" cy="2295185"/>
          </a:xfrm>
        </p:grpSpPr>
        <p:sp>
          <p:nvSpPr>
            <p:cNvPr id="3" name="Rectangle: Single Corner Snipped 2">
              <a:hlinkClick r:id="rId7" action="ppaction://hlinksldjump"/>
              <a:extLst>
                <a:ext uri="{FF2B5EF4-FFF2-40B4-BE49-F238E27FC236}">
                  <a16:creationId xmlns:a16="http://schemas.microsoft.com/office/drawing/2014/main" id="{303DD2FD-873D-63B7-FB9A-421EE79D6DCD}"/>
                </a:ext>
              </a:extLst>
            </p:cNvPr>
            <p:cNvSpPr/>
            <p:nvPr/>
          </p:nvSpPr>
          <p:spPr>
            <a:xfrm>
              <a:off x="3341971" y="271684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Summary of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any-grade AEs in the</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neoadjuvant phase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(primary analysis)</a:t>
              </a:r>
            </a:p>
          </p:txBody>
        </p:sp>
        <p:sp>
          <p:nvSpPr>
            <p:cNvPr id="5" name="Rectangle: Single Corner Snipped 4">
              <a:hlinkClick r:id="rId8" action="ppaction://hlinksldjump"/>
              <a:extLst>
                <a:ext uri="{FF2B5EF4-FFF2-40B4-BE49-F238E27FC236}">
                  <a16:creationId xmlns:a16="http://schemas.microsoft.com/office/drawing/2014/main" id="{230DB2B7-985B-5971-95C8-7A5FFE48E741}"/>
                </a:ext>
              </a:extLst>
            </p:cNvPr>
            <p:cNvSpPr/>
            <p:nvPr/>
          </p:nvSpPr>
          <p:spPr>
            <a:xfrm>
              <a:off x="3341971" y="3680996"/>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AEs of interest in the neoadjuvant phase</a:t>
              </a:r>
            </a:p>
            <a:p>
              <a:pPr marL="0" lvl="1" algn="ctr" defTabSz="685800">
                <a:defRPr/>
              </a:pPr>
              <a:r>
                <a:rPr lang="en-GB" sz="1100" b="1" noProof="0" dirty="0">
                  <a:solidFill>
                    <a:schemeClr val="tx1"/>
                  </a:solidFill>
                  <a:latin typeface="Univers" panose="020B0503020202020204" pitchFamily="34" charset="0"/>
                </a:rPr>
                <a:t>(primary analysis)</a:t>
              </a:r>
            </a:p>
          </p:txBody>
        </p:sp>
        <p:sp>
          <p:nvSpPr>
            <p:cNvPr id="14" name="TextBox 13">
              <a:extLst>
                <a:ext uri="{FF2B5EF4-FFF2-40B4-BE49-F238E27FC236}">
                  <a16:creationId xmlns:a16="http://schemas.microsoft.com/office/drawing/2014/main" id="{F46D29D5-7791-247A-C062-FE744806F341}"/>
                </a:ext>
              </a:extLst>
            </p:cNvPr>
            <p:cNvSpPr txBox="1"/>
            <p:nvPr/>
          </p:nvSpPr>
          <p:spPr>
            <a:xfrm>
              <a:off x="3228484" y="2249811"/>
              <a:ext cx="2006187"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Neoadjuvant phase</a:t>
              </a:r>
            </a:p>
          </p:txBody>
        </p:sp>
      </p:grpSp>
      <p:grpSp>
        <p:nvGrpSpPr>
          <p:cNvPr id="22" name="Group 21">
            <a:extLst>
              <a:ext uri="{FF2B5EF4-FFF2-40B4-BE49-F238E27FC236}">
                <a16:creationId xmlns:a16="http://schemas.microsoft.com/office/drawing/2014/main" id="{00B02F2C-71F8-C185-5E4B-0EC17642A59D}"/>
              </a:ext>
            </a:extLst>
          </p:cNvPr>
          <p:cNvGrpSpPr/>
          <p:nvPr/>
        </p:nvGrpSpPr>
        <p:grpSpPr>
          <a:xfrm>
            <a:off x="5647893" y="2217635"/>
            <a:ext cx="2005200" cy="2295185"/>
            <a:chOff x="6450120" y="2249811"/>
            <a:chExt cx="2005200" cy="2295185"/>
          </a:xfrm>
        </p:grpSpPr>
        <p:sp>
          <p:nvSpPr>
            <p:cNvPr id="6" name="Rectangle: Single Corner Snipped 5">
              <a:hlinkClick r:id="rId9" action="ppaction://hlinksldjump"/>
              <a:extLst>
                <a:ext uri="{FF2B5EF4-FFF2-40B4-BE49-F238E27FC236}">
                  <a16:creationId xmlns:a16="http://schemas.microsoft.com/office/drawing/2014/main" id="{BAA21DE8-6F7C-A0EF-5AEA-76AC50E1C528}"/>
                </a:ext>
              </a:extLst>
            </p:cNvPr>
            <p:cNvSpPr/>
            <p:nvPr/>
          </p:nvSpPr>
          <p:spPr>
            <a:xfrm>
              <a:off x="6563114" y="271684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TRAEs in the adjuvant phase (36 months)</a:t>
              </a:r>
            </a:p>
          </p:txBody>
        </p:sp>
        <p:sp>
          <p:nvSpPr>
            <p:cNvPr id="15" name="Rectangle: Single Corner Snipped 14">
              <a:hlinkClick r:id="rId10" action="ppaction://hlinksldjump"/>
              <a:extLst>
                <a:ext uri="{FF2B5EF4-FFF2-40B4-BE49-F238E27FC236}">
                  <a16:creationId xmlns:a16="http://schemas.microsoft.com/office/drawing/2014/main" id="{4AC3B1FC-0430-2096-217F-40555990457B}"/>
                </a:ext>
              </a:extLst>
            </p:cNvPr>
            <p:cNvSpPr/>
            <p:nvPr/>
          </p:nvSpPr>
          <p:spPr>
            <a:xfrm>
              <a:off x="6563114" y="3680996"/>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Immune-mediated AEs and infusion reactions in the adjuvant phase</a:t>
              </a:r>
            </a:p>
            <a:p>
              <a:pPr marL="0" lvl="1" algn="ctr" defTabSz="685800">
                <a:defRPr/>
              </a:pPr>
              <a:r>
                <a:rPr lang="en-GB" sz="1100" b="1" noProof="0" dirty="0">
                  <a:solidFill>
                    <a:schemeClr val="tx1"/>
                  </a:solidFill>
                  <a:latin typeface="Univers" panose="020B0503020202020204" pitchFamily="34" charset="0"/>
                </a:rPr>
                <a:t>(36 months)</a:t>
              </a:r>
            </a:p>
          </p:txBody>
        </p:sp>
        <p:sp>
          <p:nvSpPr>
            <p:cNvPr id="16" name="TextBox 15">
              <a:extLst>
                <a:ext uri="{FF2B5EF4-FFF2-40B4-BE49-F238E27FC236}">
                  <a16:creationId xmlns:a16="http://schemas.microsoft.com/office/drawing/2014/main" id="{69272658-3857-8309-EBE3-8F7B53354152}"/>
                </a:ext>
              </a:extLst>
            </p:cNvPr>
            <p:cNvSpPr txBox="1"/>
            <p:nvPr/>
          </p:nvSpPr>
          <p:spPr>
            <a:xfrm>
              <a:off x="6450120" y="2249811"/>
              <a:ext cx="2005200"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Adjuvant phase</a:t>
              </a:r>
            </a:p>
          </p:txBody>
        </p:sp>
      </p:grpSp>
      <p:sp>
        <p:nvSpPr>
          <p:cNvPr id="7" name="Rectangle: Single Corner Snipped 6">
            <a:hlinkClick r:id="rId11" action="ppaction://hlinksldjump"/>
            <a:extLst>
              <a:ext uri="{FF2B5EF4-FFF2-40B4-BE49-F238E27FC236}">
                <a16:creationId xmlns:a16="http://schemas.microsoft.com/office/drawing/2014/main" id="{D8965924-741E-AB95-59FA-9C8F1352DDC7}"/>
              </a:ext>
            </a:extLst>
          </p:cNvPr>
          <p:cNvSpPr/>
          <p:nvPr/>
        </p:nvSpPr>
        <p:spPr>
          <a:xfrm>
            <a:off x="10073106" y="2685758"/>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44000" rIns="0" rtlCol="0" anchor="ctr"/>
          <a:lstStyle/>
          <a:p>
            <a:pPr marL="0" lvl="1" algn="ctr" defTabSz="685800">
              <a:defRPr/>
            </a:pPr>
            <a:r>
              <a:rPr lang="en-GB" sz="1100" b="1" noProof="0" dirty="0">
                <a:solidFill>
                  <a:schemeClr val="tx1"/>
                </a:solidFill>
                <a:latin typeface="Univers" panose="020B0503020202020204" pitchFamily="34" charset="0"/>
              </a:rPr>
              <a:t>Summary of any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grade TRAEs in the combined phase</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(final analysis)</a:t>
            </a:r>
          </a:p>
          <a:p>
            <a:pPr marL="0" lvl="1" algn="ctr" defTabSz="685800">
              <a:defRPr/>
            </a:pPr>
            <a:endParaRPr lang="en-GB" sz="1100" b="1" noProof="0" dirty="0">
              <a:solidFill>
                <a:schemeClr val="tx1"/>
              </a:solidFill>
              <a:latin typeface="Univers" panose="020B0503020202020204" pitchFamily="34" charset="0"/>
            </a:endParaRPr>
          </a:p>
        </p:txBody>
      </p:sp>
      <p:sp>
        <p:nvSpPr>
          <p:cNvPr id="8" name="Rectangle: Single Corner Snipped 7">
            <a:hlinkClick r:id="rId12" action="ppaction://hlinksldjump"/>
            <a:extLst>
              <a:ext uri="{FF2B5EF4-FFF2-40B4-BE49-F238E27FC236}">
                <a16:creationId xmlns:a16="http://schemas.microsoft.com/office/drawing/2014/main" id="{4F96C538-4621-00BB-CAC2-9A2C15E14B9B}"/>
              </a:ext>
            </a:extLst>
          </p:cNvPr>
          <p:cNvSpPr/>
          <p:nvPr/>
        </p:nvSpPr>
        <p:spPr>
          <a:xfrm>
            <a:off x="10073106" y="3620598"/>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bIns="108000" rtlCol="0" anchor="ctr"/>
          <a:lstStyle/>
          <a:p>
            <a:pPr marL="0" lvl="1" algn="ctr" defTabSz="685800">
              <a:defRPr/>
            </a:pPr>
            <a:r>
              <a:rPr lang="en-GB" sz="1100" b="1" noProof="0" dirty="0">
                <a:solidFill>
                  <a:schemeClr val="tx1"/>
                </a:solidFill>
                <a:latin typeface="Univers" panose="020B0503020202020204" pitchFamily="34" charset="0"/>
              </a:rPr>
              <a:t>Summary of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immune-mediated AEs in the combined phase (final analysis)</a:t>
            </a:r>
          </a:p>
        </p:txBody>
      </p:sp>
      <p:sp>
        <p:nvSpPr>
          <p:cNvPr id="13" name="Rectangle: Single Corner Snipped 12">
            <a:hlinkClick r:id="rId13" action="ppaction://hlinksldjump"/>
            <a:extLst>
              <a:ext uri="{FF2B5EF4-FFF2-40B4-BE49-F238E27FC236}">
                <a16:creationId xmlns:a16="http://schemas.microsoft.com/office/drawing/2014/main" id="{797F4BD0-5F8A-9F4F-DACD-8F5AF7878DEC}"/>
              </a:ext>
            </a:extLst>
          </p:cNvPr>
          <p:cNvSpPr/>
          <p:nvPr/>
        </p:nvSpPr>
        <p:spPr>
          <a:xfrm>
            <a:off x="8148612" y="267854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Summary of safety results in the combined phase</a:t>
            </a:r>
          </a:p>
          <a:p>
            <a:pPr marL="0" lvl="1" algn="ctr" defTabSz="685800">
              <a:defRPr/>
            </a:pPr>
            <a:r>
              <a:rPr lang="en-GB" sz="1100" b="1" noProof="0" dirty="0">
                <a:solidFill>
                  <a:schemeClr val="tx1"/>
                </a:solidFill>
                <a:latin typeface="Univers" panose="020B0503020202020204" pitchFamily="34" charset="0"/>
              </a:rPr>
              <a:t>(36</a:t>
            </a:r>
            <a:r>
              <a:rPr lang="en-GB" sz="1100" b="1" dirty="0">
                <a:solidFill>
                  <a:schemeClr val="tx1"/>
                </a:solidFill>
                <a:latin typeface="Univers" panose="020B0503020202020204" pitchFamily="34" charset="0"/>
              </a:rPr>
              <a:t> </a:t>
            </a:r>
            <a:r>
              <a:rPr lang="en-GB" sz="1100" b="1" noProof="0" dirty="0">
                <a:solidFill>
                  <a:schemeClr val="tx1"/>
                </a:solidFill>
                <a:latin typeface="Univers" panose="020B0503020202020204" pitchFamily="34" charset="0"/>
              </a:rPr>
              <a:t>months)</a:t>
            </a:r>
          </a:p>
        </p:txBody>
      </p:sp>
      <p:sp>
        <p:nvSpPr>
          <p:cNvPr id="17" name="TextBox 16">
            <a:extLst>
              <a:ext uri="{FF2B5EF4-FFF2-40B4-BE49-F238E27FC236}">
                <a16:creationId xmlns:a16="http://schemas.microsoft.com/office/drawing/2014/main" id="{8A94E553-399F-2C97-F3D5-A7341FF3C2DC}"/>
              </a:ext>
            </a:extLst>
          </p:cNvPr>
          <p:cNvSpPr txBox="1"/>
          <p:nvPr/>
        </p:nvSpPr>
        <p:spPr>
          <a:xfrm>
            <a:off x="8035618" y="2217635"/>
            <a:ext cx="2005200"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Combined phase</a:t>
            </a:r>
          </a:p>
        </p:txBody>
      </p:sp>
      <p:sp>
        <p:nvSpPr>
          <p:cNvPr id="23" name="TextBox 22">
            <a:extLst>
              <a:ext uri="{FF2B5EF4-FFF2-40B4-BE49-F238E27FC236}">
                <a16:creationId xmlns:a16="http://schemas.microsoft.com/office/drawing/2014/main" id="{CFB19723-740C-FD45-7A86-D84792D1059E}"/>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14">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
        <p:nvSpPr>
          <p:cNvPr id="24" name="Rectangle: Single Corner Snipped 23">
            <a:hlinkClick r:id="rId15" action="ppaction://hlinksldjump"/>
            <a:extLst>
              <a:ext uri="{FF2B5EF4-FFF2-40B4-BE49-F238E27FC236}">
                <a16:creationId xmlns:a16="http://schemas.microsoft.com/office/drawing/2014/main" id="{E13F68C1-C981-CF5B-3DFF-20821EE5A70D}"/>
              </a:ext>
            </a:extLst>
          </p:cNvPr>
          <p:cNvSpPr/>
          <p:nvPr/>
        </p:nvSpPr>
        <p:spPr>
          <a:xfrm>
            <a:off x="8141524" y="3635598"/>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p>
            <a:pPr marL="0" lvl="1" algn="ctr" defTabSz="685800">
              <a:defRPr/>
            </a:pPr>
            <a:r>
              <a:rPr lang="en-GB" sz="1100" b="1" dirty="0">
                <a:solidFill>
                  <a:schemeClr val="tx1"/>
                </a:solidFill>
                <a:latin typeface="Univers" panose="020B0503020202020204" pitchFamily="34" charset="0"/>
              </a:rPr>
              <a:t>Summary of any grade</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TRAEs in the combined phase</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(75-month follow-up)</a:t>
            </a:r>
          </a:p>
          <a:p>
            <a:pPr marL="0" lvl="1" algn="ctr" defTabSz="685800">
              <a:defRPr/>
            </a:pPr>
            <a:endParaRPr lang="en-GB" sz="1100" b="1" dirty="0">
              <a:solidFill>
                <a:schemeClr val="tx1"/>
              </a:solidFill>
              <a:latin typeface="Univers" panose="020B0503020202020204" pitchFamily="34" charset="0"/>
            </a:endParaRPr>
          </a:p>
        </p:txBody>
      </p:sp>
      <p:sp>
        <p:nvSpPr>
          <p:cNvPr id="26" name="Rectangle: Single Corner Snipped 25">
            <a:hlinkClick r:id="rId16" action="ppaction://hlinksldjump"/>
            <a:extLst>
              <a:ext uri="{FF2B5EF4-FFF2-40B4-BE49-F238E27FC236}">
                <a16:creationId xmlns:a16="http://schemas.microsoft.com/office/drawing/2014/main" id="{643E350F-DC9E-50F1-A2CA-994E7763F214}"/>
              </a:ext>
            </a:extLst>
          </p:cNvPr>
          <p:cNvSpPr/>
          <p:nvPr/>
        </p:nvSpPr>
        <p:spPr>
          <a:xfrm>
            <a:off x="8141522" y="4570439"/>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dirty="0">
                <a:solidFill>
                  <a:schemeClr val="tx1"/>
                </a:solidFill>
                <a:latin typeface="Univers" panose="020B0503020202020204" pitchFamily="34" charset="0"/>
              </a:rPr>
              <a:t>Summary of </a:t>
            </a:r>
            <a:br>
              <a:rPr lang="en-GB" sz="1100" b="1" dirty="0">
                <a:solidFill>
                  <a:schemeClr val="tx1"/>
                </a:solidFill>
                <a:latin typeface="Univers" panose="020B0503020202020204" pitchFamily="34" charset="0"/>
              </a:rPr>
            </a:br>
            <a:r>
              <a:rPr lang="en-GB" sz="1100" b="1" dirty="0">
                <a:solidFill>
                  <a:schemeClr val="tx1"/>
                </a:solidFill>
                <a:latin typeface="Univers" panose="020B0503020202020204" pitchFamily="34" charset="0"/>
              </a:rPr>
              <a:t>immune-mediated AEs in the combined phase (75-month follow-up)</a:t>
            </a:r>
          </a:p>
        </p:txBody>
      </p:sp>
    </p:spTree>
    <p:extLst>
      <p:ext uri="{BB962C8B-B14F-4D97-AF65-F5344CB8AC3E}">
        <p14:creationId xmlns:p14="http://schemas.microsoft.com/office/powerpoint/2010/main" val="4187216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74A977A-6360-1A88-0D3E-09E9AAA41BEF}"/>
              </a:ext>
            </a:extLst>
          </p:cNvPr>
          <p:cNvCxnSpPr>
            <a:cxnSpLocks/>
          </p:cNvCxnSpPr>
          <p:nvPr/>
        </p:nvCxnSpPr>
        <p:spPr>
          <a:xfrm>
            <a:off x="705394" y="1785181"/>
            <a:ext cx="7236823" cy="0"/>
          </a:xfrm>
          <a:prstGeom prst="line">
            <a:avLst/>
          </a:prstGeom>
          <a:ln>
            <a:solidFill>
              <a:srgbClr val="2E3D4D"/>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0A0C00E-5BA1-2FB8-7ECE-F0B96F2A0417}"/>
              </a:ext>
            </a:extLst>
          </p:cNvPr>
          <p:cNvSpPr txBox="1"/>
          <p:nvPr/>
        </p:nvSpPr>
        <p:spPr>
          <a:xfrm>
            <a:off x="3758741" y="1523571"/>
            <a:ext cx="1314784" cy="261610"/>
          </a:xfrm>
          <a:prstGeom prst="rect">
            <a:avLst/>
          </a:prstGeom>
          <a:noFill/>
        </p:spPr>
        <p:txBody>
          <a:bodyPr wrap="none" rtlCol="0">
            <a:spAutoFit/>
          </a:bodyPr>
          <a:lstStyle/>
          <a:p>
            <a:r>
              <a:rPr lang="en-GB" sz="1100" b="1" noProof="0" dirty="0">
                <a:solidFill>
                  <a:srgbClr val="2E3D4D"/>
                </a:solidFill>
                <a:latin typeface="Univers" panose="020B0503020202020204" pitchFamily="34" charset="0"/>
              </a:rPr>
              <a:t>Combined phase</a:t>
            </a:r>
          </a:p>
        </p:txBody>
      </p:sp>
      <p:sp>
        <p:nvSpPr>
          <p:cNvPr id="13" name="TextBox 12">
            <a:extLst>
              <a:ext uri="{FF2B5EF4-FFF2-40B4-BE49-F238E27FC236}">
                <a16:creationId xmlns:a16="http://schemas.microsoft.com/office/drawing/2014/main" id="{29D36D7E-1A03-52A8-0339-D9118D8A25E3}"/>
              </a:ext>
            </a:extLst>
          </p:cNvPr>
          <p:cNvSpPr txBox="1"/>
          <p:nvPr/>
        </p:nvSpPr>
        <p:spPr>
          <a:xfrm>
            <a:off x="8776520" y="3284431"/>
            <a:ext cx="2667059" cy="1077218"/>
          </a:xfrm>
          <a:prstGeom prst="rect">
            <a:avLst/>
          </a:prstGeom>
          <a:noFill/>
        </p:spPr>
        <p:txBody>
          <a:bodyPr wrap="square" rtlCol="0">
            <a:spAutoFit/>
          </a:bodyPr>
          <a:lstStyle/>
          <a:p>
            <a:pPr algn="ctr"/>
            <a:r>
              <a:rPr lang="en-GB" sz="1600" b="1" noProof="0" dirty="0">
                <a:latin typeface="Univers" panose="020B0503020202020204" pitchFamily="34" charset="0"/>
              </a:rPr>
              <a:t>AEs were assessed during each phase of the study, as well as the study as a whole</a:t>
            </a:r>
          </a:p>
        </p:txBody>
      </p:sp>
      <p:sp>
        <p:nvSpPr>
          <p:cNvPr id="16" name="Title 5">
            <a:extLst>
              <a:ext uri="{FF2B5EF4-FFF2-40B4-BE49-F238E27FC236}">
                <a16:creationId xmlns:a16="http://schemas.microsoft.com/office/drawing/2014/main" id="{D052B49E-342A-D876-100D-62F3C40B44E8}"/>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tabLst>
                <a:tab pos="6005513" algn="l"/>
              </a:tabLst>
            </a:pPr>
            <a:r>
              <a:rPr lang="en-GB" sz="2800" noProof="0" dirty="0">
                <a:solidFill>
                  <a:schemeClr val="bg1"/>
                </a:solidFill>
                <a:latin typeface="Univers" panose="020B0503020202020204" pitchFamily="34" charset="0"/>
              </a:rPr>
              <a:t>KEYNOTE-522: Safety assessments</a:t>
            </a:r>
            <a:r>
              <a:rPr lang="en-GB" sz="2800" baseline="30000" noProof="0" dirty="0">
                <a:solidFill>
                  <a:schemeClr val="bg1"/>
                </a:solidFill>
                <a:latin typeface="Univers" panose="020B0503020202020204" pitchFamily="34" charset="0"/>
              </a:rPr>
              <a:t>1,2</a:t>
            </a:r>
          </a:p>
        </p:txBody>
      </p:sp>
      <p:sp>
        <p:nvSpPr>
          <p:cNvPr id="2" name="Text Placeholder 7">
            <a:extLst>
              <a:ext uri="{FF2B5EF4-FFF2-40B4-BE49-F238E27FC236}">
                <a16:creationId xmlns:a16="http://schemas.microsoft.com/office/drawing/2014/main" id="{D511783D-E484-5EF2-2BC9-4F86F840CE82}"/>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Carboplatin dose was AUC 5 Q3W or AUC 1.5 QW; </a:t>
            </a:r>
            <a:r>
              <a:rPr lang="en-GB" sz="800" b="1" baseline="30000" noProof="0" dirty="0">
                <a:latin typeface="Univers" panose="020B0503020202020204" pitchFamily="34" charset="0"/>
              </a:rPr>
              <a:t>b</a:t>
            </a:r>
            <a:r>
              <a:rPr lang="en-GB" sz="800" b="1" noProof="0" dirty="0">
                <a:latin typeface="Univers" panose="020B0503020202020204" pitchFamily="34" charset="0"/>
              </a:rPr>
              <a:t>Paclitaxel dose was 80 mg/m</a:t>
            </a:r>
            <a:r>
              <a:rPr lang="en-GB" sz="800" b="1" baseline="30000" noProof="0" dirty="0">
                <a:latin typeface="Univers" panose="020B0503020202020204" pitchFamily="34" charset="0"/>
              </a:rPr>
              <a:t>2</a:t>
            </a:r>
            <a:r>
              <a:rPr lang="en-GB" sz="800" b="1" noProof="0" dirty="0">
                <a:latin typeface="Univers" panose="020B0503020202020204" pitchFamily="34" charset="0"/>
              </a:rPr>
              <a:t> QW; </a:t>
            </a:r>
            <a:r>
              <a:rPr lang="en-GB" sz="800" b="1" baseline="30000" noProof="0" dirty="0">
                <a:latin typeface="Univers" panose="020B0503020202020204" pitchFamily="34" charset="0"/>
              </a:rPr>
              <a:t>c</a:t>
            </a:r>
            <a:r>
              <a:rPr lang="en-GB" sz="800" b="1" noProof="0" dirty="0">
                <a:latin typeface="Univers" panose="020B0503020202020204" pitchFamily="34" charset="0"/>
              </a:rPr>
              <a:t>Doxorubicin dose was 60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 </a:t>
            </a:r>
            <a:r>
              <a:rPr lang="en-GB" sz="800" b="1" baseline="30000" noProof="0" dirty="0">
                <a:latin typeface="Univers" panose="020B0503020202020204" pitchFamily="34" charset="0"/>
              </a:rPr>
              <a:t>d</a:t>
            </a:r>
            <a:r>
              <a:rPr lang="en-GB" sz="800" b="1" noProof="0" dirty="0">
                <a:latin typeface="Univers" panose="020B0503020202020204" pitchFamily="34" charset="0"/>
              </a:rPr>
              <a:t>Epirubicin dose was 90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 </a:t>
            </a:r>
            <a:r>
              <a:rPr lang="en-GB" sz="800" b="1" baseline="30000" noProof="0" dirty="0">
                <a:latin typeface="Univers" panose="020B0503020202020204" pitchFamily="34" charset="0"/>
              </a:rPr>
              <a:t>e</a:t>
            </a:r>
            <a:r>
              <a:rPr lang="en-GB" sz="800" b="1" noProof="0" dirty="0">
                <a:latin typeface="Univers" panose="020B0503020202020204" pitchFamily="34" charset="0"/>
              </a:rPr>
              <a:t>Cyclophosphamide dose was 600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a:t>
            </a:r>
            <a:br>
              <a:rPr lang="en-GB" sz="800" noProof="0" dirty="0">
                <a:latin typeface="Univers" panose="020B0503020202020204" pitchFamily="34" charset="0"/>
              </a:rPr>
            </a:br>
            <a:r>
              <a:rPr lang="en-GB" sz="800" noProof="0" dirty="0">
                <a:latin typeface="Univers" panose="020B0503020202020204" pitchFamily="34" charset="0"/>
              </a:rPr>
              <a:t>AE, adverse event; AUC, area under the curve; ECOG PS, Eastern Cooperative Oncology Group performance status; EFS, event-free survival; pCR, pathologic complete response; PD-L1, programmed death ligand-1;</a:t>
            </a:r>
            <a:br>
              <a:rPr lang="en-GB" sz="800" noProof="0" dirty="0">
                <a:latin typeface="Univers" panose="020B0503020202020204" pitchFamily="34" charset="0"/>
              </a:rPr>
            </a:br>
            <a:r>
              <a:rPr lang="en-GB" sz="800" noProof="0" dirty="0">
                <a:latin typeface="Univers" panose="020B0503020202020204" pitchFamily="34" charset="0"/>
              </a:rPr>
              <a:t>Q3W, every 3 weeks; QW, once a week; R, randomisation; TNBC, triple-negative breast cancer.</a:t>
            </a:r>
          </a:p>
          <a:p>
            <a:pPr marL="0" indent="0">
              <a:spcBef>
                <a:spcPts val="0"/>
              </a:spcBef>
              <a:buNone/>
            </a:pPr>
            <a:r>
              <a:rPr lang="en-GB" sz="800" noProof="0" dirty="0">
                <a:latin typeface="Univers" panose="020B0503020202020204" pitchFamily="34" charset="0"/>
              </a:rPr>
              <a:t>1. Schmid P et al</a:t>
            </a:r>
            <a:r>
              <a:rPr lang="en-GB" sz="800" i="1" noProof="0" dirty="0">
                <a:latin typeface="Univers" panose="020B0503020202020204" pitchFamily="34" charset="0"/>
              </a:rPr>
              <a:t>. N Engl J Med </a:t>
            </a:r>
            <a:r>
              <a:rPr lang="en-GB" sz="800" noProof="0" dirty="0">
                <a:latin typeface="Univers" panose="020B0503020202020204" pitchFamily="34" charset="0"/>
              </a:rPr>
              <a:t>2020;382:810–821 (plus supplementary appendix); 2.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 (plus supplementary appendix).</a:t>
            </a:r>
          </a:p>
        </p:txBody>
      </p:sp>
      <p:sp>
        <p:nvSpPr>
          <p:cNvPr id="3" name="TextBox 2">
            <a:extLst>
              <a:ext uri="{FF2B5EF4-FFF2-40B4-BE49-F238E27FC236}">
                <a16:creationId xmlns:a16="http://schemas.microsoft.com/office/drawing/2014/main" id="{92DCE5D4-EAFC-B623-ABEE-6C74BCF19443}"/>
              </a:ext>
            </a:extLst>
          </p:cNvPr>
          <p:cNvSpPr txBox="1"/>
          <p:nvPr/>
        </p:nvSpPr>
        <p:spPr>
          <a:xfrm>
            <a:off x="7848399" y="5796541"/>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 and Schmid P et al. 2022.</a:t>
            </a:r>
          </a:p>
        </p:txBody>
      </p:sp>
      <p:pic>
        <p:nvPicPr>
          <p:cNvPr id="4" name="Picture 3" descr="Graphical user interface, application&#10;&#10;Description automatically generated">
            <a:extLst>
              <a:ext uri="{FF2B5EF4-FFF2-40B4-BE49-F238E27FC236}">
                <a16:creationId xmlns:a16="http://schemas.microsoft.com/office/drawing/2014/main" id="{8F6D0178-03FB-A06D-1429-38846E38B9A7}"/>
              </a:ext>
            </a:extLst>
          </p:cNvPr>
          <p:cNvPicPr>
            <a:picLocks noChangeAspect="1"/>
          </p:cNvPicPr>
          <p:nvPr/>
        </p:nvPicPr>
        <p:blipFill rotWithShape="1">
          <a:blip r:embed="rId3">
            <a:extLst>
              <a:ext uri="{28A0092B-C50C-407E-A947-70E740481C1C}">
                <a14:useLocalDpi xmlns:a14="http://schemas.microsoft.com/office/drawing/2010/main" val="0"/>
              </a:ext>
            </a:extLst>
          </a:blip>
          <a:srcRect l="36068" t="21601" r="1911" b="17999"/>
          <a:stretch/>
        </p:blipFill>
        <p:spPr>
          <a:xfrm>
            <a:off x="636067" y="1869752"/>
            <a:ext cx="7560132" cy="4142232"/>
          </a:xfrm>
          <a:prstGeom prst="rect">
            <a:avLst/>
          </a:prstGeom>
        </p:spPr>
      </p:pic>
      <p:grpSp>
        <p:nvGrpSpPr>
          <p:cNvPr id="5" name="Group 4">
            <a:extLst>
              <a:ext uri="{FF2B5EF4-FFF2-40B4-BE49-F238E27FC236}">
                <a16:creationId xmlns:a16="http://schemas.microsoft.com/office/drawing/2014/main" id="{96E8ECFF-E1BE-C9EA-B87D-45CCE6C9D0EB}"/>
              </a:ext>
            </a:extLst>
          </p:cNvPr>
          <p:cNvGrpSpPr/>
          <p:nvPr/>
        </p:nvGrpSpPr>
        <p:grpSpPr>
          <a:xfrm>
            <a:off x="11314871" y="6087887"/>
            <a:ext cx="656605" cy="656603"/>
            <a:chOff x="8680178" y="917741"/>
            <a:chExt cx="352645" cy="350678"/>
          </a:xfrm>
        </p:grpSpPr>
        <p:sp>
          <p:nvSpPr>
            <p:cNvPr id="6" name="Oval 5">
              <a:extLst>
                <a:ext uri="{FF2B5EF4-FFF2-40B4-BE49-F238E27FC236}">
                  <a16:creationId xmlns:a16="http://schemas.microsoft.com/office/drawing/2014/main" id="{FA6AAF24-051A-368A-D14D-0AD3A4F11D21}"/>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7" name="Graphic 6" descr="Home">
              <a:hlinkClick r:id="rId4" action="ppaction://hlinksldjump"/>
              <a:extLst>
                <a:ext uri="{FF2B5EF4-FFF2-40B4-BE49-F238E27FC236}">
                  <a16:creationId xmlns:a16="http://schemas.microsoft.com/office/drawing/2014/main" id="{B8BAA768-08BB-AF88-0ADB-5361CB7D37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1147" y="943594"/>
              <a:ext cx="270664" cy="270664"/>
            </a:xfrm>
            <a:prstGeom prst="rect">
              <a:avLst/>
            </a:prstGeom>
          </p:spPr>
        </p:pic>
      </p:grpSp>
      <p:sp>
        <p:nvSpPr>
          <p:cNvPr id="11" name="TextBox 10">
            <a:extLst>
              <a:ext uri="{FF2B5EF4-FFF2-40B4-BE49-F238E27FC236}">
                <a16:creationId xmlns:a16="http://schemas.microsoft.com/office/drawing/2014/main" id="{AE31BA6D-F30E-5286-9814-789BB31875A4}"/>
              </a:ext>
            </a:extLst>
          </p:cNvPr>
          <p:cNvSpPr txBox="1"/>
          <p:nvPr/>
        </p:nvSpPr>
        <p:spPr>
          <a:xfrm>
            <a:off x="1776550" y="2926080"/>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a</a:t>
            </a:r>
          </a:p>
        </p:txBody>
      </p:sp>
      <p:sp>
        <p:nvSpPr>
          <p:cNvPr id="12" name="TextBox 11">
            <a:extLst>
              <a:ext uri="{FF2B5EF4-FFF2-40B4-BE49-F238E27FC236}">
                <a16:creationId xmlns:a16="http://schemas.microsoft.com/office/drawing/2014/main" id="{FE7AAAD5-C9E5-7752-7F83-39D372351DE3}"/>
              </a:ext>
            </a:extLst>
          </p:cNvPr>
          <p:cNvSpPr txBox="1"/>
          <p:nvPr/>
        </p:nvSpPr>
        <p:spPr>
          <a:xfrm>
            <a:off x="1781536" y="3103234"/>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b</a:t>
            </a:r>
          </a:p>
        </p:txBody>
      </p:sp>
      <p:sp>
        <p:nvSpPr>
          <p:cNvPr id="14" name="TextBox 13">
            <a:extLst>
              <a:ext uri="{FF2B5EF4-FFF2-40B4-BE49-F238E27FC236}">
                <a16:creationId xmlns:a16="http://schemas.microsoft.com/office/drawing/2014/main" id="{E2696DB6-0427-C55C-E541-ADACE7D83DEB}"/>
              </a:ext>
            </a:extLst>
          </p:cNvPr>
          <p:cNvSpPr txBox="1"/>
          <p:nvPr/>
        </p:nvSpPr>
        <p:spPr>
          <a:xfrm>
            <a:off x="3371904" y="2843126"/>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c</a:t>
            </a:r>
          </a:p>
        </p:txBody>
      </p:sp>
      <p:sp>
        <p:nvSpPr>
          <p:cNvPr id="15" name="TextBox 14">
            <a:extLst>
              <a:ext uri="{FF2B5EF4-FFF2-40B4-BE49-F238E27FC236}">
                <a16:creationId xmlns:a16="http://schemas.microsoft.com/office/drawing/2014/main" id="{CB854093-26B5-D949-8297-46B2812315E9}"/>
              </a:ext>
            </a:extLst>
          </p:cNvPr>
          <p:cNvSpPr txBox="1"/>
          <p:nvPr/>
        </p:nvSpPr>
        <p:spPr>
          <a:xfrm>
            <a:off x="3394026" y="3031156"/>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d</a:t>
            </a:r>
          </a:p>
        </p:txBody>
      </p:sp>
      <p:sp>
        <p:nvSpPr>
          <p:cNvPr id="17" name="TextBox 16">
            <a:extLst>
              <a:ext uri="{FF2B5EF4-FFF2-40B4-BE49-F238E27FC236}">
                <a16:creationId xmlns:a16="http://schemas.microsoft.com/office/drawing/2014/main" id="{DD7A228F-95F8-525E-E8F2-E1BCD0CA2117}"/>
              </a:ext>
            </a:extLst>
          </p:cNvPr>
          <p:cNvSpPr txBox="1"/>
          <p:nvPr/>
        </p:nvSpPr>
        <p:spPr>
          <a:xfrm>
            <a:off x="3673757" y="3197469"/>
            <a:ext cx="84984" cy="94336"/>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e</a:t>
            </a:r>
          </a:p>
        </p:txBody>
      </p:sp>
      <p:sp>
        <p:nvSpPr>
          <p:cNvPr id="18" name="TextBox 17">
            <a:extLst>
              <a:ext uri="{FF2B5EF4-FFF2-40B4-BE49-F238E27FC236}">
                <a16:creationId xmlns:a16="http://schemas.microsoft.com/office/drawing/2014/main" id="{993E545B-F289-D262-20F1-1D2726BE0813}"/>
              </a:ext>
            </a:extLst>
          </p:cNvPr>
          <p:cNvSpPr txBox="1"/>
          <p:nvPr/>
        </p:nvSpPr>
        <p:spPr>
          <a:xfrm>
            <a:off x="1776550" y="4840912"/>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a</a:t>
            </a:r>
          </a:p>
        </p:txBody>
      </p:sp>
      <p:sp>
        <p:nvSpPr>
          <p:cNvPr id="19" name="TextBox 18">
            <a:extLst>
              <a:ext uri="{FF2B5EF4-FFF2-40B4-BE49-F238E27FC236}">
                <a16:creationId xmlns:a16="http://schemas.microsoft.com/office/drawing/2014/main" id="{377CB575-CF98-C055-B530-6867E928E68E}"/>
              </a:ext>
            </a:extLst>
          </p:cNvPr>
          <p:cNvSpPr txBox="1"/>
          <p:nvPr/>
        </p:nvSpPr>
        <p:spPr>
          <a:xfrm>
            <a:off x="1781536" y="5018066"/>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b</a:t>
            </a:r>
          </a:p>
        </p:txBody>
      </p:sp>
      <p:sp>
        <p:nvSpPr>
          <p:cNvPr id="20" name="TextBox 19">
            <a:extLst>
              <a:ext uri="{FF2B5EF4-FFF2-40B4-BE49-F238E27FC236}">
                <a16:creationId xmlns:a16="http://schemas.microsoft.com/office/drawing/2014/main" id="{8B0FC9E3-3B6C-71DD-4F58-38E3F089535D}"/>
              </a:ext>
            </a:extLst>
          </p:cNvPr>
          <p:cNvSpPr txBox="1"/>
          <p:nvPr/>
        </p:nvSpPr>
        <p:spPr>
          <a:xfrm>
            <a:off x="3371904" y="4757958"/>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c</a:t>
            </a:r>
          </a:p>
        </p:txBody>
      </p:sp>
      <p:sp>
        <p:nvSpPr>
          <p:cNvPr id="21" name="TextBox 20">
            <a:extLst>
              <a:ext uri="{FF2B5EF4-FFF2-40B4-BE49-F238E27FC236}">
                <a16:creationId xmlns:a16="http://schemas.microsoft.com/office/drawing/2014/main" id="{D06E2344-C82B-A827-5159-A4A7C075A9A3}"/>
              </a:ext>
            </a:extLst>
          </p:cNvPr>
          <p:cNvSpPr txBox="1"/>
          <p:nvPr/>
        </p:nvSpPr>
        <p:spPr>
          <a:xfrm>
            <a:off x="3394026" y="4945988"/>
            <a:ext cx="114480" cy="112450"/>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d</a:t>
            </a:r>
          </a:p>
        </p:txBody>
      </p:sp>
      <p:sp>
        <p:nvSpPr>
          <p:cNvPr id="22" name="TextBox 21">
            <a:extLst>
              <a:ext uri="{FF2B5EF4-FFF2-40B4-BE49-F238E27FC236}">
                <a16:creationId xmlns:a16="http://schemas.microsoft.com/office/drawing/2014/main" id="{3DA06291-D016-4FAB-DD2E-EC2FF9354B4B}"/>
              </a:ext>
            </a:extLst>
          </p:cNvPr>
          <p:cNvSpPr txBox="1"/>
          <p:nvPr/>
        </p:nvSpPr>
        <p:spPr>
          <a:xfrm>
            <a:off x="3673757" y="5112301"/>
            <a:ext cx="84984" cy="94336"/>
          </a:xfrm>
          <a:prstGeom prst="rect">
            <a:avLst/>
          </a:prstGeom>
          <a:solidFill>
            <a:srgbClr val="99D6D4"/>
          </a:solidFill>
          <a:ln>
            <a:noFill/>
          </a:ln>
        </p:spPr>
        <p:txBody>
          <a:bodyPr wrap="square" lIns="0" tIns="0" rIns="0" bIns="0" rtlCol="0">
            <a:noAutofit/>
          </a:bodyPr>
          <a:lstStyle/>
          <a:p>
            <a:r>
              <a:rPr lang="en-GB" sz="600" noProof="0" dirty="0">
                <a:latin typeface="Univers" panose="020B0503020202020204" pitchFamily="34" charset="0"/>
              </a:rPr>
              <a:t>e</a:t>
            </a:r>
          </a:p>
        </p:txBody>
      </p:sp>
      <p:sp>
        <p:nvSpPr>
          <p:cNvPr id="23" name="TextBox 22">
            <a:extLst>
              <a:ext uri="{FF2B5EF4-FFF2-40B4-BE49-F238E27FC236}">
                <a16:creationId xmlns:a16="http://schemas.microsoft.com/office/drawing/2014/main" id="{3CC1F64C-1329-B362-50C1-A83F640ACBE7}"/>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472955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Summary of any-grade AEs occurring in ≥20% of patients in the neoadjuvant phase at primary analysis</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9BC0EDE1-44F5-4A2F-85FB-217A7A616D5A}"/>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a:t>
            </a:r>
            <a:r>
              <a:rPr lang="en-GB" sz="800" i="1" noProof="0" dirty="0">
                <a:latin typeface="Univers" panose="020B0503020202020204" pitchFamily="34" charset="0"/>
              </a:rPr>
              <a:t>. N Engl J Med </a:t>
            </a:r>
            <a:r>
              <a:rPr lang="en-GB" sz="800" noProof="0" dirty="0">
                <a:latin typeface="Univers" panose="020B0503020202020204" pitchFamily="34" charset="0"/>
              </a:rPr>
              <a:t>2020;382:810–821.</a:t>
            </a:r>
          </a:p>
        </p:txBody>
      </p:sp>
      <p:pic>
        <p:nvPicPr>
          <p:cNvPr id="5" name="Picture 4" descr="Chart&#10;&#10;Description automatically generated">
            <a:extLst>
              <a:ext uri="{FF2B5EF4-FFF2-40B4-BE49-F238E27FC236}">
                <a16:creationId xmlns:a16="http://schemas.microsoft.com/office/drawing/2014/main" id="{FDDCE310-A38D-880E-477A-DDC73421FB16}"/>
              </a:ext>
            </a:extLst>
          </p:cNvPr>
          <p:cNvPicPr>
            <a:picLocks noChangeAspect="1"/>
          </p:cNvPicPr>
          <p:nvPr/>
        </p:nvPicPr>
        <p:blipFill rotWithShape="1">
          <a:blip r:embed="rId5">
            <a:extLst>
              <a:ext uri="{28A0092B-C50C-407E-A947-70E740481C1C}">
                <a14:useLocalDpi xmlns:a14="http://schemas.microsoft.com/office/drawing/2010/main" val="0"/>
              </a:ext>
            </a:extLst>
          </a:blip>
          <a:srcRect l="69103" t="16920" r="8837" b="56333"/>
          <a:stretch/>
        </p:blipFill>
        <p:spPr>
          <a:xfrm>
            <a:off x="7753899" y="1251401"/>
            <a:ext cx="2783233" cy="1898200"/>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EF0734D9-A354-D758-6ACD-CD9748376B62}"/>
              </a:ext>
            </a:extLst>
          </p:cNvPr>
          <p:cNvPicPr>
            <a:picLocks noChangeAspect="1"/>
          </p:cNvPicPr>
          <p:nvPr/>
        </p:nvPicPr>
        <p:blipFill rotWithShape="1">
          <a:blip r:embed="rId6">
            <a:extLst>
              <a:ext uri="{28A0092B-C50C-407E-A947-70E740481C1C}">
                <a14:useLocalDpi xmlns:a14="http://schemas.microsoft.com/office/drawing/2010/main" val="0"/>
              </a:ext>
            </a:extLst>
          </a:blip>
          <a:srcRect l="7193" t="24251" r="9606" b="18666"/>
          <a:stretch/>
        </p:blipFill>
        <p:spPr>
          <a:xfrm>
            <a:off x="179445" y="1809991"/>
            <a:ext cx="10890523" cy="4203291"/>
          </a:xfrm>
          <a:prstGeom prst="corner">
            <a:avLst>
              <a:gd name="adj1" fmla="val 64060"/>
              <a:gd name="adj2" fmla="val 160893"/>
            </a:avLst>
          </a:prstGeom>
        </p:spPr>
      </p:pic>
      <p:sp>
        <p:nvSpPr>
          <p:cNvPr id="12" name="TextBox 11">
            <a:extLst>
              <a:ext uri="{FF2B5EF4-FFF2-40B4-BE49-F238E27FC236}">
                <a16:creationId xmlns:a16="http://schemas.microsoft.com/office/drawing/2014/main" id="{C660A9A2-078C-7767-E154-AD5DD36C8372}"/>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2" name="Rectangle 1">
            <a:extLst>
              <a:ext uri="{FF2B5EF4-FFF2-40B4-BE49-F238E27FC236}">
                <a16:creationId xmlns:a16="http://schemas.microsoft.com/office/drawing/2014/main" id="{991EC4FB-0959-DC39-6609-9463BFC5B8CD}"/>
              </a:ext>
            </a:extLst>
          </p:cNvPr>
          <p:cNvSpPr/>
          <p:nvPr/>
        </p:nvSpPr>
        <p:spPr>
          <a:xfrm>
            <a:off x="7817496" y="2242837"/>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4" name="Picture 13" descr="Graphical user interface&#10;&#10;Description automatically generated with medium confidence">
            <a:extLst>
              <a:ext uri="{FF2B5EF4-FFF2-40B4-BE49-F238E27FC236}">
                <a16:creationId xmlns:a16="http://schemas.microsoft.com/office/drawing/2014/main" id="{32090EEF-8A9D-34E1-8816-B13B8156F62F}"/>
              </a:ext>
            </a:extLst>
          </p:cNvPr>
          <p:cNvPicPr>
            <a:picLocks noChangeAspect="1"/>
          </p:cNvPicPr>
          <p:nvPr/>
        </p:nvPicPr>
        <p:blipFill rotWithShape="1">
          <a:blip r:embed="rId7">
            <a:extLst>
              <a:ext uri="{28A0092B-C50C-407E-A947-70E740481C1C}">
                <a14:useLocalDpi xmlns:a14="http://schemas.microsoft.com/office/drawing/2010/main" val="0"/>
              </a:ext>
            </a:extLst>
          </a:blip>
          <a:srcRect l="58766" t="33939" r="27338" b="54265"/>
          <a:stretch/>
        </p:blipFill>
        <p:spPr>
          <a:xfrm>
            <a:off x="9586104" y="2656114"/>
            <a:ext cx="1935332" cy="924087"/>
          </a:xfrm>
          <a:prstGeom prst="rect">
            <a:avLst/>
          </a:prstGeom>
        </p:spPr>
      </p:pic>
      <p:sp>
        <p:nvSpPr>
          <p:cNvPr id="4" name="TextBox 3">
            <a:extLst>
              <a:ext uri="{FF2B5EF4-FFF2-40B4-BE49-F238E27FC236}">
                <a16:creationId xmlns:a16="http://schemas.microsoft.com/office/drawing/2014/main" id="{F4AB9F4A-22A8-6E34-3D8F-4FAEAA963951}"/>
              </a:ext>
            </a:extLst>
          </p:cNvPr>
          <p:cNvSpPr txBox="1"/>
          <p:nvPr/>
        </p:nvSpPr>
        <p:spPr>
          <a:xfrm>
            <a:off x="2004079" y="5884308"/>
            <a:ext cx="7018615" cy="276999"/>
          </a:xfrm>
          <a:prstGeom prst="rect">
            <a:avLst/>
          </a:prstGeom>
          <a:noFill/>
        </p:spPr>
        <p:txBody>
          <a:bodyPr wrap="square" rtlCol="0">
            <a:spAutoFit/>
          </a:bodyPr>
          <a:lstStyle/>
          <a:p>
            <a:pPr algn="ctr"/>
            <a:r>
              <a:rPr lang="en-GB" sz="1200" b="1" noProof="0" dirty="0">
                <a:latin typeface="Univers" panose="020B0503020202020204" pitchFamily="34" charset="0"/>
              </a:rPr>
              <a:t>The tabular data for this plot is shown in the appendix. </a:t>
            </a:r>
            <a:r>
              <a:rPr lang="en-GB" sz="1200" b="1" noProof="0" dirty="0">
                <a:solidFill>
                  <a:schemeClr val="bg2">
                    <a:lumMod val="25000"/>
                  </a:schemeClr>
                </a:solidFill>
                <a:latin typeface="Univers" panose="020B0503020202020204" pitchFamily="34" charset="0"/>
                <a:hlinkClick r:id="rId8" action="ppaction://hlinksldjump"/>
              </a:rPr>
              <a:t>Click here</a:t>
            </a:r>
            <a:r>
              <a:rPr lang="en-GB" sz="1200" b="1" noProof="0" dirty="0">
                <a:solidFill>
                  <a:schemeClr val="bg2">
                    <a:lumMod val="25000"/>
                  </a:schemeClr>
                </a:solidFill>
                <a:latin typeface="Univers" panose="020B0503020202020204" pitchFamily="34" charset="0"/>
              </a:rPr>
              <a:t> </a:t>
            </a:r>
            <a:r>
              <a:rPr lang="en-GB" sz="1200" b="1" noProof="0" dirty="0">
                <a:latin typeface="Univers" panose="020B0503020202020204" pitchFamily="34" charset="0"/>
              </a:rPr>
              <a:t>to view.</a:t>
            </a:r>
          </a:p>
        </p:txBody>
      </p:sp>
      <p:sp>
        <p:nvSpPr>
          <p:cNvPr id="11" name="TextBox 10">
            <a:extLst>
              <a:ext uri="{FF2B5EF4-FFF2-40B4-BE49-F238E27FC236}">
                <a16:creationId xmlns:a16="http://schemas.microsoft.com/office/drawing/2014/main" id="{69EA4E1C-145C-C669-784A-65373389D89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9"/>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381429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AEs of interest in the neoadjuvant phase at</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primary analysis</a:t>
            </a:r>
            <a:r>
              <a:rPr lang="en-GB" sz="2800" baseline="30000" noProof="0" dirty="0">
                <a:solidFill>
                  <a:schemeClr val="bg1"/>
                </a:solidFill>
                <a:latin typeface="Univers" panose="020B0503020202020204" pitchFamily="34" charset="0"/>
              </a:rPr>
              <a:t>a</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1" name="Text Placeholder 7">
            <a:extLst>
              <a:ext uri="{FF2B5EF4-FFF2-40B4-BE49-F238E27FC236}">
                <a16:creationId xmlns:a16="http://schemas.microsoft.com/office/drawing/2014/main" id="{AD5F6CD6-203E-4165-92B0-2E5D2BCB384E}"/>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AEs of interest were determined according to a list of terms specified by the sponsor, regardless of attribution to any trial treatment by the investigators.</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 (plus supplementary appendix).</a:t>
            </a:r>
          </a:p>
        </p:txBody>
      </p:sp>
      <p:sp>
        <p:nvSpPr>
          <p:cNvPr id="4" name="TextBox 3">
            <a:extLst>
              <a:ext uri="{FF2B5EF4-FFF2-40B4-BE49-F238E27FC236}">
                <a16:creationId xmlns:a16="http://schemas.microsoft.com/office/drawing/2014/main" id="{BDFEFFA0-147E-590D-197F-29144C2FBEE2}"/>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15" name="Rectangle 14">
            <a:extLst>
              <a:ext uri="{FF2B5EF4-FFF2-40B4-BE49-F238E27FC236}">
                <a16:creationId xmlns:a16="http://schemas.microsoft.com/office/drawing/2014/main" id="{C43F03D0-547C-EBB6-0454-EE24334F8DD7}"/>
              </a:ext>
            </a:extLst>
          </p:cNvPr>
          <p:cNvSpPr/>
          <p:nvPr/>
        </p:nvSpPr>
        <p:spPr>
          <a:xfrm>
            <a:off x="7775781" y="2102781"/>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Box 11">
            <a:extLst>
              <a:ext uri="{FF2B5EF4-FFF2-40B4-BE49-F238E27FC236}">
                <a16:creationId xmlns:a16="http://schemas.microsoft.com/office/drawing/2014/main" id="{FC9F225A-2E89-4848-5017-FC785B4371F5}"/>
              </a:ext>
            </a:extLst>
          </p:cNvPr>
          <p:cNvSpPr txBox="1"/>
          <p:nvPr/>
        </p:nvSpPr>
        <p:spPr>
          <a:xfrm>
            <a:off x="2004079" y="5884308"/>
            <a:ext cx="7018615" cy="276999"/>
          </a:xfrm>
          <a:prstGeom prst="rect">
            <a:avLst/>
          </a:prstGeom>
          <a:noFill/>
        </p:spPr>
        <p:txBody>
          <a:bodyPr wrap="square" rtlCol="0">
            <a:spAutoFit/>
          </a:bodyPr>
          <a:lstStyle/>
          <a:p>
            <a:pPr algn="ctr"/>
            <a:r>
              <a:rPr lang="en-GB" sz="1200" b="1" noProof="0" dirty="0">
                <a:latin typeface="Univers" panose="020B0503020202020204" pitchFamily="34" charset="0"/>
              </a:rPr>
              <a:t>The tabular data for this plot is shown in the appendix. </a:t>
            </a:r>
            <a:r>
              <a:rPr lang="en-GB" sz="1200" b="1" noProof="0" dirty="0">
                <a:solidFill>
                  <a:schemeClr val="bg2">
                    <a:lumMod val="25000"/>
                  </a:schemeClr>
                </a:solidFill>
                <a:latin typeface="Univers" panose="020B0503020202020204" pitchFamily="34" charset="0"/>
                <a:hlinkClick r:id="rId5" action="ppaction://hlinksldjump"/>
              </a:rPr>
              <a:t>Click here</a:t>
            </a:r>
            <a:r>
              <a:rPr lang="en-GB" sz="1200" b="1" noProof="0" dirty="0">
                <a:solidFill>
                  <a:schemeClr val="bg2">
                    <a:lumMod val="25000"/>
                  </a:schemeClr>
                </a:solidFill>
                <a:latin typeface="Univers" panose="020B0503020202020204" pitchFamily="34" charset="0"/>
              </a:rPr>
              <a:t> </a:t>
            </a:r>
            <a:r>
              <a:rPr lang="en-GB" sz="1200" b="1" noProof="0" dirty="0">
                <a:latin typeface="Univers" panose="020B0503020202020204" pitchFamily="34" charset="0"/>
              </a:rPr>
              <a:t>to view.</a:t>
            </a:r>
          </a:p>
        </p:txBody>
      </p:sp>
      <p:grpSp>
        <p:nvGrpSpPr>
          <p:cNvPr id="21" name="Group 20">
            <a:extLst>
              <a:ext uri="{FF2B5EF4-FFF2-40B4-BE49-F238E27FC236}">
                <a16:creationId xmlns:a16="http://schemas.microsoft.com/office/drawing/2014/main" id="{67FC77BB-A59E-999D-EE57-B4FF62E1AC32}"/>
              </a:ext>
            </a:extLst>
          </p:cNvPr>
          <p:cNvGrpSpPr/>
          <p:nvPr/>
        </p:nvGrpSpPr>
        <p:grpSpPr>
          <a:xfrm>
            <a:off x="300022" y="1391731"/>
            <a:ext cx="10672348" cy="4595262"/>
            <a:chOff x="281734" y="1634386"/>
            <a:chExt cx="10348880" cy="4289688"/>
          </a:xfrm>
        </p:grpSpPr>
        <p:pic>
          <p:nvPicPr>
            <p:cNvPr id="10" name="Picture 9" descr="A screenshot of a computer&#10;&#10;Description automatically generated">
              <a:extLst>
                <a:ext uri="{FF2B5EF4-FFF2-40B4-BE49-F238E27FC236}">
                  <a16:creationId xmlns:a16="http://schemas.microsoft.com/office/drawing/2014/main" id="{A7B72A83-8BE6-599F-D0D7-63CF032B2726}"/>
                </a:ext>
              </a:extLst>
            </p:cNvPr>
            <p:cNvPicPr>
              <a:picLocks noChangeAspect="1"/>
            </p:cNvPicPr>
            <p:nvPr/>
          </p:nvPicPr>
          <p:blipFill rotWithShape="1">
            <a:blip r:embed="rId6">
              <a:extLst>
                <a:ext uri="{28A0092B-C50C-407E-A947-70E740481C1C}">
                  <a14:useLocalDpi xmlns:a14="http://schemas.microsoft.com/office/drawing/2010/main" val="0"/>
                </a:ext>
              </a:extLst>
            </a:blip>
            <a:srcRect t="13269" b="8395"/>
            <a:stretch/>
          </p:blipFill>
          <p:spPr>
            <a:xfrm>
              <a:off x="281734" y="1634386"/>
              <a:ext cx="10348880" cy="4289688"/>
            </a:xfrm>
            <a:prstGeom prst="rect">
              <a:avLst/>
            </a:prstGeom>
          </p:spPr>
        </p:pic>
        <p:sp>
          <p:nvSpPr>
            <p:cNvPr id="19" name="Rectangle 18">
              <a:extLst>
                <a:ext uri="{FF2B5EF4-FFF2-40B4-BE49-F238E27FC236}">
                  <a16:creationId xmlns:a16="http://schemas.microsoft.com/office/drawing/2014/main" id="{C711EA6F-2911-EB2F-2B77-D46BC6F6A627}"/>
                </a:ext>
              </a:extLst>
            </p:cNvPr>
            <p:cNvSpPr/>
            <p:nvPr/>
          </p:nvSpPr>
          <p:spPr>
            <a:xfrm>
              <a:off x="8487377" y="2227033"/>
              <a:ext cx="1648935" cy="695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22" name="Picture 21" descr="Graphical user interface&#10;&#10;Description automatically generated with medium confidence">
            <a:extLst>
              <a:ext uri="{FF2B5EF4-FFF2-40B4-BE49-F238E27FC236}">
                <a16:creationId xmlns:a16="http://schemas.microsoft.com/office/drawing/2014/main" id="{43D96EE5-2F8C-72B4-C417-F61E4DE3E44F}"/>
              </a:ext>
            </a:extLst>
          </p:cNvPr>
          <p:cNvPicPr>
            <a:picLocks noChangeAspect="1"/>
          </p:cNvPicPr>
          <p:nvPr/>
        </p:nvPicPr>
        <p:blipFill rotWithShape="1">
          <a:blip r:embed="rId7">
            <a:extLst>
              <a:ext uri="{28A0092B-C50C-407E-A947-70E740481C1C}">
                <a14:useLocalDpi xmlns:a14="http://schemas.microsoft.com/office/drawing/2010/main" val="0"/>
              </a:ext>
            </a:extLst>
          </a:blip>
          <a:srcRect l="58766" t="33939" r="27338" b="54265"/>
          <a:stretch/>
        </p:blipFill>
        <p:spPr>
          <a:xfrm>
            <a:off x="9586104" y="2656114"/>
            <a:ext cx="1935332" cy="924087"/>
          </a:xfrm>
          <a:prstGeom prst="rect">
            <a:avLst/>
          </a:prstGeom>
        </p:spPr>
      </p:pic>
      <p:sp>
        <p:nvSpPr>
          <p:cNvPr id="2" name="TextBox 1">
            <a:extLst>
              <a:ext uri="{FF2B5EF4-FFF2-40B4-BE49-F238E27FC236}">
                <a16:creationId xmlns:a16="http://schemas.microsoft.com/office/drawing/2014/main" id="{12105AC6-CF8D-4115-F31B-6B61729479DD}"/>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8"/>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3735503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TRAEs occurring in ≥2% of patients in the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adjuvant phase at 36 months</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F0B8A97B-4265-4B7A-B258-AA4F02D6CD11}"/>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noProof="0" dirty="0">
                <a:latin typeface="Univers" panose="020B0503020202020204" pitchFamily="34" charset="0"/>
              </a:rPr>
              <a:t>AE, adverse event; TRAE, treatment-related adverse event.</a:t>
            </a:r>
            <a:br>
              <a:rPr lang="en-GB" sz="800" noProof="0" dirty="0">
                <a:latin typeface="Univers" panose="020B0503020202020204" pitchFamily="34" charset="0"/>
              </a:rPr>
            </a:br>
            <a:r>
              <a:rPr lang="en-GB" sz="800" noProof="0" dirty="0">
                <a:latin typeface="Univers" panose="020B0503020202020204" pitchFamily="34" charset="0"/>
              </a:rPr>
              <a:t>Schmid P et al. Presented at the European Society for Medical Oncology (ESMO) Virtual Plenary 2021, 16–21 September.</a:t>
            </a:r>
          </a:p>
        </p:txBody>
      </p:sp>
      <p:sp>
        <p:nvSpPr>
          <p:cNvPr id="2" name="Rectangle 1">
            <a:extLst>
              <a:ext uri="{FF2B5EF4-FFF2-40B4-BE49-F238E27FC236}">
                <a16:creationId xmlns:a16="http://schemas.microsoft.com/office/drawing/2014/main" id="{0CB93F35-0F30-D46F-7FB0-B0B65727FF4A}"/>
              </a:ext>
            </a:extLst>
          </p:cNvPr>
          <p:cNvSpPr/>
          <p:nvPr/>
        </p:nvSpPr>
        <p:spPr>
          <a:xfrm>
            <a:off x="7343231" y="2011206"/>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Box 12">
            <a:extLst>
              <a:ext uri="{FF2B5EF4-FFF2-40B4-BE49-F238E27FC236}">
                <a16:creationId xmlns:a16="http://schemas.microsoft.com/office/drawing/2014/main" id="{446D06D0-8DDF-BABE-3B35-D146B3E6629A}"/>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Presented at ESMO 2021.</a:t>
            </a:r>
          </a:p>
        </p:txBody>
      </p:sp>
      <p:pic>
        <p:nvPicPr>
          <p:cNvPr id="6" name="Picture 5" descr="Graphical user interface&#10;&#10;Description automatically generated with medium confidence">
            <a:extLst>
              <a:ext uri="{FF2B5EF4-FFF2-40B4-BE49-F238E27FC236}">
                <a16:creationId xmlns:a16="http://schemas.microsoft.com/office/drawing/2014/main" id="{D88CDAAE-C6BC-C857-0CA3-0DFF5E56D680}"/>
              </a:ext>
            </a:extLst>
          </p:cNvPr>
          <p:cNvPicPr>
            <a:picLocks noChangeAspect="1"/>
          </p:cNvPicPr>
          <p:nvPr/>
        </p:nvPicPr>
        <p:blipFill rotWithShape="1">
          <a:blip r:embed="rId5">
            <a:extLst>
              <a:ext uri="{28A0092B-C50C-407E-A947-70E740481C1C}">
                <a14:useLocalDpi xmlns:a14="http://schemas.microsoft.com/office/drawing/2010/main" val="0"/>
              </a:ext>
            </a:extLst>
          </a:blip>
          <a:srcRect l="58766" t="33939" r="27338" b="54265"/>
          <a:stretch/>
        </p:blipFill>
        <p:spPr>
          <a:xfrm>
            <a:off x="9586104" y="2656114"/>
            <a:ext cx="1935332" cy="924087"/>
          </a:xfrm>
          <a:prstGeom prst="rect">
            <a:avLst/>
          </a:prstGeom>
        </p:spPr>
      </p:pic>
      <p:sp>
        <p:nvSpPr>
          <p:cNvPr id="3" name="TextBox 2">
            <a:extLst>
              <a:ext uri="{FF2B5EF4-FFF2-40B4-BE49-F238E27FC236}">
                <a16:creationId xmlns:a16="http://schemas.microsoft.com/office/drawing/2014/main" id="{0978D2FD-44B7-F5E7-1C44-41264D8F4DD9}"/>
              </a:ext>
            </a:extLst>
          </p:cNvPr>
          <p:cNvSpPr txBox="1"/>
          <p:nvPr/>
        </p:nvSpPr>
        <p:spPr>
          <a:xfrm>
            <a:off x="2004079" y="5884308"/>
            <a:ext cx="7018615" cy="276999"/>
          </a:xfrm>
          <a:prstGeom prst="rect">
            <a:avLst/>
          </a:prstGeom>
          <a:noFill/>
        </p:spPr>
        <p:txBody>
          <a:bodyPr wrap="square" rtlCol="0">
            <a:spAutoFit/>
          </a:bodyPr>
          <a:lstStyle/>
          <a:p>
            <a:pPr algn="ctr"/>
            <a:r>
              <a:rPr lang="en-GB" sz="1200" b="1" noProof="0" dirty="0">
                <a:latin typeface="Univers" panose="020B0503020202020204" pitchFamily="34" charset="0"/>
              </a:rPr>
              <a:t>The tabular data for this plot is shown in the appendix. </a:t>
            </a:r>
            <a:r>
              <a:rPr lang="en-GB" sz="1200" b="1" noProof="0" dirty="0">
                <a:solidFill>
                  <a:schemeClr val="bg2">
                    <a:lumMod val="25000"/>
                  </a:schemeClr>
                </a:solidFill>
                <a:latin typeface="Univers" panose="020B0503020202020204" pitchFamily="34" charset="0"/>
                <a:hlinkClick r:id="rId6" action="ppaction://hlinksldjump"/>
              </a:rPr>
              <a:t>Click here</a:t>
            </a:r>
            <a:r>
              <a:rPr lang="en-GB" sz="1200" b="1" noProof="0" dirty="0">
                <a:solidFill>
                  <a:schemeClr val="bg2">
                    <a:lumMod val="25000"/>
                  </a:schemeClr>
                </a:solidFill>
                <a:latin typeface="Univers" panose="020B0503020202020204" pitchFamily="34" charset="0"/>
              </a:rPr>
              <a:t> </a:t>
            </a:r>
            <a:r>
              <a:rPr lang="en-GB" sz="1200" b="1" noProof="0" dirty="0">
                <a:latin typeface="Univers" panose="020B0503020202020204" pitchFamily="34" charset="0"/>
              </a:rPr>
              <a:t>to view.</a:t>
            </a:r>
          </a:p>
        </p:txBody>
      </p:sp>
      <p:grpSp>
        <p:nvGrpSpPr>
          <p:cNvPr id="11" name="Group 10">
            <a:extLst>
              <a:ext uri="{FF2B5EF4-FFF2-40B4-BE49-F238E27FC236}">
                <a16:creationId xmlns:a16="http://schemas.microsoft.com/office/drawing/2014/main" id="{896FD9EF-9184-DC91-6D95-92FB96954405}"/>
              </a:ext>
            </a:extLst>
          </p:cNvPr>
          <p:cNvGrpSpPr/>
          <p:nvPr/>
        </p:nvGrpSpPr>
        <p:grpSpPr>
          <a:xfrm>
            <a:off x="378916" y="1366902"/>
            <a:ext cx="10758210" cy="4594732"/>
            <a:chOff x="378916" y="1366902"/>
            <a:chExt cx="10758210" cy="4594732"/>
          </a:xfrm>
        </p:grpSpPr>
        <p:grpSp>
          <p:nvGrpSpPr>
            <p:cNvPr id="12" name="Group 11">
              <a:extLst>
                <a:ext uri="{FF2B5EF4-FFF2-40B4-BE49-F238E27FC236}">
                  <a16:creationId xmlns:a16="http://schemas.microsoft.com/office/drawing/2014/main" id="{2EF96DCF-22FB-7011-0C6D-3216B3BFFEC5}"/>
                </a:ext>
              </a:extLst>
            </p:cNvPr>
            <p:cNvGrpSpPr/>
            <p:nvPr/>
          </p:nvGrpSpPr>
          <p:grpSpPr>
            <a:xfrm>
              <a:off x="378916" y="1366902"/>
              <a:ext cx="10758210" cy="4594732"/>
              <a:chOff x="370039" y="1428075"/>
              <a:chExt cx="10758210" cy="4594732"/>
            </a:xfrm>
          </p:grpSpPr>
          <p:pic>
            <p:nvPicPr>
              <p:cNvPr id="14" name="Picture 13" descr="A screenshot of a computer&#10;&#10;Description automatically generated">
                <a:extLst>
                  <a:ext uri="{FF2B5EF4-FFF2-40B4-BE49-F238E27FC236}">
                    <a16:creationId xmlns:a16="http://schemas.microsoft.com/office/drawing/2014/main" id="{9DD280E2-2707-2B89-0FA5-BECEFFE387F3}"/>
                  </a:ext>
                </a:extLst>
              </p:cNvPr>
              <p:cNvPicPr>
                <a:picLocks noChangeAspect="1"/>
              </p:cNvPicPr>
              <p:nvPr/>
            </p:nvPicPr>
            <p:blipFill rotWithShape="1">
              <a:blip r:embed="rId7">
                <a:extLst>
                  <a:ext uri="{28A0092B-C50C-407E-A947-70E740481C1C}">
                    <a14:useLocalDpi xmlns:a14="http://schemas.microsoft.com/office/drawing/2010/main" val="0"/>
                  </a:ext>
                </a:extLst>
              </a:blip>
              <a:srcRect l="6133" t="18495" r="6881" b="15458"/>
              <a:stretch/>
            </p:blipFill>
            <p:spPr>
              <a:xfrm>
                <a:off x="370039" y="1428075"/>
                <a:ext cx="10758210" cy="4594732"/>
              </a:xfrm>
              <a:prstGeom prst="rect">
                <a:avLst/>
              </a:prstGeom>
            </p:spPr>
          </p:pic>
          <p:sp>
            <p:nvSpPr>
              <p:cNvPr id="15" name="Rectangle 14">
                <a:extLst>
                  <a:ext uri="{FF2B5EF4-FFF2-40B4-BE49-F238E27FC236}">
                    <a16:creationId xmlns:a16="http://schemas.microsoft.com/office/drawing/2014/main" id="{6156EB7F-AB94-D6DB-ED7F-A00E9CC3F946}"/>
                  </a:ext>
                </a:extLst>
              </p:cNvPr>
              <p:cNvSpPr/>
              <p:nvPr/>
            </p:nvSpPr>
            <p:spPr>
              <a:xfrm>
                <a:off x="6818300" y="1918081"/>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latin typeface="Univers" panose="020B0503020202020204" pitchFamily="34" charset="0"/>
                </a:endParaRPr>
              </a:p>
            </p:txBody>
          </p:sp>
        </p:grpSp>
        <p:sp>
          <p:nvSpPr>
            <p:cNvPr id="5" name="TextBox 4">
              <a:extLst>
                <a:ext uri="{FF2B5EF4-FFF2-40B4-BE49-F238E27FC236}">
                  <a16:creationId xmlns:a16="http://schemas.microsoft.com/office/drawing/2014/main" id="{B65ABB75-31F6-7A00-AA11-F91D23EF5CC2}"/>
                </a:ext>
              </a:extLst>
            </p:cNvPr>
            <p:cNvSpPr txBox="1"/>
            <p:nvPr/>
          </p:nvSpPr>
          <p:spPr>
            <a:xfrm rot="18900000">
              <a:off x="2340374" y="4870198"/>
              <a:ext cx="432000" cy="126467"/>
            </a:xfrm>
            <a:prstGeom prst="rect">
              <a:avLst/>
            </a:prstGeom>
            <a:solidFill>
              <a:schemeClr val="bg1"/>
            </a:solidFill>
            <a:ln>
              <a:noFill/>
            </a:ln>
          </p:spPr>
          <p:txBody>
            <a:bodyPr wrap="square" lIns="0" tIns="0" rIns="0" bIns="0" rtlCol="0">
              <a:noAutofit/>
            </a:bodyPr>
            <a:lstStyle/>
            <a:p>
              <a:pPr algn="ctr"/>
              <a:r>
                <a:rPr lang="en-GB" sz="900" noProof="0" dirty="0">
                  <a:solidFill>
                    <a:schemeClr val="tx1">
                      <a:lumMod val="75000"/>
                      <a:lumOff val="25000"/>
                    </a:schemeClr>
                  </a:solidFill>
                  <a:latin typeface="Univers" panose="020B0503020202020204" pitchFamily="34" charset="0"/>
                  <a:cs typeface="Arial" panose="020B0604020202020204" pitchFamily="34" charset="0"/>
                </a:rPr>
                <a:t>Pruritus</a:t>
              </a:r>
            </a:p>
          </p:txBody>
        </p:sp>
      </p:grpSp>
      <p:sp>
        <p:nvSpPr>
          <p:cNvPr id="16" name="TextBox 15">
            <a:extLst>
              <a:ext uri="{FF2B5EF4-FFF2-40B4-BE49-F238E27FC236}">
                <a16:creationId xmlns:a16="http://schemas.microsoft.com/office/drawing/2014/main" id="{94DEE553-3866-9387-E403-658FDB6901CC}"/>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8"/>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321318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Immune-mediated AEs and infusion reactions in the adjuvant phase at 36 months</a:t>
            </a:r>
            <a:r>
              <a:rPr lang="en-GB" sz="2800" baseline="30000" noProof="0" dirty="0">
                <a:solidFill>
                  <a:schemeClr val="bg1"/>
                </a:solidFill>
                <a:latin typeface="Univers" panose="020B0503020202020204" pitchFamily="34" charset="0"/>
              </a:rPr>
              <a:t>1</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CB50CEA4-20B4-4E02-B1E8-5419E7E18AB2}"/>
              </a:ext>
            </a:extLst>
          </p:cNvPr>
          <p:cNvSpPr txBox="1">
            <a:spLocks/>
          </p:cNvSpPr>
          <p:nvPr/>
        </p:nvSpPr>
        <p:spPr>
          <a:xfrm>
            <a:off x="80996" y="5997600"/>
            <a:ext cx="11157513"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a:t>
            </a:r>
          </a:p>
          <a:p>
            <a:pPr marL="0" indent="0">
              <a:spcBef>
                <a:spcPts val="0"/>
              </a:spcBef>
              <a:buNone/>
            </a:pPr>
            <a:r>
              <a:rPr lang="en-GB" sz="800" b="1" noProof="0" dirty="0">
                <a:latin typeface="Univers" panose="020B0503020202020204" pitchFamily="34" charset="0"/>
              </a:rPr>
              <a:t>The severity of the AEs was graded according to the Common Terminology Criteria for Adverse Events, v4.0, of the National Cancer Institute. Patients may have had more than one event. Immune-mediated AEs were determined according to the sponsor, regardless of attribution to any trial treatment.</a:t>
            </a:r>
            <a:r>
              <a:rPr lang="en-GB" sz="800" b="1" baseline="30000" noProof="0" dirty="0">
                <a:latin typeface="Univers" panose="020B0503020202020204" pitchFamily="34" charset="0"/>
              </a:rPr>
              <a:t>2</a:t>
            </a:r>
            <a:r>
              <a:rPr lang="en-GB" sz="800" b="1" noProof="0" dirty="0">
                <a:latin typeface="Univers" panose="020B0503020202020204" pitchFamily="34" charset="0"/>
              </a:rPr>
              <a:t> Grade 5 immune-mediated AE was autoimmune encephalitis (n=1) in the KEYTRUDA + chemotherapy group.</a:t>
            </a:r>
            <a:r>
              <a:rPr lang="en-GB" sz="800" b="1" baseline="30000" noProof="0" dirty="0">
                <a:latin typeface="Univers" panose="020B0503020202020204" pitchFamily="34" charset="0"/>
              </a:rPr>
              <a:t>1</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1. Schmid P et al. Presented at the European Society for Medical Oncology (ESMO) Virtual Plenary 2021, 16–21 September</a:t>
            </a:r>
            <a:r>
              <a:rPr lang="en-GB" sz="800" dirty="0">
                <a:latin typeface="Univers" panose="020B0503020202020204" pitchFamily="34" charset="0"/>
              </a:rPr>
              <a:t>; 2. Schmid P et al. </a:t>
            </a:r>
            <a:r>
              <a:rPr lang="en-GB" sz="800" i="1" dirty="0">
                <a:latin typeface="Univers" panose="020B0503020202020204" pitchFamily="34" charset="0"/>
              </a:rPr>
              <a:t>N Engl J Med </a:t>
            </a:r>
            <a:r>
              <a:rPr lang="en-GB" sz="800" dirty="0">
                <a:latin typeface="Univers" panose="020B0503020202020204" pitchFamily="34" charset="0"/>
              </a:rPr>
              <a:t>2020;382:810–821. </a:t>
            </a:r>
            <a:endParaRPr lang="en-GB" sz="800" noProof="0" dirty="0">
              <a:latin typeface="Univers" panose="020B0503020202020204" pitchFamily="34" charset="0"/>
            </a:endParaRPr>
          </a:p>
        </p:txBody>
      </p:sp>
      <p:sp>
        <p:nvSpPr>
          <p:cNvPr id="2" name="TextBox 1">
            <a:extLst>
              <a:ext uri="{FF2B5EF4-FFF2-40B4-BE49-F238E27FC236}">
                <a16:creationId xmlns:a16="http://schemas.microsoft.com/office/drawing/2014/main" id="{93693885-2496-C042-35FA-7DC0C5B33BC8}"/>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Presented at ESMO 2021.</a:t>
            </a:r>
          </a:p>
        </p:txBody>
      </p:sp>
      <p:sp>
        <p:nvSpPr>
          <p:cNvPr id="12" name="Rectangle 11">
            <a:extLst>
              <a:ext uri="{FF2B5EF4-FFF2-40B4-BE49-F238E27FC236}">
                <a16:creationId xmlns:a16="http://schemas.microsoft.com/office/drawing/2014/main" id="{12B12B58-2D26-13FF-4FCE-363B49589841}"/>
              </a:ext>
            </a:extLst>
          </p:cNvPr>
          <p:cNvSpPr/>
          <p:nvPr/>
        </p:nvSpPr>
        <p:spPr>
          <a:xfrm>
            <a:off x="7645400" y="2100289"/>
            <a:ext cx="2241488" cy="1163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6" name="Picture 5" descr="Timeline&#10;&#10;Description automatically generated">
            <a:extLst>
              <a:ext uri="{FF2B5EF4-FFF2-40B4-BE49-F238E27FC236}">
                <a16:creationId xmlns:a16="http://schemas.microsoft.com/office/drawing/2014/main" id="{ABC97C2A-8A07-F2CF-94CF-6097FA64FCA1}"/>
              </a:ext>
            </a:extLst>
          </p:cNvPr>
          <p:cNvPicPr>
            <a:picLocks noChangeAspect="1"/>
          </p:cNvPicPr>
          <p:nvPr/>
        </p:nvPicPr>
        <p:blipFill rotWithShape="1">
          <a:blip r:embed="rId5">
            <a:extLst>
              <a:ext uri="{28A0092B-C50C-407E-A947-70E740481C1C}">
                <a14:useLocalDpi xmlns:a14="http://schemas.microsoft.com/office/drawing/2010/main" val="0"/>
              </a:ext>
            </a:extLst>
          </a:blip>
          <a:srcRect l="56929" t="32146" b="48167"/>
          <a:stretch/>
        </p:blipFill>
        <p:spPr>
          <a:xfrm>
            <a:off x="7803072" y="2460104"/>
            <a:ext cx="3790888" cy="812801"/>
          </a:xfrm>
          <a:prstGeom prst="rect">
            <a:avLst/>
          </a:prstGeom>
        </p:spPr>
      </p:pic>
      <p:sp>
        <p:nvSpPr>
          <p:cNvPr id="3" name="Rectangle 2">
            <a:extLst>
              <a:ext uri="{FF2B5EF4-FFF2-40B4-BE49-F238E27FC236}">
                <a16:creationId xmlns:a16="http://schemas.microsoft.com/office/drawing/2014/main" id="{26C3499B-BDEE-0CB0-F273-4B5E6DCBF996}"/>
              </a:ext>
            </a:extLst>
          </p:cNvPr>
          <p:cNvSpPr/>
          <p:nvPr/>
        </p:nvSpPr>
        <p:spPr>
          <a:xfrm>
            <a:off x="5495631" y="2033625"/>
            <a:ext cx="4707966" cy="1337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3" name="Picture 12" descr="Graphical user interface&#10;&#10;Description automatically generated with medium confidence">
            <a:extLst>
              <a:ext uri="{FF2B5EF4-FFF2-40B4-BE49-F238E27FC236}">
                <a16:creationId xmlns:a16="http://schemas.microsoft.com/office/drawing/2014/main" id="{B60FD7B1-5978-3E45-179B-E553BD451469}"/>
              </a:ext>
            </a:extLst>
          </p:cNvPr>
          <p:cNvPicPr>
            <a:picLocks noChangeAspect="1"/>
          </p:cNvPicPr>
          <p:nvPr/>
        </p:nvPicPr>
        <p:blipFill rotWithShape="1">
          <a:blip r:embed="rId6">
            <a:extLst>
              <a:ext uri="{28A0092B-C50C-407E-A947-70E740481C1C}">
                <a14:useLocalDpi xmlns:a14="http://schemas.microsoft.com/office/drawing/2010/main" val="0"/>
              </a:ext>
            </a:extLst>
          </a:blip>
          <a:srcRect l="58766" t="33939" r="27338" b="54265"/>
          <a:stretch/>
        </p:blipFill>
        <p:spPr>
          <a:xfrm>
            <a:off x="9586104" y="2656114"/>
            <a:ext cx="1935332" cy="924087"/>
          </a:xfrm>
          <a:prstGeom prst="rect">
            <a:avLst/>
          </a:prstGeom>
        </p:spPr>
      </p:pic>
      <p:grpSp>
        <p:nvGrpSpPr>
          <p:cNvPr id="15" name="Group 14">
            <a:extLst>
              <a:ext uri="{FF2B5EF4-FFF2-40B4-BE49-F238E27FC236}">
                <a16:creationId xmlns:a16="http://schemas.microsoft.com/office/drawing/2014/main" id="{8E7F274E-4CC0-7BFF-1B75-8AFA42BD61EF}"/>
              </a:ext>
            </a:extLst>
          </p:cNvPr>
          <p:cNvGrpSpPr/>
          <p:nvPr/>
        </p:nvGrpSpPr>
        <p:grpSpPr>
          <a:xfrm>
            <a:off x="922688" y="1749127"/>
            <a:ext cx="8672344" cy="4008450"/>
            <a:chOff x="380422" y="1749127"/>
            <a:chExt cx="8672344" cy="4008450"/>
          </a:xfrm>
        </p:grpSpPr>
        <p:pic>
          <p:nvPicPr>
            <p:cNvPr id="14" name="Picture 13" descr="A screenshot of a computer&#10;&#10;Description automatically generated">
              <a:extLst>
                <a:ext uri="{FF2B5EF4-FFF2-40B4-BE49-F238E27FC236}">
                  <a16:creationId xmlns:a16="http://schemas.microsoft.com/office/drawing/2014/main" id="{D5CDC40F-0B55-3821-AFAD-879F8FBD7CE8}"/>
                </a:ext>
              </a:extLst>
            </p:cNvPr>
            <p:cNvPicPr>
              <a:picLocks noChangeAspect="1"/>
            </p:cNvPicPr>
            <p:nvPr/>
          </p:nvPicPr>
          <p:blipFill rotWithShape="1">
            <a:blip r:embed="rId7">
              <a:extLst>
                <a:ext uri="{28A0092B-C50C-407E-A947-70E740481C1C}">
                  <a14:useLocalDpi xmlns:a14="http://schemas.microsoft.com/office/drawing/2010/main" val="0"/>
                </a:ext>
              </a:extLst>
            </a:blip>
            <a:srcRect l="15703" t="21093" r="21374" b="27533"/>
            <a:stretch/>
          </p:blipFill>
          <p:spPr>
            <a:xfrm>
              <a:off x="380422" y="1774762"/>
              <a:ext cx="8672344" cy="3982815"/>
            </a:xfrm>
            <a:prstGeom prst="rect">
              <a:avLst/>
            </a:prstGeom>
          </p:spPr>
        </p:pic>
        <p:sp>
          <p:nvSpPr>
            <p:cNvPr id="17" name="Rectangle 16">
              <a:extLst>
                <a:ext uri="{FF2B5EF4-FFF2-40B4-BE49-F238E27FC236}">
                  <a16:creationId xmlns:a16="http://schemas.microsoft.com/office/drawing/2014/main" id="{4E842056-C753-882A-B5AC-50FC5E0810BC}"/>
                </a:ext>
              </a:extLst>
            </p:cNvPr>
            <p:cNvSpPr/>
            <p:nvPr/>
          </p:nvSpPr>
          <p:spPr>
            <a:xfrm>
              <a:off x="6585904" y="1749127"/>
              <a:ext cx="2353720" cy="11630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11" name="TextBox 10">
            <a:extLst>
              <a:ext uri="{FF2B5EF4-FFF2-40B4-BE49-F238E27FC236}">
                <a16:creationId xmlns:a16="http://schemas.microsoft.com/office/drawing/2014/main" id="{9917A01B-6E9F-9408-92AA-B6F313F6E336}"/>
              </a:ext>
            </a:extLst>
          </p:cNvPr>
          <p:cNvSpPr txBox="1"/>
          <p:nvPr/>
        </p:nvSpPr>
        <p:spPr>
          <a:xfrm>
            <a:off x="2004079" y="5739089"/>
            <a:ext cx="7018615" cy="276999"/>
          </a:xfrm>
          <a:prstGeom prst="rect">
            <a:avLst/>
          </a:prstGeom>
          <a:noFill/>
        </p:spPr>
        <p:txBody>
          <a:bodyPr wrap="square" rtlCol="0">
            <a:spAutoFit/>
          </a:bodyPr>
          <a:lstStyle/>
          <a:p>
            <a:pPr algn="ctr"/>
            <a:r>
              <a:rPr lang="en-GB" sz="1200" b="1" noProof="0" dirty="0">
                <a:latin typeface="Univers" panose="020B0503020202020204" pitchFamily="34" charset="0"/>
              </a:rPr>
              <a:t>The tabular data for this plot is shown in the appendix. </a:t>
            </a:r>
            <a:r>
              <a:rPr lang="en-GB" sz="1200" b="1" noProof="0" dirty="0">
                <a:solidFill>
                  <a:schemeClr val="bg2">
                    <a:lumMod val="25000"/>
                  </a:schemeClr>
                </a:solidFill>
                <a:latin typeface="Univers" panose="020B0503020202020204" pitchFamily="34" charset="0"/>
                <a:hlinkClick r:id="rId8" action="ppaction://hlinksldjump"/>
              </a:rPr>
              <a:t>Click here</a:t>
            </a:r>
            <a:r>
              <a:rPr lang="en-GB" sz="1200" b="1" noProof="0" dirty="0">
                <a:solidFill>
                  <a:schemeClr val="bg2">
                    <a:lumMod val="25000"/>
                  </a:schemeClr>
                </a:solidFill>
                <a:latin typeface="Univers" panose="020B0503020202020204" pitchFamily="34" charset="0"/>
              </a:rPr>
              <a:t> </a:t>
            </a:r>
            <a:r>
              <a:rPr lang="en-GB" sz="1200" b="1" noProof="0" dirty="0">
                <a:latin typeface="Univers" panose="020B0503020202020204" pitchFamily="34" charset="0"/>
              </a:rPr>
              <a:t>to view.</a:t>
            </a:r>
          </a:p>
        </p:txBody>
      </p:sp>
      <p:sp>
        <p:nvSpPr>
          <p:cNvPr id="5" name="TextBox 4">
            <a:extLst>
              <a:ext uri="{FF2B5EF4-FFF2-40B4-BE49-F238E27FC236}">
                <a16:creationId xmlns:a16="http://schemas.microsoft.com/office/drawing/2014/main" id="{96E0C6E9-9E2E-80DD-3F23-0067F7CCAA7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9"/>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123646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Summary of safety results in the combined (neoadjuvant and adjuvant) phase at 36 months</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aphicFrame>
        <p:nvGraphicFramePr>
          <p:cNvPr id="13" name="Table 5">
            <a:extLst>
              <a:ext uri="{FF2B5EF4-FFF2-40B4-BE49-F238E27FC236}">
                <a16:creationId xmlns:a16="http://schemas.microsoft.com/office/drawing/2014/main" id="{45FA3BE3-CFD3-4A20-B3BA-5D208E107E08}"/>
              </a:ext>
            </a:extLst>
          </p:cNvPr>
          <p:cNvGraphicFramePr>
            <a:graphicFrameLocks noGrp="1"/>
          </p:cNvGraphicFramePr>
          <p:nvPr>
            <p:extLst>
              <p:ext uri="{D42A27DB-BD31-4B8C-83A1-F6EECF244321}">
                <p14:modId xmlns:p14="http://schemas.microsoft.com/office/powerpoint/2010/main" val="3975256343"/>
              </p:ext>
            </p:extLst>
          </p:nvPr>
        </p:nvGraphicFramePr>
        <p:xfrm>
          <a:off x="548867" y="1770994"/>
          <a:ext cx="5484654" cy="3496320"/>
        </p:xfrm>
        <a:graphic>
          <a:graphicData uri="http://schemas.openxmlformats.org/drawingml/2006/table">
            <a:tbl>
              <a:tblPr firstRow="1" bandRow="1">
                <a:tableStyleId>{3B4B98B0-60AC-42C2-AFA5-B58CD77FA1E5}</a:tableStyleId>
              </a:tblPr>
              <a:tblGrid>
                <a:gridCol w="2700000">
                  <a:extLst>
                    <a:ext uri="{9D8B030D-6E8A-4147-A177-3AD203B41FA5}">
                      <a16:colId xmlns:a16="http://schemas.microsoft.com/office/drawing/2014/main" val="2427301028"/>
                    </a:ext>
                  </a:extLst>
                </a:gridCol>
                <a:gridCol w="1392327">
                  <a:extLst>
                    <a:ext uri="{9D8B030D-6E8A-4147-A177-3AD203B41FA5}">
                      <a16:colId xmlns:a16="http://schemas.microsoft.com/office/drawing/2014/main" val="660390019"/>
                    </a:ext>
                  </a:extLst>
                </a:gridCol>
                <a:gridCol w="1392327">
                  <a:extLst>
                    <a:ext uri="{9D8B030D-6E8A-4147-A177-3AD203B41FA5}">
                      <a16:colId xmlns:a16="http://schemas.microsoft.com/office/drawing/2014/main" val="3427282000"/>
                    </a:ext>
                  </a:extLst>
                </a:gridCol>
              </a:tblGrid>
              <a:tr h="0">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(n=783)</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(n=389)</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50" b="1" noProof="0" dirty="0">
                          <a:latin typeface="Univers" panose="020B0503020202020204" pitchFamily="34" charset="0"/>
                          <a:cs typeface="Calibri" panose="020F0502020204030204" pitchFamily="34" charset="0"/>
                        </a:rPr>
                        <a:t>Any</a:t>
                      </a:r>
                      <a:endParaRPr lang="en-GB" sz="1050" b="1" noProof="0" dirty="0">
                        <a:latin typeface="Univers" panose="020B0503020202020204" pitchFamily="34" charset="0"/>
                      </a:endParaRPr>
                    </a:p>
                  </a:txBody>
                  <a:tcPr marL="36000" marR="36000" marT="36000" marB="36000" anchor="ctr">
                    <a:lnT w="12700" cmpd="sng">
                      <a:noFill/>
                    </a:lnT>
                  </a:tcPr>
                </a:tc>
                <a:tc>
                  <a:txBody>
                    <a:bodyPr/>
                    <a:lstStyle/>
                    <a:p>
                      <a:pPr algn="ctr"/>
                      <a:r>
                        <a:rPr lang="en-GB" sz="1050" noProof="0" dirty="0">
                          <a:latin typeface="Univers" panose="020B0503020202020204" pitchFamily="34" charset="0"/>
                        </a:rPr>
                        <a:t>341 (43.6)</a:t>
                      </a:r>
                    </a:p>
                  </a:txBody>
                  <a:tcPr marL="36000" marR="36000" marT="36000" marB="36000" anchor="ctr">
                    <a:lnT>
                      <a:noFill/>
                    </a:lnT>
                  </a:tcPr>
                </a:tc>
                <a:tc>
                  <a:txBody>
                    <a:bodyPr/>
                    <a:lstStyle/>
                    <a:p>
                      <a:pPr algn="ctr"/>
                      <a:r>
                        <a:rPr lang="en-GB" sz="1050" noProof="0" dirty="0">
                          <a:latin typeface="Univers" panose="020B0503020202020204" pitchFamily="34" charset="0"/>
                        </a:rPr>
                        <a:t>85 (21.9)</a:t>
                      </a:r>
                    </a:p>
                  </a:txBody>
                  <a:tcPr marL="36000" marR="36000" marT="36000" marB="36000" anchor="ctr">
                    <a:lnT>
                      <a:noFill/>
                    </a:lnT>
                  </a:tcPr>
                </a:tc>
                <a:extLst>
                  <a:ext uri="{0D108BD9-81ED-4DB2-BD59-A6C34878D82A}">
                    <a16:rowId xmlns:a16="http://schemas.microsoft.com/office/drawing/2014/main" val="1906827500"/>
                  </a:ext>
                </a:extLst>
              </a:tr>
              <a:tr h="0">
                <a:tc>
                  <a:txBody>
                    <a:bodyPr/>
                    <a:lstStyle/>
                    <a:p>
                      <a:pPr marL="0" indent="0"/>
                      <a:r>
                        <a:rPr lang="en-GB" sz="1050" noProof="0" dirty="0">
                          <a:latin typeface="Univers" panose="020B0503020202020204" pitchFamily="34" charset="0"/>
                        </a:rPr>
                        <a:t>Grade 1–2</a:t>
                      </a:r>
                      <a:endParaRPr lang="en-GB" sz="1050" baseline="30000" noProof="0" dirty="0">
                        <a:latin typeface="Univers" panose="020B0503020202020204" pitchFamily="34" charset="0"/>
                      </a:endParaRPr>
                    </a:p>
                  </a:txBody>
                  <a:tcPr marL="216000" marR="36000" marT="36000" marB="36000" anchor="ctr"/>
                </a:tc>
                <a:tc>
                  <a:txBody>
                    <a:bodyPr/>
                    <a:lstStyle/>
                    <a:p>
                      <a:pPr algn="ctr"/>
                      <a:r>
                        <a:rPr lang="en-GB" sz="1050" noProof="0" dirty="0">
                          <a:latin typeface="Univers" panose="020B0503020202020204" pitchFamily="34" charset="0"/>
                        </a:rPr>
                        <a:t>224 (28.6)</a:t>
                      </a:r>
                    </a:p>
                  </a:txBody>
                  <a:tcPr marL="36000" marR="36000" marT="36000" marB="36000" anchor="ctr"/>
                </a:tc>
                <a:tc>
                  <a:txBody>
                    <a:bodyPr/>
                    <a:lstStyle/>
                    <a:p>
                      <a:pPr algn="ctr"/>
                      <a:r>
                        <a:rPr lang="en-GB" sz="1050" noProof="0" dirty="0">
                          <a:latin typeface="Univers" panose="020B0503020202020204" pitchFamily="34" charset="0"/>
                        </a:rPr>
                        <a:t>77 (19.8)</a:t>
                      </a:r>
                    </a:p>
                  </a:txBody>
                  <a:tcPr marL="36000" marR="36000" marT="36000" marB="36000" anchor="ctr"/>
                </a:tc>
                <a:extLst>
                  <a:ext uri="{0D108BD9-81ED-4DB2-BD59-A6C34878D82A}">
                    <a16:rowId xmlns:a16="http://schemas.microsoft.com/office/drawing/2014/main" val="3097373922"/>
                  </a:ext>
                </a:extLst>
              </a:tr>
              <a:tr h="0">
                <a:tc>
                  <a:txBody>
                    <a:bodyPr/>
                    <a:lstStyle/>
                    <a:p>
                      <a:pPr marL="180000" indent="0"/>
                      <a:r>
                        <a:rPr lang="en-GB" sz="1050" noProof="0" dirty="0">
                          <a:latin typeface="Univers" panose="020B0503020202020204" pitchFamily="34" charset="0"/>
                        </a:rPr>
                        <a:t>Grade 3–4</a:t>
                      </a:r>
                    </a:p>
                  </a:txBody>
                  <a:tcPr marL="36000" marR="36000" marT="36000" marB="36000" anchor="ctr"/>
                </a:tc>
                <a:tc>
                  <a:txBody>
                    <a:bodyPr/>
                    <a:lstStyle/>
                    <a:p>
                      <a:pPr algn="ctr"/>
                      <a:r>
                        <a:rPr lang="en-GB" sz="1050" noProof="0" dirty="0">
                          <a:latin typeface="Univers" panose="020B0503020202020204" pitchFamily="34" charset="0"/>
                        </a:rPr>
                        <a:t>115 (14.7)</a:t>
                      </a:r>
                    </a:p>
                  </a:txBody>
                  <a:tcPr marL="36000" marR="36000" marT="36000" marB="36000" anchor="ctr"/>
                </a:tc>
                <a:tc>
                  <a:txBody>
                    <a:bodyPr/>
                    <a:lstStyle/>
                    <a:p>
                      <a:pPr algn="ctr"/>
                      <a:r>
                        <a:rPr lang="en-GB" sz="1050" noProof="0" dirty="0">
                          <a:latin typeface="Univers" panose="020B0503020202020204" pitchFamily="34" charset="0"/>
                        </a:rPr>
                        <a:t>8 (2.1)</a:t>
                      </a:r>
                      <a:r>
                        <a:rPr lang="en-GB" sz="1050" baseline="30000" noProof="0" dirty="0">
                          <a:latin typeface="Univers" panose="020B0503020202020204" pitchFamily="34" charset="0"/>
                        </a:rPr>
                        <a:t>a</a:t>
                      </a:r>
                      <a:endParaRPr lang="en-GB" sz="105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50653820"/>
                  </a:ext>
                </a:extLst>
              </a:tr>
              <a:tr h="0">
                <a:tc>
                  <a:txBody>
                    <a:bodyPr/>
                    <a:lstStyle/>
                    <a:p>
                      <a:pPr marL="180000"/>
                      <a:r>
                        <a:rPr lang="en-GB" sz="1050" noProof="0" dirty="0">
                          <a:latin typeface="Univers" panose="020B0503020202020204" pitchFamily="34" charset="0"/>
                        </a:rPr>
                        <a:t>Grade 5</a:t>
                      </a:r>
                    </a:p>
                  </a:txBody>
                  <a:tcPr marL="36000" marR="36000" marT="36000" marB="36000" anchor="ctr"/>
                </a:tc>
                <a:tc>
                  <a:txBody>
                    <a:bodyPr/>
                    <a:lstStyle/>
                    <a:p>
                      <a:pPr algn="ctr"/>
                      <a:r>
                        <a:rPr lang="en-GB" sz="1050" noProof="0" dirty="0">
                          <a:latin typeface="Univers" panose="020B0503020202020204" pitchFamily="34" charset="0"/>
                        </a:rPr>
                        <a:t>2 (0.3)</a:t>
                      </a:r>
                      <a:r>
                        <a:rPr lang="en-GB" sz="1050" baseline="30000" noProof="0" dirty="0">
                          <a:latin typeface="Univers" panose="020B0503020202020204" pitchFamily="34" charset="0"/>
                        </a:rPr>
                        <a:t>b</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0</a:t>
                      </a:r>
                    </a:p>
                  </a:txBody>
                  <a:tcPr marL="36000" marR="36000" marT="36000" marB="36000" anchor="ctr"/>
                </a:tc>
                <a:extLst>
                  <a:ext uri="{0D108BD9-81ED-4DB2-BD59-A6C34878D82A}">
                    <a16:rowId xmlns:a16="http://schemas.microsoft.com/office/drawing/2014/main" val="3911873474"/>
                  </a:ext>
                </a:extLst>
              </a:tr>
              <a:tr h="0">
                <a:tc>
                  <a:txBody>
                    <a:bodyPr/>
                    <a:lstStyle/>
                    <a:p>
                      <a:pPr marL="0"/>
                      <a:r>
                        <a:rPr lang="en-GB" sz="1050" b="1" kern="1200" noProof="0" dirty="0">
                          <a:solidFill>
                            <a:schemeClr val="tx1"/>
                          </a:solidFill>
                          <a:latin typeface="Univers" panose="020B0503020202020204" pitchFamily="34" charset="0"/>
                          <a:ea typeface="+mn-ea"/>
                          <a:cs typeface="Calibri" panose="020F0502020204030204" pitchFamily="34" charset="0"/>
                        </a:rPr>
                        <a:t>Led to dose reduction</a:t>
                      </a:r>
                      <a:r>
                        <a:rPr lang="en-GB" sz="1050" b="1" kern="1200" baseline="30000" noProof="0" dirty="0">
                          <a:solidFill>
                            <a:schemeClr val="tx1"/>
                          </a:solidFill>
                          <a:latin typeface="Univers" panose="020B0503020202020204" pitchFamily="34" charset="0"/>
                          <a:ea typeface="+mn-ea"/>
                          <a:cs typeface="Calibri" panose="020F0502020204030204" pitchFamily="34" charset="0"/>
                        </a:rPr>
                        <a:t>c</a:t>
                      </a:r>
                      <a:endParaRPr lang="en-GB" sz="1050" b="1" kern="1200" noProof="0" dirty="0">
                        <a:solidFill>
                          <a:schemeClr val="tx1"/>
                        </a:solidFill>
                        <a:latin typeface="Univers" panose="020B0503020202020204" pitchFamily="34" charset="0"/>
                        <a:ea typeface="+mn-ea"/>
                        <a:cs typeface="Calibri" panose="020F0502020204030204" pitchFamily="34" charset="0"/>
                      </a:endParaRP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1682572805"/>
                  </a:ext>
                </a:extLst>
              </a:tr>
              <a:tr h="0">
                <a:tc>
                  <a:txBody>
                    <a:bodyPr/>
                    <a:lstStyle/>
                    <a:p>
                      <a:pPr marL="180000" indent="0"/>
                      <a:r>
                        <a:rPr lang="en-GB" sz="1050" noProof="0" dirty="0">
                          <a:latin typeface="Univers" panose="020B0503020202020204" pitchFamily="34" charset="0"/>
                        </a:rPr>
                        <a:t>Chemotherapy</a:t>
                      </a:r>
                      <a:r>
                        <a:rPr lang="en-GB" sz="1050" baseline="30000" noProof="0" dirty="0">
                          <a:latin typeface="Univers" panose="020B0503020202020204" pitchFamily="34" charset="0"/>
                        </a:rPr>
                        <a:t>d</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1 (0.1)</a:t>
                      </a:r>
                      <a:r>
                        <a:rPr lang="en-GB" sz="1050" baseline="30000" noProof="0" dirty="0">
                          <a:latin typeface="Univers" panose="020B0503020202020204" pitchFamily="34" charset="0"/>
                        </a:rPr>
                        <a:t>e</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0</a:t>
                      </a:r>
                    </a:p>
                  </a:txBody>
                  <a:tcPr marL="36000" marR="36000" marT="36000" marB="36000" anchor="ctr"/>
                </a:tc>
                <a:extLst>
                  <a:ext uri="{0D108BD9-81ED-4DB2-BD59-A6C34878D82A}">
                    <a16:rowId xmlns:a16="http://schemas.microsoft.com/office/drawing/2014/main" val="2149485789"/>
                  </a:ext>
                </a:extLst>
              </a:tr>
              <a:tr h="0">
                <a:tc>
                  <a:txBody>
                    <a:bodyPr/>
                    <a:lstStyle/>
                    <a:p>
                      <a:pPr marL="0"/>
                      <a:r>
                        <a:rPr lang="en-GB" sz="1050" b="1" kern="1200" noProof="0" dirty="0">
                          <a:solidFill>
                            <a:schemeClr val="tx1"/>
                          </a:solidFill>
                          <a:latin typeface="Univers" panose="020B0503020202020204" pitchFamily="34" charset="0"/>
                          <a:ea typeface="+mn-ea"/>
                          <a:cs typeface="Calibri" panose="020F0502020204030204" pitchFamily="34" charset="0"/>
                        </a:rPr>
                        <a:t>Led to treatment interruption</a:t>
                      </a: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2057512101"/>
                  </a:ext>
                </a:extLst>
              </a:tr>
              <a:tr h="0">
                <a:tc>
                  <a:txBody>
                    <a:bodyPr/>
                    <a:lstStyle/>
                    <a:p>
                      <a:pPr marL="180000" indent="0"/>
                      <a:r>
                        <a:rPr lang="en-GB" sz="1050" noProof="0" dirty="0">
                          <a:latin typeface="Univers" panose="020B0503020202020204" pitchFamily="34" charset="0"/>
                        </a:rPr>
                        <a:t>KEYTRUDA/placebo</a:t>
                      </a:r>
                    </a:p>
                  </a:txBody>
                  <a:tcPr marL="36000" marR="36000" marT="36000" marB="36000" anchor="ctr"/>
                </a:tc>
                <a:tc>
                  <a:txBody>
                    <a:bodyPr/>
                    <a:lstStyle/>
                    <a:p>
                      <a:pPr algn="ctr"/>
                      <a:r>
                        <a:rPr lang="en-GB" sz="1050" noProof="0" dirty="0">
                          <a:latin typeface="Univers" panose="020B0503020202020204" pitchFamily="34" charset="0"/>
                        </a:rPr>
                        <a:t>43 (5.5)</a:t>
                      </a:r>
                    </a:p>
                  </a:txBody>
                  <a:tcPr marL="36000" marR="36000" marT="36000" marB="36000" anchor="ctr"/>
                </a:tc>
                <a:tc>
                  <a:txBody>
                    <a:bodyPr/>
                    <a:lstStyle/>
                    <a:p>
                      <a:pPr algn="ctr"/>
                      <a:r>
                        <a:rPr lang="en-GB" sz="1050" noProof="0" dirty="0">
                          <a:latin typeface="Univers" panose="020B0503020202020204" pitchFamily="34" charset="0"/>
                        </a:rPr>
                        <a:t>9 (2.3)</a:t>
                      </a:r>
                    </a:p>
                  </a:txBody>
                  <a:tcPr marL="36000" marR="36000" marT="36000" marB="36000" anchor="ctr"/>
                </a:tc>
                <a:extLst>
                  <a:ext uri="{0D108BD9-81ED-4DB2-BD59-A6C34878D82A}">
                    <a16:rowId xmlns:a16="http://schemas.microsoft.com/office/drawing/2014/main" val="1251301498"/>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50" noProof="0" dirty="0">
                          <a:latin typeface="Univers" panose="020B0503020202020204" pitchFamily="34" charset="0"/>
                        </a:rPr>
                        <a:t>Chemotherapy</a:t>
                      </a:r>
                      <a:r>
                        <a:rPr lang="en-GB" sz="1050" baseline="30000" noProof="0" dirty="0">
                          <a:latin typeface="Univers" panose="020B0503020202020204" pitchFamily="34" charset="0"/>
                        </a:rPr>
                        <a:t>d</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88 (11.2)</a:t>
                      </a:r>
                    </a:p>
                  </a:txBody>
                  <a:tcPr marL="36000" marR="36000" marT="36000" marB="36000" anchor="ctr"/>
                </a:tc>
                <a:tc>
                  <a:txBody>
                    <a:bodyPr/>
                    <a:lstStyle/>
                    <a:p>
                      <a:pPr algn="ctr"/>
                      <a:r>
                        <a:rPr lang="en-GB" sz="1050" noProof="0" dirty="0">
                          <a:latin typeface="Univers" panose="020B0503020202020204" pitchFamily="34" charset="0"/>
                        </a:rPr>
                        <a:t>25 (6.4)</a:t>
                      </a:r>
                    </a:p>
                  </a:txBody>
                  <a:tcPr marL="36000" marR="36000" marT="36000" marB="36000" anchor="ctr"/>
                </a:tc>
                <a:extLst>
                  <a:ext uri="{0D108BD9-81ED-4DB2-BD59-A6C34878D82A}">
                    <a16:rowId xmlns:a16="http://schemas.microsoft.com/office/drawing/2014/main" val="195880239"/>
                  </a:ext>
                </a:extLst>
              </a:tr>
              <a:tr h="0">
                <a:tc>
                  <a:txBody>
                    <a:bodyPr/>
                    <a:lstStyle/>
                    <a:p>
                      <a:pPr marL="0"/>
                      <a:r>
                        <a:rPr lang="en-GB" sz="1050" b="1" noProof="0" dirty="0">
                          <a:latin typeface="Univers" panose="020B0503020202020204" pitchFamily="34" charset="0"/>
                        </a:rPr>
                        <a:t>Led to discontinuation of any drug</a:t>
                      </a: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tc>
                  <a:txBody>
                    <a:bodyPr/>
                    <a:lstStyle/>
                    <a:p>
                      <a:pPr algn="ctr"/>
                      <a:endParaRPr lang="en-GB" sz="105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1071087961"/>
                  </a:ext>
                </a:extLst>
              </a:tr>
              <a:tr h="0">
                <a:tc>
                  <a:txBody>
                    <a:bodyPr/>
                    <a:lstStyle/>
                    <a:p>
                      <a:pPr marL="180000" indent="0"/>
                      <a:r>
                        <a:rPr lang="en-GB" sz="1050" noProof="0" dirty="0">
                          <a:latin typeface="Univers" panose="020B0503020202020204" pitchFamily="34" charset="0"/>
                        </a:rPr>
                        <a:t>KEYTRUDA/placebo</a:t>
                      </a:r>
                    </a:p>
                  </a:txBody>
                  <a:tcPr marL="36000" marR="36000" marT="36000" marB="36000" anchor="ctr"/>
                </a:tc>
                <a:tc>
                  <a:txBody>
                    <a:bodyPr/>
                    <a:lstStyle/>
                    <a:p>
                      <a:pPr algn="ctr"/>
                      <a:r>
                        <a:rPr lang="en-GB" sz="1050" noProof="0" dirty="0">
                          <a:latin typeface="Univers" panose="020B0503020202020204" pitchFamily="34" charset="0"/>
                        </a:rPr>
                        <a:t>61 (7.8)</a:t>
                      </a:r>
                    </a:p>
                  </a:txBody>
                  <a:tcPr marL="36000" marR="36000" marT="36000" marB="36000" anchor="ctr"/>
                </a:tc>
                <a:tc>
                  <a:txBody>
                    <a:bodyPr/>
                    <a:lstStyle/>
                    <a:p>
                      <a:pPr algn="ctr"/>
                      <a:r>
                        <a:rPr lang="en-GB" sz="1050" noProof="0" dirty="0">
                          <a:latin typeface="Univers" panose="020B0503020202020204" pitchFamily="34" charset="0"/>
                        </a:rPr>
                        <a:t>4 (1.0)</a:t>
                      </a:r>
                    </a:p>
                  </a:txBody>
                  <a:tcPr marL="36000" marR="36000" marT="36000" marB="36000" anchor="ctr"/>
                </a:tc>
                <a:extLst>
                  <a:ext uri="{0D108BD9-81ED-4DB2-BD59-A6C34878D82A}">
                    <a16:rowId xmlns:a16="http://schemas.microsoft.com/office/drawing/2014/main" val="2788749377"/>
                  </a:ext>
                </a:extLst>
              </a:tr>
              <a:tr h="0">
                <a:tc>
                  <a:txBody>
                    <a:bodyPr/>
                    <a:lstStyle/>
                    <a:p>
                      <a:pPr marL="180000" indent="0"/>
                      <a:r>
                        <a:rPr lang="en-GB" sz="1050" noProof="0" dirty="0">
                          <a:latin typeface="Univers" panose="020B0503020202020204" pitchFamily="34" charset="0"/>
                        </a:rPr>
                        <a:t>Chemotherapy</a:t>
                      </a:r>
                      <a:r>
                        <a:rPr lang="en-GB" sz="1050" baseline="30000" noProof="0" dirty="0">
                          <a:latin typeface="Univers" panose="020B0503020202020204" pitchFamily="34" charset="0"/>
                        </a:rPr>
                        <a:t>d</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45 (5.7)</a:t>
                      </a:r>
                    </a:p>
                  </a:txBody>
                  <a:tcPr marL="36000" marR="36000" marT="36000" marB="36000" anchor="ctr"/>
                </a:tc>
                <a:tc>
                  <a:txBody>
                    <a:bodyPr/>
                    <a:lstStyle/>
                    <a:p>
                      <a:pPr algn="ctr"/>
                      <a:r>
                        <a:rPr lang="en-GB" sz="1050" noProof="0" dirty="0">
                          <a:latin typeface="Univers" panose="020B0503020202020204" pitchFamily="34" charset="0"/>
                        </a:rPr>
                        <a:t>7 (1.8)</a:t>
                      </a:r>
                    </a:p>
                  </a:txBody>
                  <a:tcPr marL="36000" marR="36000" marT="36000" marB="36000" anchor="ctr"/>
                </a:tc>
                <a:extLst>
                  <a:ext uri="{0D108BD9-81ED-4DB2-BD59-A6C34878D82A}">
                    <a16:rowId xmlns:a16="http://schemas.microsoft.com/office/drawing/2014/main" val="220138156"/>
                  </a:ext>
                </a:extLst>
              </a:tr>
            </a:tbl>
          </a:graphicData>
        </a:graphic>
      </p:graphicFrame>
      <p:sp>
        <p:nvSpPr>
          <p:cNvPr id="14" name="Text Placeholder 7">
            <a:extLst>
              <a:ext uri="{FF2B5EF4-FFF2-40B4-BE49-F238E27FC236}">
                <a16:creationId xmlns:a16="http://schemas.microsoft.com/office/drawing/2014/main" id="{4CE47165-90DC-44F4-A80F-6D4DD3E02FB9}"/>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GB" sz="800" b="1" baseline="30000" noProof="0" dirty="0">
              <a:latin typeface="Univers" panose="020B0503020202020204" pitchFamily="34" charset="0"/>
            </a:endParaRPr>
          </a:p>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There were no Grade 4 immune-mediated AEs or infusion reactions; </a:t>
            </a:r>
            <a:r>
              <a:rPr lang="en-GB" sz="800" b="1" baseline="30000" noProof="0" dirty="0">
                <a:latin typeface="Univers" panose="020B0503020202020204" pitchFamily="34" charset="0"/>
              </a:rPr>
              <a:t>b</a:t>
            </a:r>
            <a:r>
              <a:rPr lang="en-GB" sz="800" b="1" noProof="0" dirty="0">
                <a:latin typeface="Univers" panose="020B0503020202020204" pitchFamily="34" charset="0"/>
              </a:rPr>
              <a:t>n=1 with pneumonitis (neoadjuvant phase), n=1 with autoimmune encephalitis (adjuvant phase); </a:t>
            </a:r>
            <a:r>
              <a:rPr lang="en-GB" sz="800" b="1" baseline="30000" noProof="0" dirty="0">
                <a:latin typeface="Univers" panose="020B0503020202020204" pitchFamily="34" charset="0"/>
              </a:rPr>
              <a:t>c</a:t>
            </a:r>
            <a:r>
              <a:rPr lang="en-GB" sz="800" b="1" noProof="0" dirty="0">
                <a:latin typeface="Univers" panose="020B0503020202020204" pitchFamily="34" charset="0"/>
              </a:rPr>
              <a:t>Dose reduction was not allowed for KEYTRUDA or placebo; </a:t>
            </a:r>
            <a:r>
              <a:rPr lang="en-GB" sz="800" b="1" baseline="30000" noProof="0" dirty="0">
                <a:latin typeface="Univers" panose="020B0503020202020204" pitchFamily="34" charset="0"/>
              </a:rPr>
              <a:t>d</a:t>
            </a:r>
            <a:r>
              <a:rPr lang="en-GB" sz="800" b="1" noProof="0" dirty="0">
                <a:latin typeface="Univers" panose="020B0503020202020204" pitchFamily="34" charset="0"/>
              </a:rPr>
              <a:t>Chemotherapy was administered during the neoadjuvant phase only; </a:t>
            </a:r>
            <a:r>
              <a:rPr lang="en-GB" sz="800" b="1" baseline="30000" noProof="0" dirty="0">
                <a:latin typeface="Univers" panose="020B0503020202020204" pitchFamily="34" charset="0"/>
              </a:rPr>
              <a:t>e</a:t>
            </a:r>
            <a:r>
              <a:rPr lang="en-GB" sz="800" b="1" noProof="0" dirty="0">
                <a:latin typeface="Univers" panose="020B0503020202020204" pitchFamily="34" charset="0"/>
              </a:rPr>
              <a:t>Due to a severe skin reaction.</a:t>
            </a:r>
            <a:br>
              <a:rPr lang="en-GB" sz="800"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Cortés J et al. Presented at the San Antonio Breast Cancer Symposium (SABCS) Congress 2023, 5–9 December, San Antonio, USA.</a:t>
            </a:r>
          </a:p>
        </p:txBody>
      </p:sp>
      <p:sp>
        <p:nvSpPr>
          <p:cNvPr id="3" name="TextBox 2">
            <a:extLst>
              <a:ext uri="{FF2B5EF4-FFF2-40B4-BE49-F238E27FC236}">
                <a16:creationId xmlns:a16="http://schemas.microsoft.com/office/drawing/2014/main" id="{68C2C848-C5F9-ED5B-E97D-CF5F2354F35A}"/>
              </a:ext>
            </a:extLst>
          </p:cNvPr>
          <p:cNvSpPr txBox="1"/>
          <p:nvPr/>
        </p:nvSpPr>
        <p:spPr>
          <a:xfrm>
            <a:off x="7803072" y="5936060"/>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Cortés J et al. Presented at SABCS 2023.</a:t>
            </a:r>
          </a:p>
        </p:txBody>
      </p:sp>
      <p:graphicFrame>
        <p:nvGraphicFramePr>
          <p:cNvPr id="4" name="Table 5">
            <a:extLst>
              <a:ext uri="{FF2B5EF4-FFF2-40B4-BE49-F238E27FC236}">
                <a16:creationId xmlns:a16="http://schemas.microsoft.com/office/drawing/2014/main" id="{AD326C6E-AADF-9BC4-8F9F-8F421ADC5C6E}"/>
              </a:ext>
            </a:extLst>
          </p:cNvPr>
          <p:cNvGraphicFramePr>
            <a:graphicFrameLocks noGrp="1"/>
          </p:cNvGraphicFramePr>
          <p:nvPr>
            <p:extLst>
              <p:ext uri="{D42A27DB-BD31-4B8C-83A1-F6EECF244321}">
                <p14:modId xmlns:p14="http://schemas.microsoft.com/office/powerpoint/2010/main" val="2559261744"/>
              </p:ext>
            </p:extLst>
          </p:nvPr>
        </p:nvGraphicFramePr>
        <p:xfrm>
          <a:off x="6152500" y="1770994"/>
          <a:ext cx="5484654" cy="3960360"/>
        </p:xfrm>
        <a:graphic>
          <a:graphicData uri="http://schemas.openxmlformats.org/drawingml/2006/table">
            <a:tbl>
              <a:tblPr firstRow="1" bandRow="1">
                <a:tableStyleId>{3B4B98B0-60AC-42C2-AFA5-B58CD77FA1E5}</a:tableStyleId>
              </a:tblPr>
              <a:tblGrid>
                <a:gridCol w="2700000">
                  <a:extLst>
                    <a:ext uri="{9D8B030D-6E8A-4147-A177-3AD203B41FA5}">
                      <a16:colId xmlns:a16="http://schemas.microsoft.com/office/drawing/2014/main" val="2427301028"/>
                    </a:ext>
                  </a:extLst>
                </a:gridCol>
                <a:gridCol w="1392327">
                  <a:extLst>
                    <a:ext uri="{9D8B030D-6E8A-4147-A177-3AD203B41FA5}">
                      <a16:colId xmlns:a16="http://schemas.microsoft.com/office/drawing/2014/main" val="660390019"/>
                    </a:ext>
                  </a:extLst>
                </a:gridCol>
                <a:gridCol w="1392327">
                  <a:extLst>
                    <a:ext uri="{9D8B030D-6E8A-4147-A177-3AD203B41FA5}">
                      <a16:colId xmlns:a16="http://schemas.microsoft.com/office/drawing/2014/main" val="3427282000"/>
                    </a:ext>
                  </a:extLst>
                </a:gridCol>
              </a:tblGrid>
              <a:tr h="0">
                <a:tc>
                  <a:txBody>
                    <a:bodyPr/>
                    <a:lstStyle/>
                    <a:p>
                      <a:endParaRPr lang="en-GB" sz="105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(n=783)</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(n=389)</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50" b="1" noProof="0" dirty="0">
                          <a:latin typeface="Univers" panose="020B0503020202020204" pitchFamily="34" charset="0"/>
                          <a:cs typeface="Calibri" panose="020F0502020204030204" pitchFamily="34" charset="0"/>
                        </a:rPr>
                        <a:t>Infusion reactions, n (%)</a:t>
                      </a:r>
                      <a:endParaRPr lang="en-GB" sz="1050" b="1" noProof="0" dirty="0">
                        <a:latin typeface="Univers" panose="020B0503020202020204" pitchFamily="34" charset="0"/>
                      </a:endParaRPr>
                    </a:p>
                  </a:txBody>
                  <a:tcPr marL="36000" marR="36000" marT="36000" marB="36000" anchor="ctr">
                    <a:lnT w="12700" cmpd="sng">
                      <a:noFill/>
                    </a:lnT>
                  </a:tcPr>
                </a:tc>
                <a:tc>
                  <a:txBody>
                    <a:bodyPr/>
                    <a:lstStyle/>
                    <a:p>
                      <a:pPr algn="ctr"/>
                      <a:r>
                        <a:rPr lang="en-GB" sz="1050" noProof="0" dirty="0">
                          <a:latin typeface="Univers" panose="020B0503020202020204" pitchFamily="34" charset="0"/>
                        </a:rPr>
                        <a:t>141 (18.0)</a:t>
                      </a:r>
                    </a:p>
                  </a:txBody>
                  <a:tcPr marL="36000" marR="36000" marT="36000" marB="36000" anchor="ctr">
                    <a:lnT>
                      <a:noFill/>
                    </a:lnT>
                  </a:tcPr>
                </a:tc>
                <a:tc>
                  <a:txBody>
                    <a:bodyPr/>
                    <a:lstStyle/>
                    <a:p>
                      <a:pPr algn="ctr"/>
                      <a:r>
                        <a:rPr lang="en-GB" sz="1050" noProof="0" dirty="0">
                          <a:latin typeface="Univers" panose="020B0503020202020204" pitchFamily="34" charset="0"/>
                        </a:rPr>
                        <a:t>45 (11.6)</a:t>
                      </a:r>
                    </a:p>
                  </a:txBody>
                  <a:tcPr marL="36000" marR="36000" marT="36000" marB="36000" anchor="ctr">
                    <a:lnT>
                      <a:noFill/>
                    </a:lnT>
                  </a:tcPr>
                </a:tc>
                <a:extLst>
                  <a:ext uri="{0D108BD9-81ED-4DB2-BD59-A6C34878D82A}">
                    <a16:rowId xmlns:a16="http://schemas.microsoft.com/office/drawing/2014/main" val="1906827500"/>
                  </a:ext>
                </a:extLst>
              </a:tr>
              <a:tr h="0">
                <a:tc>
                  <a:txBody>
                    <a:bodyPr/>
                    <a:lstStyle/>
                    <a:p>
                      <a:pPr marL="0" indent="0"/>
                      <a:r>
                        <a:rPr lang="en-GB" sz="1050" baseline="0" noProof="0" dirty="0">
                          <a:latin typeface="Univers" panose="020B0503020202020204" pitchFamily="34" charset="0"/>
                        </a:rPr>
                        <a:t>Median time to onset (range), days</a:t>
                      </a:r>
                    </a:p>
                  </a:txBody>
                  <a:tcPr marL="216000" marR="36000" marT="36000" marB="36000" anchor="ctr"/>
                </a:tc>
                <a:tc>
                  <a:txBody>
                    <a:bodyPr/>
                    <a:lstStyle/>
                    <a:p>
                      <a:pPr algn="ctr"/>
                      <a:r>
                        <a:rPr lang="en-GB" sz="1050" noProof="0" dirty="0">
                          <a:latin typeface="Univers" panose="020B0503020202020204" pitchFamily="34" charset="0"/>
                        </a:rPr>
                        <a:t>16 (1–458)</a:t>
                      </a:r>
                    </a:p>
                  </a:txBody>
                  <a:tcPr marL="36000" marR="36000" marT="36000" marB="36000" anchor="ctr"/>
                </a:tc>
                <a:tc>
                  <a:txBody>
                    <a:bodyPr/>
                    <a:lstStyle/>
                    <a:p>
                      <a:pPr algn="ctr"/>
                      <a:r>
                        <a:rPr lang="en-GB" sz="1050" noProof="0" dirty="0">
                          <a:latin typeface="Univers" panose="020B0503020202020204" pitchFamily="34" charset="0"/>
                        </a:rPr>
                        <a:t>22 (1–325)</a:t>
                      </a:r>
                    </a:p>
                  </a:txBody>
                  <a:tcPr marL="36000" marR="36000" marT="36000" marB="36000" anchor="ctr"/>
                </a:tc>
                <a:extLst>
                  <a:ext uri="{0D108BD9-81ED-4DB2-BD59-A6C34878D82A}">
                    <a16:rowId xmlns:a16="http://schemas.microsoft.com/office/drawing/2014/main" val="3097373922"/>
                  </a:ext>
                </a:extLst>
              </a:tr>
              <a:tr h="0">
                <a:tc>
                  <a:txBody>
                    <a:bodyPr/>
                    <a:lstStyle/>
                    <a:p>
                      <a:pPr marL="180000" indent="0"/>
                      <a:r>
                        <a:rPr lang="en-GB" sz="1050" noProof="0" dirty="0">
                          <a:latin typeface="Univers" panose="020B0503020202020204" pitchFamily="34" charset="0"/>
                        </a:rPr>
                        <a:t>Treated with corticosteroids, n </a:t>
                      </a:r>
                    </a:p>
                  </a:txBody>
                  <a:tcPr marL="36000" marR="36000" marT="36000" marB="36000" anchor="ctr"/>
                </a:tc>
                <a:tc>
                  <a:txBody>
                    <a:bodyPr/>
                    <a:lstStyle/>
                    <a:p>
                      <a:pPr algn="ctr"/>
                      <a:r>
                        <a:rPr lang="en-GB" sz="1050" noProof="0" dirty="0">
                          <a:latin typeface="Univers" panose="020B0503020202020204" pitchFamily="34" charset="0"/>
                        </a:rPr>
                        <a:t>85</a:t>
                      </a:r>
                    </a:p>
                  </a:txBody>
                  <a:tcPr marL="36000" marR="36000" marT="36000" marB="36000" anchor="ctr"/>
                </a:tc>
                <a:tc>
                  <a:txBody>
                    <a:bodyPr/>
                    <a:lstStyle/>
                    <a:p>
                      <a:pPr algn="ctr"/>
                      <a:r>
                        <a:rPr lang="en-GB" sz="1050" noProof="0" dirty="0">
                          <a:latin typeface="Univers" panose="020B0503020202020204" pitchFamily="34" charset="0"/>
                        </a:rPr>
                        <a:t>28</a:t>
                      </a:r>
                    </a:p>
                  </a:txBody>
                  <a:tcPr marL="36000" marR="36000" marT="36000" marB="36000" anchor="ctr"/>
                </a:tc>
                <a:extLst>
                  <a:ext uri="{0D108BD9-81ED-4DB2-BD59-A6C34878D82A}">
                    <a16:rowId xmlns:a16="http://schemas.microsoft.com/office/drawing/2014/main" val="50653820"/>
                  </a:ext>
                </a:extLst>
              </a:tr>
              <a:tr h="0">
                <a:tc>
                  <a:txBody>
                    <a:bodyPr/>
                    <a:lstStyle/>
                    <a:p>
                      <a:pPr marL="0"/>
                      <a:r>
                        <a:rPr lang="en-GB" sz="1050" b="1" noProof="0" dirty="0">
                          <a:latin typeface="Univers" panose="020B0503020202020204" pitchFamily="34" charset="0"/>
                        </a:rPr>
                        <a:t>Hypothyroidism, n (%)</a:t>
                      </a:r>
                    </a:p>
                  </a:txBody>
                  <a:tcPr marL="36000" marR="36000" marT="36000" marB="36000" anchor="ctr"/>
                </a:tc>
                <a:tc>
                  <a:txBody>
                    <a:bodyPr/>
                    <a:lstStyle/>
                    <a:p>
                      <a:pPr algn="ctr"/>
                      <a:r>
                        <a:rPr lang="en-GB" sz="1050" noProof="0" dirty="0">
                          <a:latin typeface="Univers" panose="020B0503020202020204" pitchFamily="34" charset="0"/>
                        </a:rPr>
                        <a:t>118 (15.1)</a:t>
                      </a:r>
                    </a:p>
                  </a:txBody>
                  <a:tcPr marL="36000" marR="36000" marT="36000" marB="36000" anchor="ctr"/>
                </a:tc>
                <a:tc>
                  <a:txBody>
                    <a:bodyPr/>
                    <a:lstStyle/>
                    <a:p>
                      <a:pPr algn="ctr"/>
                      <a:r>
                        <a:rPr lang="en-GB" sz="1050" noProof="0" dirty="0">
                          <a:latin typeface="Univers" panose="020B0503020202020204" pitchFamily="34" charset="0"/>
                        </a:rPr>
                        <a:t>22 (5.7)</a:t>
                      </a:r>
                    </a:p>
                  </a:txBody>
                  <a:tcPr marL="36000" marR="36000" marT="36000" marB="36000" anchor="ctr"/>
                </a:tc>
                <a:extLst>
                  <a:ext uri="{0D108BD9-81ED-4DB2-BD59-A6C34878D82A}">
                    <a16:rowId xmlns:a16="http://schemas.microsoft.com/office/drawing/2014/main" val="3911873474"/>
                  </a:ext>
                </a:extLst>
              </a:tr>
              <a:tr h="0">
                <a:tc>
                  <a:txBody>
                    <a:bodyPr/>
                    <a:lstStyle/>
                    <a:p>
                      <a:pPr marL="180000"/>
                      <a:r>
                        <a:rPr lang="en-GB" sz="1050" b="0" kern="1200" noProof="0" dirty="0">
                          <a:solidFill>
                            <a:schemeClr val="tx1"/>
                          </a:solidFill>
                          <a:latin typeface="Univers" panose="020B0503020202020204" pitchFamily="34" charset="0"/>
                          <a:ea typeface="+mn-ea"/>
                          <a:cs typeface="Calibri" panose="020F0502020204030204" pitchFamily="34" charset="0"/>
                        </a:rPr>
                        <a:t>Median time to onset (range), days</a:t>
                      </a:r>
                    </a:p>
                  </a:txBody>
                  <a:tcPr marL="36000" marR="36000" marT="36000" marB="36000" anchor="ctr"/>
                </a:tc>
                <a:tc>
                  <a:txBody>
                    <a:bodyPr/>
                    <a:lstStyle/>
                    <a:p>
                      <a:pPr algn="ctr"/>
                      <a:r>
                        <a:rPr lang="en-GB" sz="1050" noProof="0" dirty="0">
                          <a:latin typeface="Univers" panose="020B0503020202020204" pitchFamily="34" charset="0"/>
                        </a:rPr>
                        <a:t>105 (7–510)</a:t>
                      </a:r>
                    </a:p>
                  </a:txBody>
                  <a:tcPr marL="36000" marR="36000" marT="36000" marB="36000" anchor="ctr"/>
                </a:tc>
                <a:tc>
                  <a:txBody>
                    <a:bodyPr/>
                    <a:lstStyle/>
                    <a:p>
                      <a:pPr algn="ctr"/>
                      <a:r>
                        <a:rPr lang="en-GB" sz="1050" noProof="0" dirty="0">
                          <a:latin typeface="Univers" panose="020B0503020202020204" pitchFamily="34" charset="0"/>
                        </a:rPr>
                        <a:t>255 (7–527)</a:t>
                      </a:r>
                    </a:p>
                  </a:txBody>
                  <a:tcPr marL="36000" marR="36000" marT="36000" marB="36000" anchor="ctr"/>
                </a:tc>
                <a:extLst>
                  <a:ext uri="{0D108BD9-81ED-4DB2-BD59-A6C34878D82A}">
                    <a16:rowId xmlns:a16="http://schemas.microsoft.com/office/drawing/2014/main" val="1682572805"/>
                  </a:ext>
                </a:extLst>
              </a:tr>
              <a:tr h="0">
                <a:tc>
                  <a:txBody>
                    <a:bodyPr/>
                    <a:lstStyle/>
                    <a:p>
                      <a:pPr marL="180000" indent="0"/>
                      <a:r>
                        <a:rPr lang="en-GB" sz="1050" noProof="0" dirty="0">
                          <a:latin typeface="Univers" panose="020B0503020202020204" pitchFamily="34" charset="0"/>
                        </a:rPr>
                        <a:t>Treated with thyroid replacement, n </a:t>
                      </a:r>
                    </a:p>
                  </a:txBody>
                  <a:tcPr marL="36000" marR="36000" marT="36000" marB="36000" anchor="ctr"/>
                </a:tc>
                <a:tc>
                  <a:txBody>
                    <a:bodyPr/>
                    <a:lstStyle/>
                    <a:p>
                      <a:pPr algn="ctr"/>
                      <a:r>
                        <a:rPr lang="en-GB" sz="1050" noProof="0" dirty="0">
                          <a:latin typeface="Univers" panose="020B0503020202020204" pitchFamily="34" charset="0"/>
                        </a:rPr>
                        <a:t>106</a:t>
                      </a:r>
                    </a:p>
                  </a:txBody>
                  <a:tcPr marL="36000" marR="36000" marT="36000" marB="36000" anchor="ctr"/>
                </a:tc>
                <a:tc>
                  <a:txBody>
                    <a:bodyPr/>
                    <a:lstStyle/>
                    <a:p>
                      <a:pPr algn="ctr"/>
                      <a:r>
                        <a:rPr lang="en-GB" sz="1050" noProof="0" dirty="0">
                          <a:latin typeface="Univers" panose="020B0503020202020204" pitchFamily="34" charset="0"/>
                        </a:rPr>
                        <a:t>13</a:t>
                      </a:r>
                    </a:p>
                  </a:txBody>
                  <a:tcPr marL="36000" marR="36000" marT="36000" marB="36000" anchor="ctr"/>
                </a:tc>
                <a:extLst>
                  <a:ext uri="{0D108BD9-81ED-4DB2-BD59-A6C34878D82A}">
                    <a16:rowId xmlns:a16="http://schemas.microsoft.com/office/drawing/2014/main" val="2149485789"/>
                  </a:ext>
                </a:extLst>
              </a:tr>
              <a:tr h="0">
                <a:tc>
                  <a:txBody>
                    <a:bodyPr/>
                    <a:lstStyle/>
                    <a:p>
                      <a:pPr marL="0"/>
                      <a:r>
                        <a:rPr lang="en-GB" sz="1050" b="1" kern="1200" noProof="0" dirty="0">
                          <a:solidFill>
                            <a:schemeClr val="tx1"/>
                          </a:solidFill>
                          <a:latin typeface="Univers" panose="020B0503020202020204" pitchFamily="34" charset="0"/>
                          <a:ea typeface="+mn-ea"/>
                          <a:cs typeface="Calibri" panose="020F0502020204030204" pitchFamily="34" charset="0"/>
                        </a:rPr>
                        <a:t>Severe skin reactions, n (%)</a:t>
                      </a:r>
                    </a:p>
                  </a:txBody>
                  <a:tcPr marL="36000" marR="36000" marT="36000" marB="36000" anchor="ctr"/>
                </a:tc>
                <a:tc>
                  <a:txBody>
                    <a:bodyPr/>
                    <a:lstStyle/>
                    <a:p>
                      <a:pPr algn="ctr"/>
                      <a:r>
                        <a:rPr lang="en-GB" sz="1050" noProof="0" dirty="0">
                          <a:latin typeface="Univers" panose="020B0503020202020204" pitchFamily="34" charset="0"/>
                        </a:rPr>
                        <a:t>45 (5.7)</a:t>
                      </a:r>
                    </a:p>
                  </a:txBody>
                  <a:tcPr marL="36000" marR="36000" marT="36000" marB="36000" anchor="ctr"/>
                </a:tc>
                <a:tc>
                  <a:txBody>
                    <a:bodyPr/>
                    <a:lstStyle/>
                    <a:p>
                      <a:pPr algn="ctr"/>
                      <a:r>
                        <a:rPr lang="en-GB" sz="1050" noProof="0" dirty="0">
                          <a:latin typeface="Univers" panose="020B0503020202020204" pitchFamily="34" charset="0"/>
                        </a:rPr>
                        <a:t>4 (1.0)</a:t>
                      </a:r>
                    </a:p>
                  </a:txBody>
                  <a:tcPr marL="36000" marR="36000" marT="36000" marB="36000" anchor="ctr"/>
                </a:tc>
                <a:extLst>
                  <a:ext uri="{0D108BD9-81ED-4DB2-BD59-A6C34878D82A}">
                    <a16:rowId xmlns:a16="http://schemas.microsoft.com/office/drawing/2014/main" val="2057512101"/>
                  </a:ext>
                </a:extLst>
              </a:tr>
              <a:tr h="0">
                <a:tc>
                  <a:txBody>
                    <a:bodyPr/>
                    <a:lstStyle/>
                    <a:p>
                      <a:pPr marL="180000"/>
                      <a:r>
                        <a:rPr lang="en-GB" sz="1050" b="0" kern="1200" noProof="0" dirty="0">
                          <a:solidFill>
                            <a:schemeClr val="tx1"/>
                          </a:solidFill>
                          <a:latin typeface="Univers" panose="020B0503020202020204" pitchFamily="34" charset="0"/>
                          <a:ea typeface="+mn-ea"/>
                          <a:cs typeface="Calibri" panose="020F0502020204030204" pitchFamily="34" charset="0"/>
                        </a:rPr>
                        <a:t>Median time to onset (range), days</a:t>
                      </a:r>
                    </a:p>
                  </a:txBody>
                  <a:tcPr marL="36000" marR="36000" marT="36000" marB="36000" anchor="ctr"/>
                </a:tc>
                <a:tc>
                  <a:txBody>
                    <a:bodyPr/>
                    <a:lstStyle/>
                    <a:p>
                      <a:pPr algn="ctr"/>
                      <a:r>
                        <a:rPr lang="en-GB" sz="1050" noProof="0" dirty="0">
                          <a:latin typeface="Univers" panose="020B0503020202020204" pitchFamily="34" charset="0"/>
                        </a:rPr>
                        <a:t>64 (4–479)</a:t>
                      </a:r>
                    </a:p>
                  </a:txBody>
                  <a:tcPr marL="36000" marR="36000" marT="36000" marB="36000" anchor="ctr"/>
                </a:tc>
                <a:tc>
                  <a:txBody>
                    <a:bodyPr/>
                    <a:lstStyle/>
                    <a:p>
                      <a:pPr algn="ctr"/>
                      <a:r>
                        <a:rPr lang="en-GB" sz="1050" noProof="0" dirty="0">
                          <a:latin typeface="Univers" panose="020B0503020202020204" pitchFamily="34" charset="0"/>
                        </a:rPr>
                        <a:t>50.5 (32–186)</a:t>
                      </a:r>
                    </a:p>
                  </a:txBody>
                  <a:tcPr marL="36000" marR="36000" marT="36000" marB="36000" anchor="ctr"/>
                </a:tc>
                <a:extLst>
                  <a:ext uri="{0D108BD9-81ED-4DB2-BD59-A6C34878D82A}">
                    <a16:rowId xmlns:a16="http://schemas.microsoft.com/office/drawing/2014/main" val="1251301498"/>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50" noProof="0" dirty="0">
                          <a:latin typeface="Univers" panose="020B0503020202020204" pitchFamily="34" charset="0"/>
                        </a:rPr>
                        <a:t>Treated with corticosteroids, n </a:t>
                      </a:r>
                    </a:p>
                  </a:txBody>
                  <a:tcPr marL="36000" marR="36000" marT="36000" marB="36000" anchor="ctr"/>
                </a:tc>
                <a:tc>
                  <a:txBody>
                    <a:bodyPr/>
                    <a:lstStyle/>
                    <a:p>
                      <a:pPr algn="ctr"/>
                      <a:r>
                        <a:rPr lang="en-GB" sz="1050" noProof="0" dirty="0">
                          <a:latin typeface="Univers" panose="020B0503020202020204" pitchFamily="34" charset="0"/>
                        </a:rPr>
                        <a:t>28</a:t>
                      </a:r>
                    </a:p>
                  </a:txBody>
                  <a:tcPr marL="36000" marR="36000" marT="36000" marB="36000" anchor="ctr"/>
                </a:tc>
                <a:tc>
                  <a:txBody>
                    <a:bodyPr/>
                    <a:lstStyle/>
                    <a:p>
                      <a:pPr algn="ctr"/>
                      <a:r>
                        <a:rPr lang="en-GB" sz="1050" noProof="0" dirty="0">
                          <a:latin typeface="Univers" panose="020B0503020202020204" pitchFamily="34" charset="0"/>
                        </a:rPr>
                        <a:t>0</a:t>
                      </a:r>
                    </a:p>
                  </a:txBody>
                  <a:tcPr marL="36000" marR="36000" marT="36000" marB="36000" anchor="ctr"/>
                </a:tc>
                <a:extLst>
                  <a:ext uri="{0D108BD9-81ED-4DB2-BD59-A6C34878D82A}">
                    <a16:rowId xmlns:a16="http://schemas.microsoft.com/office/drawing/2014/main" val="195880239"/>
                  </a:ext>
                </a:extLst>
              </a:tr>
              <a:tr h="0">
                <a:tc>
                  <a:txBody>
                    <a:bodyPr/>
                    <a:lstStyle/>
                    <a:p>
                      <a:pPr marL="0"/>
                      <a:r>
                        <a:rPr lang="en-GB" sz="1050" b="1" noProof="0" dirty="0">
                          <a:latin typeface="Univers" panose="020B0503020202020204" pitchFamily="34" charset="0"/>
                        </a:rPr>
                        <a:t>Hyperthyroidism, n (%)</a:t>
                      </a:r>
                    </a:p>
                  </a:txBody>
                  <a:tcPr marL="36000" marR="36000" marT="36000" marB="36000" anchor="ctr"/>
                </a:tc>
                <a:tc>
                  <a:txBody>
                    <a:bodyPr/>
                    <a:lstStyle/>
                    <a:p>
                      <a:pPr algn="ctr"/>
                      <a:r>
                        <a:rPr lang="en-GB" sz="1050" noProof="0" dirty="0">
                          <a:latin typeface="Univers" panose="020B0503020202020204" pitchFamily="34" charset="0"/>
                        </a:rPr>
                        <a:t>41 (5.2)</a:t>
                      </a:r>
                    </a:p>
                  </a:txBody>
                  <a:tcPr marL="36000" marR="36000" marT="36000" marB="36000" anchor="ctr"/>
                </a:tc>
                <a:tc>
                  <a:txBody>
                    <a:bodyPr/>
                    <a:lstStyle/>
                    <a:p>
                      <a:pPr algn="ctr"/>
                      <a:r>
                        <a:rPr lang="en-GB" sz="1050" noProof="0" dirty="0">
                          <a:latin typeface="Univers" panose="020B0503020202020204" pitchFamily="34" charset="0"/>
                        </a:rPr>
                        <a:t>7 (1.8)</a:t>
                      </a:r>
                    </a:p>
                  </a:txBody>
                  <a:tcPr marL="36000" marR="36000" marT="36000" marB="36000" anchor="ctr"/>
                </a:tc>
                <a:extLst>
                  <a:ext uri="{0D108BD9-81ED-4DB2-BD59-A6C34878D82A}">
                    <a16:rowId xmlns:a16="http://schemas.microsoft.com/office/drawing/2014/main" val="1071087961"/>
                  </a:ext>
                </a:extLst>
              </a:tr>
              <a:tr h="0">
                <a:tc>
                  <a:txBody>
                    <a:bodyPr/>
                    <a:lstStyle/>
                    <a:p>
                      <a:pPr marL="180000"/>
                      <a:r>
                        <a:rPr lang="en-GB" sz="1050" b="0" kern="1200" noProof="0" dirty="0">
                          <a:solidFill>
                            <a:schemeClr val="tx1"/>
                          </a:solidFill>
                          <a:latin typeface="Univers" panose="020B0503020202020204" pitchFamily="34" charset="0"/>
                          <a:ea typeface="+mn-ea"/>
                          <a:cs typeface="Calibri" panose="020F0502020204030204" pitchFamily="34" charset="0"/>
                        </a:rPr>
                        <a:t>Median time to onset (range), days</a:t>
                      </a:r>
                    </a:p>
                  </a:txBody>
                  <a:tcPr marL="36000" marR="36000" marT="36000" marB="36000" anchor="ctr"/>
                </a:tc>
                <a:tc>
                  <a:txBody>
                    <a:bodyPr/>
                    <a:lstStyle/>
                    <a:p>
                      <a:pPr algn="ctr"/>
                      <a:r>
                        <a:rPr lang="en-GB" sz="1050" noProof="0" dirty="0">
                          <a:latin typeface="Univers" panose="020B0503020202020204" pitchFamily="34" charset="0"/>
                        </a:rPr>
                        <a:t>107 (20–470)</a:t>
                      </a:r>
                    </a:p>
                  </a:txBody>
                  <a:tcPr marL="36000" marR="36000" marT="36000" marB="36000" anchor="ctr"/>
                </a:tc>
                <a:tc>
                  <a:txBody>
                    <a:bodyPr/>
                    <a:lstStyle/>
                    <a:p>
                      <a:pPr algn="ctr"/>
                      <a:r>
                        <a:rPr lang="en-GB" sz="1050" noProof="0" dirty="0">
                          <a:latin typeface="Univers" panose="020B0503020202020204" pitchFamily="34" charset="0"/>
                        </a:rPr>
                        <a:t>184 (1–284)</a:t>
                      </a:r>
                    </a:p>
                  </a:txBody>
                  <a:tcPr marL="36000" marR="36000" marT="36000" marB="36000" anchor="ctr"/>
                </a:tc>
                <a:extLst>
                  <a:ext uri="{0D108BD9-81ED-4DB2-BD59-A6C34878D82A}">
                    <a16:rowId xmlns:a16="http://schemas.microsoft.com/office/drawing/2014/main" val="2788749377"/>
                  </a:ext>
                </a:extLst>
              </a:tr>
              <a:tr h="0">
                <a:tc>
                  <a:txBody>
                    <a:bodyPr/>
                    <a:lstStyle/>
                    <a:p>
                      <a:pPr marL="0" indent="0"/>
                      <a:r>
                        <a:rPr lang="en-GB" sz="1050" b="1" noProof="0" dirty="0">
                          <a:latin typeface="Univers" panose="020B0503020202020204" pitchFamily="34" charset="0"/>
                        </a:rPr>
                        <a:t>Adrenal insufficiency, n (%) </a:t>
                      </a:r>
                    </a:p>
                  </a:txBody>
                  <a:tcPr marL="36000" marR="36000" marT="36000" marB="36000" anchor="ctr"/>
                </a:tc>
                <a:tc>
                  <a:txBody>
                    <a:bodyPr/>
                    <a:lstStyle/>
                    <a:p>
                      <a:pPr algn="ctr"/>
                      <a:r>
                        <a:rPr lang="en-GB" sz="1050" noProof="0" dirty="0">
                          <a:latin typeface="Univers" panose="020B0503020202020204" pitchFamily="34" charset="0"/>
                        </a:rPr>
                        <a:t>20 (2.6)</a:t>
                      </a:r>
                    </a:p>
                  </a:txBody>
                  <a:tcPr marL="36000" marR="36000" marT="36000" marB="36000" anchor="ctr"/>
                </a:tc>
                <a:tc>
                  <a:txBody>
                    <a:bodyPr/>
                    <a:lstStyle/>
                    <a:p>
                      <a:pPr algn="ctr"/>
                      <a:r>
                        <a:rPr lang="en-GB" sz="1050" noProof="0" dirty="0">
                          <a:latin typeface="Univers" panose="020B0503020202020204" pitchFamily="34" charset="0"/>
                        </a:rPr>
                        <a:t>0</a:t>
                      </a:r>
                    </a:p>
                  </a:txBody>
                  <a:tcPr marL="36000" marR="36000" marT="36000" marB="36000" anchor="ctr"/>
                </a:tc>
                <a:extLst>
                  <a:ext uri="{0D108BD9-81ED-4DB2-BD59-A6C34878D82A}">
                    <a16:rowId xmlns:a16="http://schemas.microsoft.com/office/drawing/2014/main" val="220138156"/>
                  </a:ext>
                </a:extLst>
              </a:tr>
              <a:tr h="0">
                <a:tc>
                  <a:txBody>
                    <a:bodyPr/>
                    <a:lstStyle/>
                    <a:p>
                      <a:pPr marL="180000" indent="0"/>
                      <a:r>
                        <a:rPr lang="en-GB" sz="1050" noProof="0" dirty="0">
                          <a:latin typeface="Univers" panose="020B0503020202020204" pitchFamily="34" charset="0"/>
                        </a:rPr>
                        <a:t>Median time to onset (range), days</a:t>
                      </a:r>
                    </a:p>
                  </a:txBody>
                  <a:tcPr marL="36000" marR="36000" marT="36000" marB="36000" anchor="ctr"/>
                </a:tc>
                <a:tc>
                  <a:txBody>
                    <a:bodyPr/>
                    <a:lstStyle/>
                    <a:p>
                      <a:pPr algn="ctr"/>
                      <a:r>
                        <a:rPr lang="en-GB" sz="1050" noProof="0" dirty="0">
                          <a:latin typeface="Univers" panose="020B0503020202020204" pitchFamily="34" charset="0"/>
                        </a:rPr>
                        <a:t>175.5 (100–383)</a:t>
                      </a:r>
                    </a:p>
                  </a:txBody>
                  <a:tcPr marL="36000" marR="36000" marT="36000" marB="36000" anchor="ctr"/>
                </a:tc>
                <a:tc>
                  <a:txBody>
                    <a:bodyPr/>
                    <a:lstStyle/>
                    <a:p>
                      <a:pPr algn="ctr"/>
                      <a:r>
                        <a:rPr lang="en-GB" sz="1050" noProof="0" dirty="0">
                          <a:latin typeface="Univers" panose="020B0503020202020204" pitchFamily="34" charset="0"/>
                        </a:rPr>
                        <a:t>-</a:t>
                      </a:r>
                    </a:p>
                  </a:txBody>
                  <a:tcPr marL="36000" marR="36000" marT="36000" marB="36000" anchor="ctr"/>
                </a:tc>
                <a:extLst>
                  <a:ext uri="{0D108BD9-81ED-4DB2-BD59-A6C34878D82A}">
                    <a16:rowId xmlns:a16="http://schemas.microsoft.com/office/drawing/2014/main" val="1760947641"/>
                  </a:ext>
                </a:extLst>
              </a:tr>
              <a:tr h="0">
                <a:tc>
                  <a:txBody>
                    <a:bodyPr/>
                    <a:lstStyle/>
                    <a:p>
                      <a:pPr marL="180000" indent="0"/>
                      <a:r>
                        <a:rPr lang="en-GB" sz="1050" noProof="0" dirty="0">
                          <a:latin typeface="Univers" panose="020B0503020202020204" pitchFamily="34" charset="0"/>
                        </a:rPr>
                        <a:t>Treated with hormone replacement, n </a:t>
                      </a:r>
                    </a:p>
                  </a:txBody>
                  <a:tcPr marL="36000" marR="36000" marT="36000" marB="36000" anchor="ctr"/>
                </a:tc>
                <a:tc>
                  <a:txBody>
                    <a:bodyPr/>
                    <a:lstStyle/>
                    <a:p>
                      <a:pPr algn="ctr"/>
                      <a:r>
                        <a:rPr lang="en-GB" sz="1050" noProof="0" dirty="0">
                          <a:latin typeface="Univers" panose="020B0503020202020204" pitchFamily="34" charset="0"/>
                        </a:rPr>
                        <a:t>20</a:t>
                      </a:r>
                    </a:p>
                  </a:txBody>
                  <a:tcPr marL="36000" marR="36000" marT="36000" marB="36000" anchor="ctr"/>
                </a:tc>
                <a:tc>
                  <a:txBody>
                    <a:bodyPr/>
                    <a:lstStyle/>
                    <a:p>
                      <a:pPr algn="ctr"/>
                      <a:r>
                        <a:rPr lang="en-GB" sz="1050" noProof="0" dirty="0">
                          <a:latin typeface="Univers" panose="020B0503020202020204" pitchFamily="34" charset="0"/>
                        </a:rPr>
                        <a:t>-</a:t>
                      </a:r>
                    </a:p>
                  </a:txBody>
                  <a:tcPr marL="36000" marR="36000" marT="36000" marB="36000" anchor="ctr"/>
                </a:tc>
                <a:extLst>
                  <a:ext uri="{0D108BD9-81ED-4DB2-BD59-A6C34878D82A}">
                    <a16:rowId xmlns:a16="http://schemas.microsoft.com/office/drawing/2014/main" val="504974875"/>
                  </a:ext>
                </a:extLst>
              </a:tr>
            </a:tbl>
          </a:graphicData>
        </a:graphic>
      </p:graphicFrame>
      <p:sp>
        <p:nvSpPr>
          <p:cNvPr id="5" name="TextBox 4">
            <a:extLst>
              <a:ext uri="{FF2B5EF4-FFF2-40B4-BE49-F238E27FC236}">
                <a16:creationId xmlns:a16="http://schemas.microsoft.com/office/drawing/2014/main" id="{44E08761-992B-E2EE-CCF9-A12AB79D9BE4}"/>
              </a:ext>
            </a:extLst>
          </p:cNvPr>
          <p:cNvSpPr txBox="1"/>
          <p:nvPr/>
        </p:nvSpPr>
        <p:spPr>
          <a:xfrm>
            <a:off x="1531738" y="1290448"/>
            <a:ext cx="3518912" cy="276999"/>
          </a:xfrm>
          <a:prstGeom prst="rect">
            <a:avLst/>
          </a:prstGeom>
          <a:noFill/>
        </p:spPr>
        <p:txBody>
          <a:bodyPr wrap="none" rtlCol="0">
            <a:spAutoFit/>
          </a:bodyPr>
          <a:lstStyle/>
          <a:p>
            <a:r>
              <a:rPr lang="en-GB" sz="1200" b="1" noProof="0" dirty="0">
                <a:solidFill>
                  <a:schemeClr val="tx1">
                    <a:lumMod val="75000"/>
                    <a:lumOff val="25000"/>
                  </a:schemeClr>
                </a:solidFill>
                <a:latin typeface="Univers" panose="020B0503020202020204" pitchFamily="34" charset="0"/>
              </a:rPr>
              <a:t>Immune-mediated AEs and infusion reactions</a:t>
            </a:r>
          </a:p>
        </p:txBody>
      </p:sp>
      <p:sp>
        <p:nvSpPr>
          <p:cNvPr id="6" name="TextBox 5">
            <a:extLst>
              <a:ext uri="{FF2B5EF4-FFF2-40B4-BE49-F238E27FC236}">
                <a16:creationId xmlns:a16="http://schemas.microsoft.com/office/drawing/2014/main" id="{6860EAC7-D88B-CCB9-C963-6913BC46529F}"/>
              </a:ext>
            </a:extLst>
          </p:cNvPr>
          <p:cNvSpPr txBox="1"/>
          <p:nvPr/>
        </p:nvSpPr>
        <p:spPr>
          <a:xfrm>
            <a:off x="6294378" y="1290448"/>
            <a:ext cx="5206875" cy="461665"/>
          </a:xfrm>
          <a:prstGeom prst="rect">
            <a:avLst/>
          </a:prstGeom>
          <a:noFill/>
        </p:spPr>
        <p:txBody>
          <a:bodyPr wrap="none" rtlCol="0">
            <a:spAutoFit/>
          </a:bodyPr>
          <a:lstStyle/>
          <a:p>
            <a:pPr algn="ctr"/>
            <a:r>
              <a:rPr lang="en-GB" sz="1200" b="1" noProof="0" dirty="0">
                <a:solidFill>
                  <a:schemeClr val="tx1">
                    <a:lumMod val="75000"/>
                    <a:lumOff val="25000"/>
                  </a:schemeClr>
                </a:solidFill>
                <a:latin typeface="Univers" panose="020B0503020202020204" pitchFamily="34" charset="0"/>
              </a:rPr>
              <a:t>Time to onset and management of the most common (≥20 patients) </a:t>
            </a:r>
            <a:br>
              <a:rPr lang="en-GB" sz="1200" b="1" noProof="0" dirty="0">
                <a:solidFill>
                  <a:schemeClr val="tx1">
                    <a:lumMod val="75000"/>
                    <a:lumOff val="25000"/>
                  </a:schemeClr>
                </a:solidFill>
                <a:latin typeface="Univers" panose="020B0503020202020204" pitchFamily="34" charset="0"/>
              </a:rPr>
            </a:br>
            <a:r>
              <a:rPr lang="en-GB" sz="1200" b="1" noProof="0" dirty="0">
                <a:solidFill>
                  <a:schemeClr val="tx1">
                    <a:lumMod val="75000"/>
                    <a:lumOff val="25000"/>
                  </a:schemeClr>
                </a:solidFill>
                <a:latin typeface="Univers" panose="020B0503020202020204" pitchFamily="34" charset="0"/>
              </a:rPr>
              <a:t>immune-mediated AEs and infusion reactions</a:t>
            </a:r>
          </a:p>
        </p:txBody>
      </p:sp>
      <p:sp>
        <p:nvSpPr>
          <p:cNvPr id="2" name="TextBox 1">
            <a:extLst>
              <a:ext uri="{FF2B5EF4-FFF2-40B4-BE49-F238E27FC236}">
                <a16:creationId xmlns:a16="http://schemas.microsoft.com/office/drawing/2014/main" id="{8187E144-E533-1C5B-B420-49F864C41CD6}"/>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032274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80000"/>
              </a:lnSpc>
            </a:pPr>
            <a:r>
              <a:rPr lang="en-GB" sz="2800" dirty="0">
                <a:solidFill>
                  <a:schemeClr val="bg1"/>
                </a:solidFill>
                <a:latin typeface="Univers" panose="020B0503020202020204" pitchFamily="34" charset="0"/>
              </a:rPr>
              <a:t>KEYNOTE-522: Summary of any-grade TRAEs occurring in</a:t>
            </a:r>
            <a:r>
              <a:rPr lang="en-GB" sz="2800" b="1" dirty="0">
                <a:latin typeface="Univers" panose="020B0503020202020204" pitchFamily="34" charset="0"/>
              </a:rPr>
              <a:t> </a:t>
            </a:r>
            <a:r>
              <a:rPr lang="en-GB" sz="2800" dirty="0">
                <a:solidFill>
                  <a:schemeClr val="bg1"/>
                </a:solidFill>
                <a:latin typeface="Univers" panose="020B0503020202020204" pitchFamily="34" charset="0"/>
              </a:rPr>
              <a:t>≥20%</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of patients in the combined neoadjuvant and adjuvant phases at </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75-month follow-up</a:t>
            </a:r>
            <a:r>
              <a:rPr lang="en-GB" sz="2800" baseline="30000" dirty="0">
                <a:solidFill>
                  <a:schemeClr val="bg1"/>
                </a:solidFill>
                <a:latin typeface="Univers" panose="020B0503020202020204" pitchFamily="34" charset="0"/>
              </a:rPr>
              <a:t>1,2</a:t>
            </a:r>
            <a:endParaRPr lang="en-GB" sz="280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12FD1938-7AA3-4A7A-B0A0-5FFD1E7DA889}"/>
              </a:ext>
            </a:extLst>
          </p:cNvPr>
          <p:cNvSpPr txBox="1">
            <a:spLocks/>
          </p:cNvSpPr>
          <p:nvPr/>
        </p:nvSpPr>
        <p:spPr>
          <a:xfrm>
            <a:off x="80996" y="5997600"/>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Data cut-off: 22 March 2024. AEs were assessed during each phase of the study, as well as the study as a whole.</a:t>
            </a:r>
            <a:r>
              <a:rPr lang="en-GB" sz="800" b="1" baseline="30000" dirty="0">
                <a:latin typeface="Univers" panose="020B0503020202020204" pitchFamily="34" charset="0"/>
              </a:rPr>
              <a:t> </a:t>
            </a:r>
            <a:r>
              <a:rPr lang="en-GB" sz="800" b="1"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 </a:t>
            </a:r>
          </a:p>
          <a:p>
            <a:pPr marL="0" indent="0">
              <a:spcBef>
                <a:spcPts val="0"/>
              </a:spcBef>
              <a:buNone/>
            </a:pPr>
            <a:r>
              <a:rPr lang="en-GB" sz="800" b="1" baseline="30000" dirty="0" err="1">
                <a:latin typeface="Univers" panose="020B0503020202020204" pitchFamily="34" charset="0"/>
              </a:rPr>
              <a:t>a</a:t>
            </a:r>
            <a:r>
              <a:rPr lang="en-GB" sz="800" b="1" dirty="0" err="1">
                <a:latin typeface="Univers" panose="020B0503020202020204" pitchFamily="34" charset="0"/>
              </a:rPr>
              <a:t>Grade</a:t>
            </a:r>
            <a:r>
              <a:rPr lang="en-GB" sz="800" b="1" dirty="0">
                <a:latin typeface="Univers" panose="020B0503020202020204" pitchFamily="34" charset="0"/>
              </a:rPr>
              <a:t> 5 AEs in the KEYTRUDA + chemotherapy arm were sepsis and multiple organ dysfunction syndrome (n=1) and pneumonitis, pulmonary embolism and autoimmune encephalitis (n=1 in each group); </a:t>
            </a:r>
            <a:r>
              <a:rPr lang="en-GB" sz="800" b="1" baseline="30000" dirty="0" err="1">
                <a:latin typeface="Univers" panose="020B0503020202020204" pitchFamily="34" charset="0"/>
              </a:rPr>
              <a:t>b</a:t>
            </a:r>
            <a:r>
              <a:rPr lang="en-GB" sz="800" b="1" dirty="0" err="1">
                <a:latin typeface="Univers" panose="020B0503020202020204" pitchFamily="34" charset="0"/>
              </a:rPr>
              <a:t>Grade</a:t>
            </a:r>
            <a:r>
              <a:rPr lang="en-GB" sz="800" b="1" dirty="0">
                <a:latin typeface="Univers" panose="020B0503020202020204" pitchFamily="34" charset="0"/>
              </a:rPr>
              <a:t> 5 AEs in the placebo + chemotherapy arm were septic shock (n=1). </a:t>
            </a:r>
            <a:r>
              <a:rPr lang="en-GB" sz="800" dirty="0">
                <a:latin typeface="Univers" panose="020B0503020202020204" pitchFamily="34" charset="0"/>
              </a:rPr>
              <a:t>AE, adverse event; TRAE, treatment-related adverse event.</a:t>
            </a:r>
            <a:br>
              <a:rPr lang="en-GB" sz="800" dirty="0">
                <a:latin typeface="Univers" panose="020B0503020202020204" pitchFamily="34" charset="0"/>
              </a:rPr>
            </a:br>
            <a:r>
              <a:rPr lang="en-GB" sz="800" dirty="0">
                <a:latin typeface="Univers" panose="020B0503020202020204" pitchFamily="34" charset="0"/>
              </a:rPr>
              <a:t>1. Schmid P et al. Presented at the European Society of Medical Oncology Congress 2024, 13–17 September, Barcelona, Spain; </a:t>
            </a:r>
          </a:p>
          <a:p>
            <a:pPr marL="0" indent="0">
              <a:spcBef>
                <a:spcPts val="0"/>
              </a:spcBef>
              <a:buNone/>
            </a:pPr>
            <a:r>
              <a:rPr lang="en-GB" sz="800" dirty="0">
                <a:latin typeface="Univers" panose="020B0503020202020204" pitchFamily="34" charset="0"/>
              </a:rPr>
              <a:t>2. Schmid P et al. </a:t>
            </a:r>
            <a:r>
              <a:rPr lang="en-GB" sz="800" i="1" dirty="0">
                <a:latin typeface="Univers" panose="020B0503020202020204" pitchFamily="34" charset="0"/>
              </a:rPr>
              <a:t>N Engl J Med </a:t>
            </a:r>
            <a:r>
              <a:rPr lang="en-GB" sz="800" dirty="0">
                <a:latin typeface="Univers" panose="020B0503020202020204" pitchFamily="34" charset="0"/>
              </a:rPr>
              <a:t>2024;391:1981–1991.</a:t>
            </a:r>
          </a:p>
        </p:txBody>
      </p:sp>
      <p:pic>
        <p:nvPicPr>
          <p:cNvPr id="5" name="Picture 4" descr="Chart&#10;&#10;Description automatically generated">
            <a:extLst>
              <a:ext uri="{FF2B5EF4-FFF2-40B4-BE49-F238E27FC236}">
                <a16:creationId xmlns:a16="http://schemas.microsoft.com/office/drawing/2014/main" id="{F79296A4-941E-EC5F-E848-895882D09B03}"/>
              </a:ext>
            </a:extLst>
          </p:cNvPr>
          <p:cNvPicPr>
            <a:picLocks noChangeAspect="1"/>
          </p:cNvPicPr>
          <p:nvPr/>
        </p:nvPicPr>
        <p:blipFill rotWithShape="1">
          <a:blip r:embed="rId5">
            <a:extLst>
              <a:ext uri="{28A0092B-C50C-407E-A947-70E740481C1C}">
                <a14:useLocalDpi xmlns:a14="http://schemas.microsoft.com/office/drawing/2010/main" val="0"/>
              </a:ext>
            </a:extLst>
          </a:blip>
          <a:srcRect l="68100" t="15851" b="56372"/>
          <a:stretch/>
        </p:blipFill>
        <p:spPr>
          <a:xfrm>
            <a:off x="7941114" y="1282701"/>
            <a:ext cx="3889233" cy="1905000"/>
          </a:xfrm>
          <a:prstGeom prst="rect">
            <a:avLst/>
          </a:prstGeom>
        </p:spPr>
      </p:pic>
      <p:pic>
        <p:nvPicPr>
          <p:cNvPr id="6" name="Picture 5" descr="Chart&#10;&#10;Description automatically generated">
            <a:extLst>
              <a:ext uri="{FF2B5EF4-FFF2-40B4-BE49-F238E27FC236}">
                <a16:creationId xmlns:a16="http://schemas.microsoft.com/office/drawing/2014/main" id="{3D2F1F80-6D18-0257-E29F-815D7E67B98F}"/>
              </a:ext>
            </a:extLst>
          </p:cNvPr>
          <p:cNvPicPr>
            <a:picLocks noChangeAspect="1"/>
          </p:cNvPicPr>
          <p:nvPr/>
        </p:nvPicPr>
        <p:blipFill rotWithShape="1">
          <a:blip r:embed="rId6">
            <a:extLst>
              <a:ext uri="{28A0092B-C50C-407E-A947-70E740481C1C}">
                <a14:useLocalDpi xmlns:a14="http://schemas.microsoft.com/office/drawing/2010/main" val="0"/>
              </a:ext>
            </a:extLst>
          </a:blip>
          <a:srcRect l="4221" t="24165" r="2776" b="21174"/>
          <a:stretch/>
        </p:blipFill>
        <p:spPr>
          <a:xfrm>
            <a:off x="6514" y="1765356"/>
            <a:ext cx="11892420" cy="3932061"/>
          </a:xfrm>
          <a:prstGeom prst="corner">
            <a:avLst>
              <a:gd name="adj1" fmla="val 62315"/>
              <a:gd name="adj2" fmla="val 175991"/>
            </a:avLst>
          </a:prstGeom>
        </p:spPr>
      </p:pic>
      <p:sp>
        <p:nvSpPr>
          <p:cNvPr id="11" name="TextBox 10">
            <a:extLst>
              <a:ext uri="{FF2B5EF4-FFF2-40B4-BE49-F238E27FC236}">
                <a16:creationId xmlns:a16="http://schemas.microsoft.com/office/drawing/2014/main" id="{4EBAFD53-0E1C-4CCF-161C-887301B1AE35}"/>
              </a:ext>
            </a:extLst>
          </p:cNvPr>
          <p:cNvSpPr txBox="1"/>
          <p:nvPr/>
        </p:nvSpPr>
        <p:spPr>
          <a:xfrm>
            <a:off x="7803072" y="561686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a:latin typeface="Univers" panose="020B0503020202020204" pitchFamily="34" charset="0"/>
              </a:rPr>
              <a:t>Adapted from Schmid P et al. Presented at ESMO 2024.</a:t>
            </a:r>
            <a:r>
              <a:rPr lang="en-GB" sz="800" baseline="30000">
                <a:latin typeface="Univers" panose="020B0503020202020204" pitchFamily="34" charset="0"/>
              </a:rPr>
              <a:t>1</a:t>
            </a:r>
          </a:p>
        </p:txBody>
      </p:sp>
      <p:sp>
        <p:nvSpPr>
          <p:cNvPr id="3" name="Rectangle 2">
            <a:extLst>
              <a:ext uri="{FF2B5EF4-FFF2-40B4-BE49-F238E27FC236}">
                <a16:creationId xmlns:a16="http://schemas.microsoft.com/office/drawing/2014/main" id="{1049D7D1-3B38-F017-4A4D-9DAB8E98F28A}"/>
              </a:ext>
            </a:extLst>
          </p:cNvPr>
          <p:cNvSpPr/>
          <p:nvPr/>
        </p:nvSpPr>
        <p:spPr>
          <a:xfrm>
            <a:off x="8168640" y="2352987"/>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Graphical user interface&#10;&#10;Description automatically generated with medium confidence">
            <a:extLst>
              <a:ext uri="{FF2B5EF4-FFF2-40B4-BE49-F238E27FC236}">
                <a16:creationId xmlns:a16="http://schemas.microsoft.com/office/drawing/2014/main" id="{E67C70A1-1C13-EED1-9CEA-39C1E85E8C5E}"/>
              </a:ext>
            </a:extLst>
          </p:cNvPr>
          <p:cNvPicPr>
            <a:picLocks noChangeAspect="1"/>
          </p:cNvPicPr>
          <p:nvPr/>
        </p:nvPicPr>
        <p:blipFill rotWithShape="1">
          <a:blip r:embed="rId7">
            <a:extLst>
              <a:ext uri="{28A0092B-C50C-407E-A947-70E740481C1C}">
                <a14:useLocalDpi xmlns:a14="http://schemas.microsoft.com/office/drawing/2010/main" val="0"/>
              </a:ext>
            </a:extLst>
          </a:blip>
          <a:srcRect l="58766" t="33939" r="27338" b="54265"/>
          <a:stretch/>
        </p:blipFill>
        <p:spPr>
          <a:xfrm>
            <a:off x="9739300" y="3067270"/>
            <a:ext cx="1935332" cy="924087"/>
          </a:xfrm>
          <a:prstGeom prst="rect">
            <a:avLst/>
          </a:prstGeom>
        </p:spPr>
      </p:pic>
      <p:sp>
        <p:nvSpPr>
          <p:cNvPr id="12" name="TextBox 11">
            <a:extLst>
              <a:ext uri="{FF2B5EF4-FFF2-40B4-BE49-F238E27FC236}">
                <a16:creationId xmlns:a16="http://schemas.microsoft.com/office/drawing/2014/main" id="{12E17AC9-7955-F5A4-27B9-636C5A2753D0}"/>
              </a:ext>
            </a:extLst>
          </p:cNvPr>
          <p:cNvSpPr txBox="1"/>
          <p:nvPr/>
        </p:nvSpPr>
        <p:spPr>
          <a:xfrm>
            <a:off x="2004079" y="5652675"/>
            <a:ext cx="7018615" cy="276999"/>
          </a:xfrm>
          <a:prstGeom prst="rect">
            <a:avLst/>
          </a:prstGeom>
          <a:noFill/>
        </p:spPr>
        <p:txBody>
          <a:bodyPr wrap="square" rtlCol="0">
            <a:spAutoFit/>
          </a:bodyPr>
          <a:lstStyle/>
          <a:p>
            <a:pPr algn="ctr"/>
            <a:r>
              <a:rPr lang="en-GB" sz="1200" b="1" dirty="0">
                <a:latin typeface="Univers" panose="020B0503020202020204" pitchFamily="34" charset="0"/>
              </a:rPr>
              <a:t>The tabular data for this plot is shown in the appendix. </a:t>
            </a:r>
            <a:r>
              <a:rPr lang="en-GB" sz="1200" b="1" dirty="0">
                <a:solidFill>
                  <a:schemeClr val="bg2">
                    <a:lumMod val="25000"/>
                  </a:schemeClr>
                </a:solidFill>
                <a:latin typeface="Univers" panose="020B0503020202020204" pitchFamily="34" charset="0"/>
                <a:hlinkClick r:id="rId8" action="ppaction://hlinksldjump"/>
              </a:rPr>
              <a:t>Click here</a:t>
            </a:r>
            <a:r>
              <a:rPr lang="en-GB" sz="1200" b="1" dirty="0">
                <a:solidFill>
                  <a:schemeClr val="bg2">
                    <a:lumMod val="25000"/>
                  </a:schemeClr>
                </a:solidFill>
                <a:latin typeface="Univers" panose="020B0503020202020204" pitchFamily="34" charset="0"/>
              </a:rPr>
              <a:t> </a:t>
            </a:r>
            <a:r>
              <a:rPr lang="en-GB" sz="1200" b="1" dirty="0">
                <a:latin typeface="Univers" panose="020B0503020202020204" pitchFamily="34" charset="0"/>
              </a:rPr>
              <a:t>to view.</a:t>
            </a:r>
          </a:p>
        </p:txBody>
      </p:sp>
      <p:graphicFrame>
        <p:nvGraphicFramePr>
          <p:cNvPr id="13" name="Table 5">
            <a:extLst>
              <a:ext uri="{FF2B5EF4-FFF2-40B4-BE49-F238E27FC236}">
                <a16:creationId xmlns:a16="http://schemas.microsoft.com/office/drawing/2014/main" id="{4542CC61-CB80-5BBC-9ADA-1AC8BEE3B7C1}"/>
              </a:ext>
            </a:extLst>
          </p:cNvPr>
          <p:cNvGraphicFramePr>
            <a:graphicFrameLocks noGrp="1"/>
          </p:cNvGraphicFramePr>
          <p:nvPr/>
        </p:nvGraphicFramePr>
        <p:xfrm>
          <a:off x="5474798" y="1423375"/>
          <a:ext cx="6355549" cy="1602960"/>
        </p:xfrm>
        <a:graphic>
          <a:graphicData uri="http://schemas.openxmlformats.org/drawingml/2006/table">
            <a:tbl>
              <a:tblPr firstRow="1" bandRow="1">
                <a:tableStyleId>{3B4B98B0-60AC-42C2-AFA5-B58CD77FA1E5}</a:tableStyleId>
              </a:tblPr>
              <a:tblGrid>
                <a:gridCol w="2065717">
                  <a:extLst>
                    <a:ext uri="{9D8B030D-6E8A-4147-A177-3AD203B41FA5}">
                      <a16:colId xmlns:a16="http://schemas.microsoft.com/office/drawing/2014/main" val="2427301028"/>
                    </a:ext>
                  </a:extLst>
                </a:gridCol>
                <a:gridCol w="2144916">
                  <a:extLst>
                    <a:ext uri="{9D8B030D-6E8A-4147-A177-3AD203B41FA5}">
                      <a16:colId xmlns:a16="http://schemas.microsoft.com/office/drawing/2014/main" val="660390019"/>
                    </a:ext>
                  </a:extLst>
                </a:gridCol>
                <a:gridCol w="2144916">
                  <a:extLst>
                    <a:ext uri="{9D8B030D-6E8A-4147-A177-3AD203B41FA5}">
                      <a16:colId xmlns:a16="http://schemas.microsoft.com/office/drawing/2014/main" val="3427282000"/>
                    </a:ext>
                  </a:extLst>
                </a:gridCol>
              </a:tblGrid>
              <a:tr h="316843">
                <a:tc>
                  <a:txBody>
                    <a:bodyPr/>
                    <a:lstStyle/>
                    <a:p>
                      <a:r>
                        <a:rPr lang="en-GB" sz="1050" b="1" i="0" baseline="0" noProof="0">
                          <a:solidFill>
                            <a:schemeClr val="bg1"/>
                          </a:solidFill>
                          <a:latin typeface="Univers" panose="020B0503020202020204" pitchFamily="34" charset="0"/>
                        </a:rPr>
                        <a:t>All TRAEs</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a:solidFill>
                            <a:schemeClr val="bg1"/>
                          </a:solidFill>
                          <a:latin typeface="Univers" panose="020B0503020202020204" pitchFamily="34" charset="0"/>
                        </a:rPr>
                        <a:t>KEYTRUDA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KEYTRUDA (n=783)</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a:solidFill>
                            <a:schemeClr val="bg1"/>
                          </a:solidFill>
                          <a:latin typeface="Univers" panose="020B0503020202020204" pitchFamily="34" charset="0"/>
                        </a:rPr>
                        <a:t>Placebo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placebo (n=389)</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242184">
                <a:tc>
                  <a:txBody>
                    <a:bodyPr/>
                    <a:lstStyle/>
                    <a:p>
                      <a:r>
                        <a:rPr lang="en-GB" sz="1050" b="1" noProof="0">
                          <a:latin typeface="Univers" panose="020B0503020202020204" pitchFamily="34" charset="0"/>
                          <a:cs typeface="Calibri" panose="020F0502020204030204" pitchFamily="34" charset="0"/>
                        </a:rPr>
                        <a:t>Any </a:t>
                      </a:r>
                      <a:r>
                        <a:rPr lang="en-GB" sz="1050" b="1" noProof="0">
                          <a:solidFill>
                            <a:schemeClr val="tx1"/>
                          </a:solidFill>
                          <a:latin typeface="Univers" panose="020B0503020202020204" pitchFamily="34" charset="0"/>
                          <a:cs typeface="Calibri" panose="020F0502020204030204" pitchFamily="34" charset="0"/>
                        </a:rPr>
                        <a:t>grade</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lnT w="12700" cmpd="sng">
                      <a:noFill/>
                    </a:lnT>
                  </a:tcPr>
                </a:tc>
                <a:tc>
                  <a:txBody>
                    <a:bodyPr/>
                    <a:lstStyle/>
                    <a:p>
                      <a:pPr algn="ctr"/>
                      <a:r>
                        <a:rPr lang="en-GB" sz="1050" noProof="0">
                          <a:latin typeface="Univers" panose="020B0503020202020204" pitchFamily="34" charset="0"/>
                        </a:rPr>
                        <a:t>774 (98.9)</a:t>
                      </a:r>
                    </a:p>
                  </a:txBody>
                  <a:tcPr marL="36000" marR="36000" marT="36000" marB="36000" anchor="ctr">
                    <a:lnT>
                      <a:noFill/>
                    </a:lnT>
                  </a:tcPr>
                </a:tc>
                <a:tc>
                  <a:txBody>
                    <a:bodyPr/>
                    <a:lstStyle/>
                    <a:p>
                      <a:pPr algn="ctr"/>
                      <a:r>
                        <a:rPr lang="en-GB" sz="1050" noProof="0">
                          <a:latin typeface="Univers" panose="020B0503020202020204" pitchFamily="34" charset="0"/>
                        </a:rPr>
                        <a:t>388 (99.7)</a:t>
                      </a:r>
                    </a:p>
                  </a:txBody>
                  <a:tcPr marL="36000" marR="36000" marT="36000" marB="36000" anchor="ctr">
                    <a:lnT>
                      <a:noFill/>
                    </a:lnT>
                  </a:tcPr>
                </a:tc>
                <a:extLst>
                  <a:ext uri="{0D108BD9-81ED-4DB2-BD59-A6C34878D82A}">
                    <a16:rowId xmlns:a16="http://schemas.microsoft.com/office/drawing/2014/main" val="1906827500"/>
                  </a:ext>
                </a:extLst>
              </a:tr>
              <a:tr h="242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a:solidFill>
                            <a:schemeClr val="tx1"/>
                          </a:solidFill>
                          <a:latin typeface="Univers" panose="020B0503020202020204" pitchFamily="34" charset="0"/>
                          <a:ea typeface="+mn-ea"/>
                          <a:cs typeface="Calibri" panose="020F0502020204030204" pitchFamily="34" charset="0"/>
                        </a:rPr>
                        <a:t>Grade 3–5</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604 (77.1)</a:t>
                      </a:r>
                    </a:p>
                  </a:txBody>
                  <a:tcPr marL="36000" marR="36000" marT="36000" marB="36000" anchor="ctr"/>
                </a:tc>
                <a:tc>
                  <a:txBody>
                    <a:bodyPr/>
                    <a:lstStyle/>
                    <a:p>
                      <a:pPr algn="ctr"/>
                      <a:r>
                        <a:rPr lang="en-GB" sz="1050" noProof="0">
                          <a:latin typeface="Univers" panose="020B0503020202020204" pitchFamily="34" charset="0"/>
                        </a:rPr>
                        <a:t>285 (73.3)</a:t>
                      </a:r>
                    </a:p>
                  </a:txBody>
                  <a:tcPr marL="36000" marR="36000" marT="36000" marB="36000" anchor="ctr"/>
                </a:tc>
                <a:extLst>
                  <a:ext uri="{0D108BD9-81ED-4DB2-BD59-A6C34878D82A}">
                    <a16:rowId xmlns:a16="http://schemas.microsoft.com/office/drawing/2014/main" val="1682572805"/>
                  </a:ext>
                </a:extLst>
              </a:tr>
              <a:tr h="242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a:solidFill>
                            <a:schemeClr val="tx1"/>
                          </a:solidFill>
                          <a:latin typeface="Univers" panose="020B0503020202020204" pitchFamily="34" charset="0"/>
                          <a:ea typeface="+mn-ea"/>
                          <a:cs typeface="Calibri" panose="020F0502020204030204" pitchFamily="34" charset="0"/>
                        </a:rPr>
                        <a:t>Death</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4 (0.5)</a:t>
                      </a:r>
                      <a:r>
                        <a:rPr lang="en-GB" sz="1050" baseline="30000" noProof="0">
                          <a:latin typeface="Univers" panose="020B0503020202020204" pitchFamily="34" charset="0"/>
                        </a:rPr>
                        <a:t>a</a:t>
                      </a:r>
                      <a:endParaRPr lang="en-GB" sz="1050" noProof="0">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1 (0.3)</a:t>
                      </a:r>
                      <a:r>
                        <a:rPr lang="en-GB" sz="1050" baseline="30000" noProof="0">
                          <a:latin typeface="Univers" panose="020B0503020202020204" pitchFamily="34" charset="0"/>
                        </a:rPr>
                        <a:t>b</a:t>
                      </a:r>
                      <a:endParaRPr lang="en-GB" sz="1050" noProof="0">
                        <a:latin typeface="Univers" panose="020B0503020202020204" pitchFamily="34" charset="0"/>
                      </a:endParaRPr>
                    </a:p>
                  </a:txBody>
                  <a:tcPr marL="36000" marR="36000" marT="36000" marB="36000" anchor="ctr"/>
                </a:tc>
                <a:extLst>
                  <a:ext uri="{0D108BD9-81ED-4DB2-BD59-A6C34878D82A}">
                    <a16:rowId xmlns:a16="http://schemas.microsoft.com/office/drawing/2014/main" val="2057512101"/>
                  </a:ext>
                </a:extLst>
              </a:tr>
              <a:tr h="242184">
                <a:tc>
                  <a:txBody>
                    <a:bodyPr/>
                    <a:lstStyle/>
                    <a:p>
                      <a:pPr marL="0"/>
                      <a:r>
                        <a:rPr lang="en-GB" sz="1050" b="1" kern="1200" noProof="0">
                          <a:solidFill>
                            <a:schemeClr val="tx1"/>
                          </a:solidFill>
                          <a:latin typeface="Univers" panose="020B0503020202020204" pitchFamily="34" charset="0"/>
                          <a:ea typeface="+mn-ea"/>
                          <a:cs typeface="Calibri" panose="020F0502020204030204" pitchFamily="34" charset="0"/>
                        </a:rPr>
                        <a:t>Serious TRAE, %</a:t>
                      </a:r>
                    </a:p>
                  </a:txBody>
                  <a:tcPr marL="36000" marR="36000" marT="36000" marB="36000" anchor="ctr"/>
                </a:tc>
                <a:tc>
                  <a:txBody>
                    <a:bodyPr/>
                    <a:lstStyle/>
                    <a:p>
                      <a:pPr algn="ctr"/>
                      <a:r>
                        <a:rPr lang="en-GB" sz="1050" noProof="0">
                          <a:latin typeface="Univers" panose="020B0503020202020204" pitchFamily="34" charset="0"/>
                        </a:rPr>
                        <a:t>34.1</a:t>
                      </a:r>
                    </a:p>
                  </a:txBody>
                  <a:tcPr marL="36000" marR="36000" marT="36000" marB="36000" anchor="ctr"/>
                </a:tc>
                <a:tc>
                  <a:txBody>
                    <a:bodyPr/>
                    <a:lstStyle/>
                    <a:p>
                      <a:pPr algn="ctr"/>
                      <a:r>
                        <a:rPr lang="en-GB" sz="1050" noProof="0">
                          <a:latin typeface="Univers" panose="020B0503020202020204" pitchFamily="34" charset="0"/>
                        </a:rPr>
                        <a:t>20.1</a:t>
                      </a:r>
                    </a:p>
                  </a:txBody>
                  <a:tcPr marL="36000" marR="36000" marT="36000" marB="36000" anchor="ctr"/>
                </a:tc>
                <a:extLst>
                  <a:ext uri="{0D108BD9-81ED-4DB2-BD59-A6C34878D82A}">
                    <a16:rowId xmlns:a16="http://schemas.microsoft.com/office/drawing/2014/main" val="899191789"/>
                  </a:ext>
                </a:extLst>
              </a:tr>
              <a:tr h="242184">
                <a:tc>
                  <a:txBody>
                    <a:bodyPr/>
                    <a:lstStyle/>
                    <a:p>
                      <a:pPr marL="0"/>
                      <a:r>
                        <a:rPr lang="en-GB" sz="1050" b="1" noProof="0">
                          <a:latin typeface="Univers" panose="020B0503020202020204" pitchFamily="34" charset="0"/>
                        </a:rPr>
                        <a:t>Discontinuation of any drug, %</a:t>
                      </a:r>
                    </a:p>
                  </a:txBody>
                  <a:tcPr marL="36000" marR="36000" marT="36000" marB="36000" anchor="ctr"/>
                </a:tc>
                <a:tc>
                  <a:txBody>
                    <a:bodyPr/>
                    <a:lstStyle/>
                    <a:p>
                      <a:pPr algn="ctr"/>
                      <a:r>
                        <a:rPr lang="en-GB" sz="1050" noProof="0">
                          <a:latin typeface="Univers" panose="020B0503020202020204" pitchFamily="34" charset="0"/>
                        </a:rPr>
                        <a:t>27.6</a:t>
                      </a:r>
                    </a:p>
                  </a:txBody>
                  <a:tcPr marL="36000" marR="36000" marT="36000" marB="36000" anchor="ctr"/>
                </a:tc>
                <a:tc>
                  <a:txBody>
                    <a:bodyPr/>
                    <a:lstStyle/>
                    <a:p>
                      <a:pPr algn="ctr"/>
                      <a:r>
                        <a:rPr lang="en-GB" sz="1050" noProof="0">
                          <a:latin typeface="Univers" panose="020B0503020202020204" pitchFamily="34" charset="0"/>
                        </a:rPr>
                        <a:t>14.1</a:t>
                      </a:r>
                    </a:p>
                  </a:txBody>
                  <a:tcPr marL="36000" marR="36000" marT="36000" marB="36000" anchor="ctr"/>
                </a:tc>
                <a:extLst>
                  <a:ext uri="{0D108BD9-81ED-4DB2-BD59-A6C34878D82A}">
                    <a16:rowId xmlns:a16="http://schemas.microsoft.com/office/drawing/2014/main" val="1071087961"/>
                  </a:ext>
                </a:extLst>
              </a:tr>
            </a:tbl>
          </a:graphicData>
        </a:graphic>
      </p:graphicFrame>
      <p:sp>
        <p:nvSpPr>
          <p:cNvPr id="2" name="TextBox 1">
            <a:extLst>
              <a:ext uri="{FF2B5EF4-FFF2-40B4-BE49-F238E27FC236}">
                <a16:creationId xmlns:a16="http://schemas.microsoft.com/office/drawing/2014/main" id="{87617EEB-7833-207E-3263-FAEF8DFB59AE}"/>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9"/>
              </a:rPr>
              <a:t>UK Prescribing Information</a:t>
            </a:r>
            <a:endParaRPr lang="en-GB" sz="1000" b="1">
              <a:latin typeface="Univers" panose="020B0503020202020204" pitchFamily="34" charset="0"/>
            </a:endParaRPr>
          </a:p>
        </p:txBody>
      </p:sp>
    </p:spTree>
    <p:extLst>
      <p:ext uri="{BB962C8B-B14F-4D97-AF65-F5344CB8AC3E}">
        <p14:creationId xmlns:p14="http://schemas.microsoft.com/office/powerpoint/2010/main" val="1248880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80000"/>
              </a:lnSpc>
            </a:pPr>
            <a:r>
              <a:rPr lang="en-GB" sz="2800" dirty="0">
                <a:solidFill>
                  <a:schemeClr val="bg1"/>
                </a:solidFill>
                <a:latin typeface="Univers" panose="020B0503020202020204" pitchFamily="34" charset="0"/>
              </a:rPr>
              <a:t>KEYNOTE-522: Summary of immune-mediated AEs occurring in</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≥10 patients in the combined neoadjuvant and adjuvant phases at </a:t>
            </a:r>
            <a:br>
              <a:rPr lang="en-GB" sz="2800" dirty="0">
                <a:solidFill>
                  <a:schemeClr val="bg1"/>
                </a:solidFill>
                <a:latin typeface="Univers" panose="020B0503020202020204" pitchFamily="34" charset="0"/>
              </a:rPr>
            </a:br>
            <a:r>
              <a:rPr lang="en-GB" sz="2800" dirty="0">
                <a:solidFill>
                  <a:schemeClr val="bg1"/>
                </a:solidFill>
                <a:latin typeface="Univers" panose="020B0503020202020204" pitchFamily="34" charset="0"/>
              </a:rPr>
              <a:t>75-month follow-up</a:t>
            </a:r>
            <a:r>
              <a:rPr lang="en-GB" sz="2800" baseline="30000" dirty="0">
                <a:solidFill>
                  <a:schemeClr val="bg1"/>
                </a:solidFill>
                <a:latin typeface="Univers" panose="020B0503020202020204" pitchFamily="34" charset="0"/>
              </a:rPr>
              <a:t>1,2</a:t>
            </a:r>
            <a:endParaRPr lang="en-GB" sz="280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12FD1938-7AA3-4A7A-B0A0-5FFD1E7DA889}"/>
              </a:ext>
            </a:extLst>
          </p:cNvPr>
          <p:cNvSpPr txBox="1">
            <a:spLocks/>
          </p:cNvSpPr>
          <p:nvPr/>
        </p:nvSpPr>
        <p:spPr>
          <a:xfrm>
            <a:off x="80996" y="5997600"/>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Data cut-off: 22 March 2024. Data presented for AEs experienced by ≥10 patients.</a:t>
            </a:r>
          </a:p>
          <a:p>
            <a:pPr marL="0" indent="0">
              <a:spcBef>
                <a:spcPts val="0"/>
              </a:spcBef>
              <a:buNone/>
            </a:pPr>
            <a:r>
              <a:rPr lang="en-GB" sz="800" b="1" baseline="30000" dirty="0" err="1">
                <a:latin typeface="Univers" panose="020B0503020202020204" pitchFamily="34" charset="0"/>
              </a:rPr>
              <a:t>a</a:t>
            </a:r>
            <a:r>
              <a:rPr lang="en-GB" sz="800" b="1" dirty="0" err="1">
                <a:latin typeface="Univers" panose="020B0503020202020204" pitchFamily="34" charset="0"/>
              </a:rPr>
              <a:t>One</a:t>
            </a:r>
            <a:r>
              <a:rPr lang="en-GB" sz="800" b="1" dirty="0">
                <a:latin typeface="Univers" panose="020B0503020202020204" pitchFamily="34" charset="0"/>
              </a:rPr>
              <a:t> patient from pneumonitis and one patient from autoimmune encephalitis. Considered regardless of attribution to treatment or immune-relatedness by the investigator. Related terms included in addition to preferred terms listed. </a:t>
            </a:r>
            <a:r>
              <a:rPr lang="en-GB" sz="800" dirty="0">
                <a:latin typeface="Univers" panose="020B0503020202020204" pitchFamily="34" charset="0"/>
              </a:rPr>
              <a:t>AE, adverse event.</a:t>
            </a:r>
            <a:br>
              <a:rPr lang="en-GB" sz="800" dirty="0">
                <a:latin typeface="Univers" panose="020B0503020202020204" pitchFamily="34" charset="0"/>
              </a:rPr>
            </a:br>
            <a:r>
              <a:rPr lang="en-GB" sz="800" dirty="0">
                <a:latin typeface="Univers" panose="020B0503020202020204" pitchFamily="34" charset="0"/>
              </a:rPr>
              <a:t>1. Schmid P et al. Presented at the European Society of Medical Oncology Congress 2024, 13–17 September, Barcelona, Spain; </a:t>
            </a:r>
          </a:p>
          <a:p>
            <a:pPr marL="0" indent="0">
              <a:spcBef>
                <a:spcPts val="0"/>
              </a:spcBef>
              <a:buNone/>
            </a:pPr>
            <a:r>
              <a:rPr lang="en-GB" sz="800" dirty="0">
                <a:latin typeface="Univers" panose="020B0503020202020204" pitchFamily="34" charset="0"/>
              </a:rPr>
              <a:t>2. Schmid P et al. </a:t>
            </a:r>
            <a:r>
              <a:rPr lang="en-GB" sz="800" i="1" dirty="0">
                <a:latin typeface="Univers" panose="020B0503020202020204" pitchFamily="34" charset="0"/>
              </a:rPr>
              <a:t>N Engl J Med </a:t>
            </a:r>
            <a:r>
              <a:rPr lang="en-GB" sz="800" dirty="0">
                <a:latin typeface="Univers" panose="020B0503020202020204" pitchFamily="34" charset="0"/>
              </a:rPr>
              <a:t>2024;391:1981–1991.</a:t>
            </a:r>
          </a:p>
        </p:txBody>
      </p:sp>
      <p:pic>
        <p:nvPicPr>
          <p:cNvPr id="19" name="Picture 18">
            <a:extLst>
              <a:ext uri="{FF2B5EF4-FFF2-40B4-BE49-F238E27FC236}">
                <a16:creationId xmlns:a16="http://schemas.microsoft.com/office/drawing/2014/main" id="{7AADE980-D7CC-E44F-161D-FAD2F7C20ED5}"/>
              </a:ext>
            </a:extLst>
          </p:cNvPr>
          <p:cNvPicPr>
            <a:picLocks noChangeAspect="1"/>
          </p:cNvPicPr>
          <p:nvPr/>
        </p:nvPicPr>
        <p:blipFill>
          <a:blip r:embed="rId5"/>
          <a:stretch>
            <a:fillRect/>
          </a:stretch>
        </p:blipFill>
        <p:spPr>
          <a:xfrm>
            <a:off x="8786231" y="2970523"/>
            <a:ext cx="1900819" cy="832031"/>
          </a:xfrm>
          <a:prstGeom prst="rect">
            <a:avLst/>
          </a:prstGeom>
        </p:spPr>
      </p:pic>
      <p:sp>
        <p:nvSpPr>
          <p:cNvPr id="12" name="TextBox 11">
            <a:extLst>
              <a:ext uri="{FF2B5EF4-FFF2-40B4-BE49-F238E27FC236}">
                <a16:creationId xmlns:a16="http://schemas.microsoft.com/office/drawing/2014/main" id="{F5D86545-E81F-1BAE-FD6C-384B048DAAAB}"/>
              </a:ext>
            </a:extLst>
          </p:cNvPr>
          <p:cNvSpPr txBox="1"/>
          <p:nvPr/>
        </p:nvSpPr>
        <p:spPr>
          <a:xfrm>
            <a:off x="7803072" y="561686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a:latin typeface="Univers" panose="020B0503020202020204" pitchFamily="34" charset="0"/>
              </a:rPr>
              <a:t>Adapted from Schmid P et al. Presented at ESMO 2024.</a:t>
            </a:r>
            <a:r>
              <a:rPr lang="en-GB" sz="800" baseline="30000">
                <a:latin typeface="Univers" panose="020B0503020202020204" pitchFamily="34" charset="0"/>
              </a:rPr>
              <a:t>1</a:t>
            </a:r>
          </a:p>
        </p:txBody>
      </p:sp>
      <p:pic>
        <p:nvPicPr>
          <p:cNvPr id="16" name="Picture 15" descr="A screenshot of a video game&#10;&#10;Description automatically generated">
            <a:extLst>
              <a:ext uri="{FF2B5EF4-FFF2-40B4-BE49-F238E27FC236}">
                <a16:creationId xmlns:a16="http://schemas.microsoft.com/office/drawing/2014/main" id="{7F224FC7-A9ED-B0AF-9EFF-3707D041D058}"/>
              </a:ext>
            </a:extLst>
          </p:cNvPr>
          <p:cNvPicPr>
            <a:picLocks noChangeAspect="1"/>
          </p:cNvPicPr>
          <p:nvPr/>
        </p:nvPicPr>
        <p:blipFill rotWithShape="1">
          <a:blip r:embed="rId6">
            <a:extLst>
              <a:ext uri="{28A0092B-C50C-407E-A947-70E740481C1C}">
                <a14:useLocalDpi xmlns:a14="http://schemas.microsoft.com/office/drawing/2010/main" val="0"/>
              </a:ext>
            </a:extLst>
          </a:blip>
          <a:srcRect l="8066" t="18246" r="11525" b="15455"/>
          <a:stretch/>
        </p:blipFill>
        <p:spPr>
          <a:xfrm>
            <a:off x="899858" y="1222708"/>
            <a:ext cx="10392284" cy="4836603"/>
          </a:xfrm>
          <a:prstGeom prst="rect">
            <a:avLst/>
          </a:prstGeom>
        </p:spPr>
      </p:pic>
      <p:sp>
        <p:nvSpPr>
          <p:cNvPr id="17" name="Rectangle 16">
            <a:extLst>
              <a:ext uri="{FF2B5EF4-FFF2-40B4-BE49-F238E27FC236}">
                <a16:creationId xmlns:a16="http://schemas.microsoft.com/office/drawing/2014/main" id="{110EF89A-DDC0-30F1-1633-3DD5941B2518}"/>
              </a:ext>
            </a:extLst>
          </p:cNvPr>
          <p:cNvSpPr/>
          <p:nvPr/>
        </p:nvSpPr>
        <p:spPr>
          <a:xfrm>
            <a:off x="9496425" y="1423375"/>
            <a:ext cx="2398689" cy="1547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0CFF297B-3D60-33EB-07A5-4E5DC8C5BE4C}"/>
              </a:ext>
            </a:extLst>
          </p:cNvPr>
          <p:cNvGraphicFramePr>
            <a:graphicFrameLocks noGrp="1"/>
          </p:cNvGraphicFramePr>
          <p:nvPr/>
        </p:nvGraphicFramePr>
        <p:xfrm>
          <a:off x="5474798" y="1423375"/>
          <a:ext cx="6249453" cy="1360776"/>
        </p:xfrm>
        <a:graphic>
          <a:graphicData uri="http://schemas.openxmlformats.org/drawingml/2006/table">
            <a:tbl>
              <a:tblPr firstRow="1" bandRow="1">
                <a:tableStyleId>{3B4B98B0-60AC-42C2-AFA5-B58CD77FA1E5}</a:tableStyleId>
              </a:tblPr>
              <a:tblGrid>
                <a:gridCol w="2031073">
                  <a:extLst>
                    <a:ext uri="{9D8B030D-6E8A-4147-A177-3AD203B41FA5}">
                      <a16:colId xmlns:a16="http://schemas.microsoft.com/office/drawing/2014/main" val="2427301028"/>
                    </a:ext>
                  </a:extLst>
                </a:gridCol>
                <a:gridCol w="2109190">
                  <a:extLst>
                    <a:ext uri="{9D8B030D-6E8A-4147-A177-3AD203B41FA5}">
                      <a16:colId xmlns:a16="http://schemas.microsoft.com/office/drawing/2014/main" val="660390019"/>
                    </a:ext>
                  </a:extLst>
                </a:gridCol>
                <a:gridCol w="2109190">
                  <a:extLst>
                    <a:ext uri="{9D8B030D-6E8A-4147-A177-3AD203B41FA5}">
                      <a16:colId xmlns:a16="http://schemas.microsoft.com/office/drawing/2014/main" val="3427282000"/>
                    </a:ext>
                  </a:extLst>
                </a:gridCol>
              </a:tblGrid>
              <a:tr h="316843">
                <a:tc>
                  <a:txBody>
                    <a:bodyPr/>
                    <a:lstStyle/>
                    <a:p>
                      <a:r>
                        <a:rPr lang="en-GB" sz="1050" b="1" i="0" baseline="0" noProof="0">
                          <a:solidFill>
                            <a:schemeClr val="bg1"/>
                          </a:solidFill>
                          <a:latin typeface="Univers" panose="020B0503020202020204" pitchFamily="34" charset="0"/>
                        </a:rPr>
                        <a:t>All immune-mediated AEs</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a:solidFill>
                            <a:schemeClr val="bg1"/>
                          </a:solidFill>
                          <a:latin typeface="Univers" panose="020B0503020202020204" pitchFamily="34" charset="0"/>
                        </a:rPr>
                        <a:t>KEYTRUDA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KEYTRUDA (n=783)</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a:solidFill>
                            <a:schemeClr val="bg1"/>
                          </a:solidFill>
                          <a:latin typeface="Univers" panose="020B0503020202020204" pitchFamily="34" charset="0"/>
                        </a:rPr>
                        <a:t>Placebo + chemotherapy/</a:t>
                      </a:r>
                      <a:br>
                        <a:rPr lang="en-GB" sz="1050" noProof="0">
                          <a:solidFill>
                            <a:schemeClr val="bg1"/>
                          </a:solidFill>
                          <a:latin typeface="Univers" panose="020B0503020202020204" pitchFamily="34" charset="0"/>
                        </a:rPr>
                      </a:br>
                      <a:r>
                        <a:rPr lang="en-GB" sz="1050" noProof="0">
                          <a:solidFill>
                            <a:schemeClr val="bg1"/>
                          </a:solidFill>
                          <a:latin typeface="Univers" panose="020B0503020202020204" pitchFamily="34" charset="0"/>
                        </a:rPr>
                        <a:t>placebo (n=389)</a:t>
                      </a:r>
                      <a:endParaRPr lang="en-GB" sz="105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242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noProof="0">
                          <a:latin typeface="Univers" panose="020B0503020202020204" pitchFamily="34" charset="0"/>
                          <a:cs typeface="Calibri" panose="020F0502020204030204" pitchFamily="34" charset="0"/>
                        </a:rPr>
                        <a:t>Any grade</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lnT w="12700" cmpd="sng">
                      <a:noFill/>
                    </a:lnT>
                  </a:tcPr>
                </a:tc>
                <a:tc>
                  <a:txBody>
                    <a:bodyPr/>
                    <a:lstStyle/>
                    <a:p>
                      <a:pPr algn="ctr"/>
                      <a:r>
                        <a:rPr lang="en-GB" sz="1050" noProof="0">
                          <a:latin typeface="Univers" panose="020B0503020202020204" pitchFamily="34" charset="0"/>
                        </a:rPr>
                        <a:t>274 (35.0)</a:t>
                      </a:r>
                    </a:p>
                  </a:txBody>
                  <a:tcPr marL="36000" marR="36000" marT="36000" marB="36000" anchor="ctr">
                    <a:lnT>
                      <a:noFill/>
                    </a:lnT>
                  </a:tcPr>
                </a:tc>
                <a:tc>
                  <a:txBody>
                    <a:bodyPr/>
                    <a:lstStyle/>
                    <a:p>
                      <a:pPr algn="ctr"/>
                      <a:r>
                        <a:rPr lang="en-GB" sz="1050" noProof="0">
                          <a:latin typeface="Univers" panose="020B0503020202020204" pitchFamily="34" charset="0"/>
                        </a:rPr>
                        <a:t>51 (13.1)</a:t>
                      </a:r>
                    </a:p>
                  </a:txBody>
                  <a:tcPr marL="36000" marR="36000" marT="36000" marB="36000" anchor="ctr">
                    <a:lnT>
                      <a:noFill/>
                    </a:lnT>
                  </a:tcPr>
                </a:tc>
                <a:extLst>
                  <a:ext uri="{0D108BD9-81ED-4DB2-BD59-A6C34878D82A}">
                    <a16:rowId xmlns:a16="http://schemas.microsoft.com/office/drawing/2014/main" val="1906827500"/>
                  </a:ext>
                </a:extLst>
              </a:tr>
              <a:tr h="242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a:solidFill>
                            <a:schemeClr val="tx1"/>
                          </a:solidFill>
                          <a:latin typeface="Univers" panose="020B0503020202020204" pitchFamily="34" charset="0"/>
                          <a:ea typeface="+mn-ea"/>
                          <a:cs typeface="Calibri" panose="020F0502020204030204" pitchFamily="34" charset="0"/>
                        </a:rPr>
                        <a:t>Grade 3–5</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102 (13.0)</a:t>
                      </a:r>
                    </a:p>
                  </a:txBody>
                  <a:tcPr marL="36000" marR="36000" marT="36000" marB="36000" anchor="ctr"/>
                </a:tc>
                <a:tc>
                  <a:txBody>
                    <a:bodyPr/>
                    <a:lstStyle/>
                    <a:p>
                      <a:pPr algn="ctr"/>
                      <a:r>
                        <a:rPr lang="en-GB" sz="1050" noProof="0">
                          <a:latin typeface="Univers" panose="020B0503020202020204" pitchFamily="34" charset="0"/>
                        </a:rPr>
                        <a:t>6 (1.5)</a:t>
                      </a:r>
                    </a:p>
                  </a:txBody>
                  <a:tcPr marL="36000" marR="36000" marT="36000" marB="36000" anchor="ctr"/>
                </a:tc>
                <a:extLst>
                  <a:ext uri="{0D108BD9-81ED-4DB2-BD59-A6C34878D82A}">
                    <a16:rowId xmlns:a16="http://schemas.microsoft.com/office/drawing/2014/main" val="1682572805"/>
                  </a:ext>
                </a:extLst>
              </a:tr>
              <a:tr h="242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a:solidFill>
                            <a:schemeClr val="tx1"/>
                          </a:solidFill>
                          <a:latin typeface="Univers" panose="020B0503020202020204" pitchFamily="34" charset="0"/>
                          <a:ea typeface="+mn-ea"/>
                          <a:cs typeface="Calibri" panose="020F0502020204030204" pitchFamily="34" charset="0"/>
                        </a:rPr>
                        <a:t>Death</a:t>
                      </a:r>
                      <a:r>
                        <a:rPr lang="en-GB" sz="1050" b="1" i="0" baseline="0" noProof="0">
                          <a:solidFill>
                            <a:schemeClr val="tx1"/>
                          </a:solidFill>
                          <a:latin typeface="Univers" panose="020B0503020202020204" pitchFamily="34" charset="0"/>
                        </a:rPr>
                        <a:t>, n (%)</a:t>
                      </a:r>
                      <a:endParaRPr lang="en-GB" sz="1050" b="1" noProof="0">
                        <a:solidFill>
                          <a:schemeClr val="tx1"/>
                        </a:solidFill>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2 (0.3)</a:t>
                      </a:r>
                      <a:r>
                        <a:rPr lang="en-GB" sz="1050" baseline="30000" noProof="0">
                          <a:latin typeface="Univers" panose="020B0503020202020204" pitchFamily="34" charset="0"/>
                        </a:rPr>
                        <a:t>a</a:t>
                      </a:r>
                      <a:endParaRPr lang="en-GB" sz="1050" noProof="0">
                        <a:latin typeface="Univers" panose="020B0503020202020204" pitchFamily="34" charset="0"/>
                      </a:endParaRPr>
                    </a:p>
                  </a:txBody>
                  <a:tcPr marL="36000" marR="36000" marT="36000" marB="36000" anchor="ctr"/>
                </a:tc>
                <a:tc>
                  <a:txBody>
                    <a:bodyPr/>
                    <a:lstStyle/>
                    <a:p>
                      <a:pPr algn="ctr"/>
                      <a:r>
                        <a:rPr lang="en-GB" sz="1050" noProof="0">
                          <a:latin typeface="Univers" panose="020B0503020202020204" pitchFamily="34" charset="0"/>
                        </a:rPr>
                        <a:t>0 (0)</a:t>
                      </a:r>
                    </a:p>
                  </a:txBody>
                  <a:tcPr marL="36000" marR="36000" marT="36000" marB="36000" anchor="ctr"/>
                </a:tc>
                <a:extLst>
                  <a:ext uri="{0D108BD9-81ED-4DB2-BD59-A6C34878D82A}">
                    <a16:rowId xmlns:a16="http://schemas.microsoft.com/office/drawing/2014/main" val="2057512101"/>
                  </a:ext>
                </a:extLst>
              </a:tr>
              <a:tr h="242184">
                <a:tc>
                  <a:txBody>
                    <a:bodyPr/>
                    <a:lstStyle/>
                    <a:p>
                      <a:pPr marL="0"/>
                      <a:r>
                        <a:rPr lang="en-GB" sz="1050" b="1" noProof="0">
                          <a:latin typeface="Univers" panose="020B0503020202020204" pitchFamily="34" charset="0"/>
                        </a:rPr>
                        <a:t>Discontinuation of any drug, %</a:t>
                      </a:r>
                    </a:p>
                  </a:txBody>
                  <a:tcPr marL="36000" marR="36000" marT="36000" marB="36000" anchor="ctr"/>
                </a:tc>
                <a:tc>
                  <a:txBody>
                    <a:bodyPr/>
                    <a:lstStyle/>
                    <a:p>
                      <a:pPr algn="ctr"/>
                      <a:r>
                        <a:rPr lang="en-GB" sz="1050" noProof="0">
                          <a:latin typeface="Univers" panose="020B0503020202020204" pitchFamily="34" charset="0"/>
                        </a:rPr>
                        <a:t>7.7</a:t>
                      </a:r>
                    </a:p>
                  </a:txBody>
                  <a:tcPr marL="36000" marR="36000" marT="36000" marB="36000" anchor="ctr"/>
                </a:tc>
                <a:tc>
                  <a:txBody>
                    <a:bodyPr/>
                    <a:lstStyle/>
                    <a:p>
                      <a:pPr algn="ctr"/>
                      <a:r>
                        <a:rPr lang="en-GB" sz="1050" noProof="0">
                          <a:latin typeface="Univers" panose="020B0503020202020204" pitchFamily="34" charset="0"/>
                        </a:rPr>
                        <a:t>1.0</a:t>
                      </a:r>
                    </a:p>
                  </a:txBody>
                  <a:tcPr marL="36000" marR="36000" marT="36000" marB="36000" anchor="ctr"/>
                </a:tc>
                <a:extLst>
                  <a:ext uri="{0D108BD9-81ED-4DB2-BD59-A6C34878D82A}">
                    <a16:rowId xmlns:a16="http://schemas.microsoft.com/office/drawing/2014/main" val="1071087961"/>
                  </a:ext>
                </a:extLst>
              </a:tr>
            </a:tbl>
          </a:graphicData>
        </a:graphic>
      </p:graphicFrame>
      <p:sp>
        <p:nvSpPr>
          <p:cNvPr id="3" name="TextBox 2">
            <a:extLst>
              <a:ext uri="{FF2B5EF4-FFF2-40B4-BE49-F238E27FC236}">
                <a16:creationId xmlns:a16="http://schemas.microsoft.com/office/drawing/2014/main" id="{F49043DE-E394-0466-FA27-4A40A49CC75A}"/>
              </a:ext>
            </a:extLst>
          </p:cNvPr>
          <p:cNvSpPr txBox="1"/>
          <p:nvPr/>
        </p:nvSpPr>
        <p:spPr>
          <a:xfrm>
            <a:off x="7762764" y="6566919"/>
            <a:ext cx="3590248" cy="246221"/>
          </a:xfrm>
          <a:prstGeom prst="rect">
            <a:avLst/>
          </a:prstGeom>
          <a:noFill/>
        </p:spPr>
        <p:txBody>
          <a:bodyPr wrap="square">
            <a:spAutoFit/>
          </a:bodyPr>
          <a:lstStyle/>
          <a:p>
            <a:pPr algn="r"/>
            <a:r>
              <a:rPr lang="en-GB" sz="1000" b="1">
                <a:latin typeface="Univers" panose="020B0503020202020204" pitchFamily="34" charset="0"/>
                <a:hlinkClick r:id="rId7"/>
              </a:rPr>
              <a:t>UK Prescribing Information</a:t>
            </a:r>
            <a:endParaRPr lang="en-GB" sz="1000" b="1">
              <a:latin typeface="Univers" panose="020B0503020202020204" pitchFamily="34" charset="0"/>
            </a:endParaRPr>
          </a:p>
        </p:txBody>
      </p:sp>
      <p:sp>
        <p:nvSpPr>
          <p:cNvPr id="6" name="TextBox 5">
            <a:extLst>
              <a:ext uri="{FF2B5EF4-FFF2-40B4-BE49-F238E27FC236}">
                <a16:creationId xmlns:a16="http://schemas.microsoft.com/office/drawing/2014/main" id="{43FAA0DF-0495-1058-2DE3-34BD986E9BA4}"/>
              </a:ext>
            </a:extLst>
          </p:cNvPr>
          <p:cNvSpPr txBox="1"/>
          <p:nvPr/>
        </p:nvSpPr>
        <p:spPr>
          <a:xfrm>
            <a:off x="2004079" y="5899518"/>
            <a:ext cx="7018615" cy="276999"/>
          </a:xfrm>
          <a:prstGeom prst="rect">
            <a:avLst/>
          </a:prstGeom>
          <a:noFill/>
        </p:spPr>
        <p:txBody>
          <a:bodyPr wrap="square" rtlCol="0">
            <a:spAutoFit/>
          </a:bodyPr>
          <a:lstStyle/>
          <a:p>
            <a:pPr algn="ctr"/>
            <a:r>
              <a:rPr lang="en-GB" sz="1200" b="1" dirty="0">
                <a:latin typeface="Univers" panose="020B0503020202020204" pitchFamily="34" charset="0"/>
              </a:rPr>
              <a:t>The tabular data for this plot is shown in the appendix. </a:t>
            </a:r>
            <a:r>
              <a:rPr lang="en-GB" sz="1200" b="1" dirty="0">
                <a:solidFill>
                  <a:schemeClr val="bg2">
                    <a:lumMod val="25000"/>
                  </a:schemeClr>
                </a:solidFill>
                <a:latin typeface="Univers" panose="020B0503020202020204" pitchFamily="34" charset="0"/>
                <a:hlinkClick r:id="rId8" action="ppaction://hlinksldjump"/>
              </a:rPr>
              <a:t>Click here</a:t>
            </a:r>
            <a:r>
              <a:rPr lang="en-GB" sz="1200" b="1" dirty="0">
                <a:solidFill>
                  <a:schemeClr val="bg2">
                    <a:lumMod val="25000"/>
                  </a:schemeClr>
                </a:solidFill>
                <a:latin typeface="Univers" panose="020B0503020202020204" pitchFamily="34" charset="0"/>
              </a:rPr>
              <a:t> </a:t>
            </a:r>
            <a:r>
              <a:rPr lang="en-GB" sz="1200" b="1" dirty="0">
                <a:latin typeface="Univers" panose="020B0503020202020204" pitchFamily="34" charset="0"/>
              </a:rPr>
              <a:t>to view.</a:t>
            </a:r>
          </a:p>
        </p:txBody>
      </p:sp>
    </p:spTree>
    <p:extLst>
      <p:ext uri="{BB962C8B-B14F-4D97-AF65-F5344CB8AC3E}">
        <p14:creationId xmlns:p14="http://schemas.microsoft.com/office/powerpoint/2010/main" val="332975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Box 145">
            <a:extLst>
              <a:ext uri="{FF2B5EF4-FFF2-40B4-BE49-F238E27FC236}">
                <a16:creationId xmlns:a16="http://schemas.microsoft.com/office/drawing/2014/main" id="{9FD7AE39-E61A-4010-91D5-7961363DF465}"/>
              </a:ext>
            </a:extLst>
          </p:cNvPr>
          <p:cNvSpPr txBox="1"/>
          <p:nvPr/>
        </p:nvSpPr>
        <p:spPr>
          <a:xfrm>
            <a:off x="331162" y="3921105"/>
            <a:ext cx="5595182" cy="1456809"/>
          </a:xfrm>
          <a:prstGeom prst="rect">
            <a:avLst/>
          </a:prstGeom>
          <a:noFill/>
        </p:spPr>
        <p:txBody>
          <a:bodyPr wrap="square">
            <a:spAutoFit/>
          </a:bodyPr>
          <a:lstStyle/>
          <a:p>
            <a:pPr marL="285750" indent="-285750">
              <a:buFont typeface="Arial" panose="020B0604020202020204" pitchFamily="34" charset="0"/>
              <a:buChar char="•"/>
            </a:pPr>
            <a:r>
              <a:rPr lang="en-GB" sz="1400" noProof="0" dirty="0">
                <a:solidFill>
                  <a:schemeClr val="tx1">
                    <a:lumMod val="85000"/>
                    <a:lumOff val="15000"/>
                  </a:schemeClr>
                </a:solidFill>
                <a:latin typeface="Univers" panose="020B0503020202020204" pitchFamily="34" charset="0"/>
              </a:rPr>
              <a:t>Chemotherapy results in the immunogenic death of tumour cells, leading to the release of tumour antigens that can be recognised by the immune system</a:t>
            </a:r>
            <a:r>
              <a:rPr lang="en-GB" sz="1400" baseline="30000" noProof="0" dirty="0">
                <a:solidFill>
                  <a:schemeClr val="tx1">
                    <a:lumMod val="85000"/>
                    <a:lumOff val="15000"/>
                  </a:schemeClr>
                </a:solidFill>
                <a:latin typeface="Univers" panose="020B0503020202020204" pitchFamily="34" charset="0"/>
              </a:rPr>
              <a:t>1</a:t>
            </a:r>
            <a:br>
              <a:rPr lang="en-GB" sz="1400" baseline="30000" noProof="0" dirty="0">
                <a:solidFill>
                  <a:schemeClr val="tx1">
                    <a:lumMod val="85000"/>
                    <a:lumOff val="15000"/>
                  </a:schemeClr>
                </a:solidFill>
                <a:latin typeface="Univers" panose="020B0503020202020204" pitchFamily="34" charset="0"/>
              </a:rPr>
            </a:br>
            <a:endParaRPr lang="en-GB" sz="1400" baseline="30000" noProof="0" dirty="0">
              <a:solidFill>
                <a:schemeClr val="tx1">
                  <a:lumMod val="85000"/>
                  <a:lumOff val="15000"/>
                </a:schemeClr>
              </a:solidFill>
              <a:latin typeface="Univers" panose="020B0503020202020204" pitchFamily="34" charset="0"/>
            </a:endParaRPr>
          </a:p>
          <a:p>
            <a:pPr marL="285750" indent="-285750">
              <a:buFont typeface="Arial" panose="020B0604020202020204" pitchFamily="34" charset="0"/>
              <a:buChar char="•"/>
            </a:pPr>
            <a:r>
              <a:rPr lang="en-GB" sz="1400" noProof="0" dirty="0">
                <a:solidFill>
                  <a:schemeClr val="tx1">
                    <a:lumMod val="85000"/>
                    <a:lumOff val="15000"/>
                  </a:schemeClr>
                </a:solidFill>
                <a:latin typeface="Univers" panose="020B0503020202020204" pitchFamily="34" charset="0"/>
              </a:rPr>
              <a:t>Chemotherapy has been shown to increase tumour expression of PD-L1</a:t>
            </a:r>
            <a:r>
              <a:rPr lang="en-GB" sz="1400" baseline="30000" noProof="0" dirty="0">
                <a:solidFill>
                  <a:schemeClr val="tx1">
                    <a:lumMod val="85000"/>
                    <a:lumOff val="15000"/>
                  </a:schemeClr>
                </a:solidFill>
                <a:latin typeface="Univers" panose="020B0503020202020204" pitchFamily="34" charset="0"/>
              </a:rPr>
              <a:t>2</a:t>
            </a:r>
          </a:p>
          <a:p>
            <a:pPr marL="285750" indent="-285750">
              <a:buFont typeface="Arial" panose="020B0604020202020204" pitchFamily="34" charset="0"/>
              <a:buChar char="•"/>
            </a:pPr>
            <a:endParaRPr lang="en-GB" sz="1400" baseline="30000" noProof="0" dirty="0">
              <a:solidFill>
                <a:srgbClr val="00877B"/>
              </a:solidFill>
              <a:latin typeface="Univers" panose="020B0503020202020204" pitchFamily="34" charset="0"/>
            </a:endParaRPr>
          </a:p>
        </p:txBody>
      </p:sp>
      <p:sp>
        <p:nvSpPr>
          <p:cNvPr id="156" name="TextBox 155">
            <a:extLst>
              <a:ext uri="{FF2B5EF4-FFF2-40B4-BE49-F238E27FC236}">
                <a16:creationId xmlns:a16="http://schemas.microsoft.com/office/drawing/2014/main" id="{6E9601C2-692B-41BF-A4C3-565369288DDC}"/>
              </a:ext>
            </a:extLst>
          </p:cNvPr>
          <p:cNvSpPr txBox="1"/>
          <p:nvPr/>
        </p:nvSpPr>
        <p:spPr>
          <a:xfrm>
            <a:off x="6253665" y="3921105"/>
            <a:ext cx="5607174" cy="1313180"/>
          </a:xfrm>
          <a:prstGeom prst="rect">
            <a:avLst/>
          </a:prstGeom>
          <a:noFill/>
        </p:spPr>
        <p:txBody>
          <a:bodyPr wrap="square">
            <a:spAutoFit/>
          </a:bodyPr>
          <a:lstStyle/>
          <a:p>
            <a:pPr marL="285750" indent="-285750">
              <a:buFont typeface="Arial" panose="020B0604020202020204" pitchFamily="34" charset="0"/>
              <a:buChar char="•"/>
            </a:pPr>
            <a:r>
              <a:rPr lang="en-GB" sz="1400" noProof="0" dirty="0">
                <a:solidFill>
                  <a:schemeClr val="tx1">
                    <a:lumMod val="85000"/>
                    <a:lumOff val="15000"/>
                  </a:schemeClr>
                </a:solidFill>
                <a:latin typeface="Univers" panose="020B0503020202020204" pitchFamily="34" charset="0"/>
              </a:rPr>
              <a:t>PD-L1 (and PD-L2) on tumour cells bind to PD-1 on T cells </a:t>
            </a:r>
            <a:br>
              <a:rPr lang="en-GB" sz="1400" noProof="0" dirty="0">
                <a:solidFill>
                  <a:schemeClr val="tx1">
                    <a:lumMod val="85000"/>
                    <a:lumOff val="15000"/>
                  </a:schemeClr>
                </a:solidFill>
                <a:latin typeface="Univers" panose="020B0503020202020204" pitchFamily="34" charset="0"/>
              </a:rPr>
            </a:br>
            <a:r>
              <a:rPr lang="en-GB" sz="1400" noProof="0" dirty="0">
                <a:solidFill>
                  <a:schemeClr val="tx1">
                    <a:lumMod val="85000"/>
                    <a:lumOff val="15000"/>
                  </a:schemeClr>
                </a:solidFill>
                <a:latin typeface="Univers" panose="020B0503020202020204" pitchFamily="34" charset="0"/>
              </a:rPr>
              <a:t>to prevent their activation, leading to immune evasion</a:t>
            </a:r>
            <a:r>
              <a:rPr lang="en-GB" sz="1400" baseline="30000" noProof="0" dirty="0">
                <a:solidFill>
                  <a:schemeClr val="tx1">
                    <a:lumMod val="85000"/>
                    <a:lumOff val="15000"/>
                  </a:schemeClr>
                </a:solidFill>
                <a:latin typeface="Univers" panose="020B0503020202020204" pitchFamily="34" charset="0"/>
              </a:rPr>
              <a:t>1,3</a:t>
            </a:r>
            <a:br>
              <a:rPr lang="en-GB" sz="1400" baseline="30000" noProof="0" dirty="0">
                <a:solidFill>
                  <a:schemeClr val="tx1">
                    <a:lumMod val="85000"/>
                    <a:lumOff val="15000"/>
                  </a:schemeClr>
                </a:solidFill>
                <a:latin typeface="Univers" panose="020B0503020202020204" pitchFamily="34" charset="0"/>
              </a:rPr>
            </a:br>
            <a:endParaRPr lang="en-GB" sz="1400" baseline="30000" noProof="0" dirty="0">
              <a:solidFill>
                <a:schemeClr val="tx1">
                  <a:lumMod val="85000"/>
                  <a:lumOff val="15000"/>
                </a:schemeClr>
              </a:solidFill>
              <a:latin typeface="Univers" panose="020B0503020202020204" pitchFamily="34" charset="0"/>
            </a:endParaRPr>
          </a:p>
          <a:p>
            <a:pPr marL="285750" indent="-285750">
              <a:buFont typeface="Arial" panose="020B0604020202020204" pitchFamily="34" charset="0"/>
              <a:buChar char="•"/>
            </a:pPr>
            <a:r>
              <a:rPr lang="en-GB" sz="1400" noProof="0" dirty="0">
                <a:solidFill>
                  <a:schemeClr val="tx1">
                    <a:lumMod val="85000"/>
                    <a:lumOff val="15000"/>
                  </a:schemeClr>
                </a:solidFill>
                <a:latin typeface="Univers" panose="020B0503020202020204" pitchFamily="34" charset="0"/>
              </a:rPr>
              <a:t>KEYTRUDA is a humanised monoclonal antibody that binds to PD-1, blocking its interaction with PD-L1/-L2 and leading to activation of the anti-tumour response</a:t>
            </a:r>
            <a:r>
              <a:rPr lang="en-GB" sz="1400" baseline="30000" noProof="0" dirty="0">
                <a:solidFill>
                  <a:schemeClr val="tx1">
                    <a:lumMod val="85000"/>
                    <a:lumOff val="15000"/>
                  </a:schemeClr>
                </a:solidFill>
                <a:latin typeface="Univers" panose="020B0503020202020204" pitchFamily="34" charset="0"/>
              </a:rPr>
              <a:t>4,5</a:t>
            </a:r>
          </a:p>
        </p:txBody>
      </p:sp>
      <p:pic>
        <p:nvPicPr>
          <p:cNvPr id="158" name="Picture 13">
            <a:extLst>
              <a:ext uri="{FF2B5EF4-FFF2-40B4-BE49-F238E27FC236}">
                <a16:creationId xmlns:a16="http://schemas.microsoft.com/office/drawing/2014/main" id="{94300888-2778-4E71-BD5A-438B2DB4AE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16" t="31986" r="56379" b="34299"/>
          <a:stretch/>
        </p:blipFill>
        <p:spPr bwMode="auto">
          <a:xfrm>
            <a:off x="1297010" y="1912831"/>
            <a:ext cx="3327999" cy="1843291"/>
          </a:xfrm>
          <a:prstGeom prst="rect">
            <a:avLst/>
          </a:prstGeom>
          <a:noFill/>
          <a:ln w="1270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pic>
      <p:grpSp>
        <p:nvGrpSpPr>
          <p:cNvPr id="160" name="Group 159">
            <a:extLst>
              <a:ext uri="{FF2B5EF4-FFF2-40B4-BE49-F238E27FC236}">
                <a16:creationId xmlns:a16="http://schemas.microsoft.com/office/drawing/2014/main" id="{914CF0D1-FA79-44DA-BE09-D79D229B25E0}"/>
              </a:ext>
            </a:extLst>
          </p:cNvPr>
          <p:cNvGrpSpPr/>
          <p:nvPr/>
        </p:nvGrpSpPr>
        <p:grpSpPr>
          <a:xfrm>
            <a:off x="6351584" y="1947473"/>
            <a:ext cx="5459091" cy="1774007"/>
            <a:chOff x="4987926" y="2813050"/>
            <a:chExt cx="3355974" cy="1079500"/>
          </a:xfrm>
        </p:grpSpPr>
        <p:pic>
          <p:nvPicPr>
            <p:cNvPr id="161" name="Picture 160">
              <a:extLst>
                <a:ext uri="{FF2B5EF4-FFF2-40B4-BE49-F238E27FC236}">
                  <a16:creationId xmlns:a16="http://schemas.microsoft.com/office/drawing/2014/main" id="{5A736546-0584-4435-8BCB-D7AA76E09277}"/>
                </a:ext>
              </a:extLst>
            </p:cNvPr>
            <p:cNvPicPr>
              <a:picLocks noChangeAspect="1"/>
            </p:cNvPicPr>
            <p:nvPr/>
          </p:nvPicPr>
          <p:blipFill rotWithShape="1">
            <a:blip r:embed="rId4"/>
            <a:srcRect l="76473" t="2081" r="1675" b="3529"/>
            <a:stretch/>
          </p:blipFill>
          <p:spPr>
            <a:xfrm>
              <a:off x="7251700" y="2813050"/>
              <a:ext cx="1092200" cy="1079500"/>
            </a:xfrm>
            <a:prstGeom prst="rect">
              <a:avLst/>
            </a:prstGeom>
            <a:ln w="3175">
              <a:solidFill>
                <a:schemeClr val="tx1"/>
              </a:solidFill>
            </a:ln>
          </p:spPr>
        </p:pic>
        <p:pic>
          <p:nvPicPr>
            <p:cNvPr id="162" name="Picture 161">
              <a:extLst>
                <a:ext uri="{FF2B5EF4-FFF2-40B4-BE49-F238E27FC236}">
                  <a16:creationId xmlns:a16="http://schemas.microsoft.com/office/drawing/2014/main" id="{AE45192B-0C60-47D2-B696-306681651700}"/>
                </a:ext>
              </a:extLst>
            </p:cNvPr>
            <p:cNvPicPr>
              <a:picLocks noChangeAspect="1"/>
            </p:cNvPicPr>
            <p:nvPr/>
          </p:nvPicPr>
          <p:blipFill rotWithShape="1">
            <a:blip r:embed="rId4"/>
            <a:srcRect l="38953" t="2081" r="39321" b="3529"/>
            <a:stretch/>
          </p:blipFill>
          <p:spPr>
            <a:xfrm>
              <a:off x="6113463" y="2813050"/>
              <a:ext cx="1085850" cy="1079500"/>
            </a:xfrm>
            <a:prstGeom prst="rect">
              <a:avLst/>
            </a:prstGeom>
            <a:ln w="3175">
              <a:solidFill>
                <a:schemeClr val="tx1"/>
              </a:solidFill>
            </a:ln>
          </p:spPr>
        </p:pic>
        <p:pic>
          <p:nvPicPr>
            <p:cNvPr id="163" name="Picture 162">
              <a:extLst>
                <a:ext uri="{FF2B5EF4-FFF2-40B4-BE49-F238E27FC236}">
                  <a16:creationId xmlns:a16="http://schemas.microsoft.com/office/drawing/2014/main" id="{D2B088C3-F6DC-4089-9CB2-3A152176EF8E}"/>
                </a:ext>
              </a:extLst>
            </p:cNvPr>
            <p:cNvPicPr>
              <a:picLocks noChangeAspect="1"/>
            </p:cNvPicPr>
            <p:nvPr/>
          </p:nvPicPr>
          <p:blipFill rotWithShape="1">
            <a:blip r:embed="rId4"/>
            <a:srcRect l="563" t="2081" r="77966" b="3529"/>
            <a:stretch/>
          </p:blipFill>
          <p:spPr>
            <a:xfrm>
              <a:off x="4987926" y="2813050"/>
              <a:ext cx="1073150" cy="1079500"/>
            </a:xfrm>
            <a:prstGeom prst="rect">
              <a:avLst/>
            </a:prstGeom>
            <a:solidFill>
              <a:schemeClr val="tx1">
                <a:lumMod val="50000"/>
                <a:lumOff val="50000"/>
              </a:schemeClr>
            </a:solidFill>
            <a:ln w="3175">
              <a:solidFill>
                <a:schemeClr val="tx1"/>
              </a:solidFill>
            </a:ln>
          </p:spPr>
        </p:pic>
      </p:grpSp>
      <p:sp>
        <p:nvSpPr>
          <p:cNvPr id="165" name="TextBox 164">
            <a:extLst>
              <a:ext uri="{FF2B5EF4-FFF2-40B4-BE49-F238E27FC236}">
                <a16:creationId xmlns:a16="http://schemas.microsoft.com/office/drawing/2014/main" id="{84AFC1AA-C6D0-4A8E-B11F-9C702F08F550}"/>
              </a:ext>
            </a:extLst>
          </p:cNvPr>
          <p:cNvSpPr txBox="1"/>
          <p:nvPr/>
        </p:nvSpPr>
        <p:spPr>
          <a:xfrm>
            <a:off x="494291" y="1344961"/>
            <a:ext cx="5268923" cy="353943"/>
          </a:xfrm>
          <a:prstGeom prst="rect">
            <a:avLst/>
          </a:prstGeom>
          <a:noFill/>
        </p:spPr>
        <p:txBody>
          <a:bodyPr wrap="square">
            <a:spAutoFit/>
          </a:bodyPr>
          <a:lstStyle/>
          <a:p>
            <a:pPr algn="ctr"/>
            <a:r>
              <a:rPr lang="en-GB" sz="1700" b="1" noProof="0" dirty="0">
                <a:solidFill>
                  <a:srgbClr val="44546A"/>
                </a:solidFill>
                <a:latin typeface="Univers" panose="020B0503020202020204" pitchFamily="34" charset="0"/>
              </a:rPr>
              <a:t>Chemotherapy induces immunogenic cell death</a:t>
            </a:r>
          </a:p>
        </p:txBody>
      </p:sp>
      <p:sp>
        <p:nvSpPr>
          <p:cNvPr id="166" name="TextBox 165">
            <a:extLst>
              <a:ext uri="{FF2B5EF4-FFF2-40B4-BE49-F238E27FC236}">
                <a16:creationId xmlns:a16="http://schemas.microsoft.com/office/drawing/2014/main" id="{C59423B4-0BE7-4ACB-B9ED-A4361B52141F}"/>
              </a:ext>
            </a:extLst>
          </p:cNvPr>
          <p:cNvSpPr txBox="1"/>
          <p:nvPr/>
        </p:nvSpPr>
        <p:spPr>
          <a:xfrm>
            <a:off x="6077446" y="1344961"/>
            <a:ext cx="5974029" cy="615553"/>
          </a:xfrm>
          <a:prstGeom prst="rect">
            <a:avLst/>
          </a:prstGeom>
          <a:noFill/>
        </p:spPr>
        <p:txBody>
          <a:bodyPr wrap="square">
            <a:spAutoFit/>
          </a:bodyPr>
          <a:lstStyle/>
          <a:p>
            <a:pPr algn="ctr"/>
            <a:r>
              <a:rPr lang="en-GB" sz="1700" b="1" noProof="0" dirty="0">
                <a:solidFill>
                  <a:srgbClr val="44546A"/>
                </a:solidFill>
                <a:latin typeface="Univers" panose="020B0503020202020204" pitchFamily="34" charset="0"/>
              </a:rPr>
              <a:t>KEYTRUDA activates the anti-tumour </a:t>
            </a:r>
            <a:br>
              <a:rPr lang="en-GB" sz="1700" b="1" noProof="0" dirty="0">
                <a:solidFill>
                  <a:srgbClr val="44546A"/>
                </a:solidFill>
                <a:latin typeface="Univers" panose="020B0503020202020204" pitchFamily="34" charset="0"/>
              </a:rPr>
            </a:br>
            <a:r>
              <a:rPr lang="en-GB" sz="1700" b="1" noProof="0" dirty="0">
                <a:solidFill>
                  <a:srgbClr val="44546A"/>
                </a:solidFill>
                <a:latin typeface="Univers" panose="020B0503020202020204" pitchFamily="34" charset="0"/>
              </a:rPr>
              <a:t>immune response</a:t>
            </a:r>
          </a:p>
        </p:txBody>
      </p:sp>
      <p:cxnSp>
        <p:nvCxnSpPr>
          <p:cNvPr id="29" name="Straight Connector 28">
            <a:extLst>
              <a:ext uri="{FF2B5EF4-FFF2-40B4-BE49-F238E27FC236}">
                <a16:creationId xmlns:a16="http://schemas.microsoft.com/office/drawing/2014/main" id="{9BDC1AD2-2E3C-D942-BE19-2B4221C801F6}"/>
              </a:ext>
            </a:extLst>
          </p:cNvPr>
          <p:cNvCxnSpPr>
            <a:cxnSpLocks/>
          </p:cNvCxnSpPr>
          <p:nvPr/>
        </p:nvCxnSpPr>
        <p:spPr>
          <a:xfrm flipV="1">
            <a:off x="5926344" y="1357943"/>
            <a:ext cx="0" cy="3876342"/>
          </a:xfrm>
          <a:prstGeom prst="line">
            <a:avLst/>
          </a:prstGeom>
          <a:ln w="28575" cap="rnd">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FF810606-20AE-4ADA-84B2-6D6CFFF5BBB5}"/>
              </a:ext>
            </a:extLst>
          </p:cNvPr>
          <p:cNvSpPr/>
          <p:nvPr/>
        </p:nvSpPr>
        <p:spPr>
          <a:xfrm>
            <a:off x="0" y="5381567"/>
            <a:ext cx="12192000" cy="668784"/>
          </a:xfrm>
          <a:prstGeom prst="roundRect">
            <a:avLst>
              <a:gd name="adj" fmla="val 0"/>
            </a:avLst>
          </a:prstGeom>
          <a:solidFill>
            <a:schemeClr val="accent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noProof="0" dirty="0">
                <a:solidFill>
                  <a:schemeClr val="bg1"/>
                </a:solidFill>
                <a:latin typeface="Univers" panose="020B0503020202020204" pitchFamily="34" charset="0"/>
              </a:rPr>
              <a:t>When combined with immunotherapies such as KEYTRUDA, chemotherapy may increase tumour immunogenicity and </a:t>
            </a:r>
            <a:br>
              <a:rPr lang="en-GB" sz="1500" b="1" noProof="0" dirty="0">
                <a:solidFill>
                  <a:schemeClr val="bg1"/>
                </a:solidFill>
                <a:latin typeface="Univers" panose="020B0503020202020204" pitchFamily="34" charset="0"/>
              </a:rPr>
            </a:br>
            <a:r>
              <a:rPr lang="en-GB" sz="1500" b="1" noProof="0" dirty="0">
                <a:solidFill>
                  <a:schemeClr val="bg1"/>
                </a:solidFill>
                <a:latin typeface="Univers" panose="020B0503020202020204" pitchFamily="34" charset="0"/>
              </a:rPr>
              <a:t>activate an immune response by increasing antigen shedding and presentation, and by stimulating T-cell infiltration</a:t>
            </a:r>
            <a:r>
              <a:rPr lang="en-GB" sz="1500" b="1" baseline="30000" noProof="0" dirty="0">
                <a:solidFill>
                  <a:schemeClr val="bg1"/>
                </a:solidFill>
                <a:latin typeface="Univers" panose="020B0503020202020204" pitchFamily="34" charset="0"/>
              </a:rPr>
              <a:t>2</a:t>
            </a:r>
          </a:p>
        </p:txBody>
      </p:sp>
      <p:sp>
        <p:nvSpPr>
          <p:cNvPr id="27" name="Text Placeholder 7">
            <a:extLst>
              <a:ext uri="{FF2B5EF4-FFF2-40B4-BE49-F238E27FC236}">
                <a16:creationId xmlns:a16="http://schemas.microsoft.com/office/drawing/2014/main" id="{3251D92F-A054-4EEB-8878-A7CFF94FB5AA}"/>
              </a:ext>
            </a:extLst>
          </p:cNvPr>
          <p:cNvSpPr txBox="1">
            <a:spLocks/>
          </p:cNvSpPr>
          <p:nvPr/>
        </p:nvSpPr>
        <p:spPr>
          <a:xfrm>
            <a:off x="78883" y="6011985"/>
            <a:ext cx="12007096"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noProof="0" dirty="0">
                <a:latin typeface="Univers" panose="020B0503020202020204" pitchFamily="34" charset="0"/>
              </a:rPr>
              <a:t>PD-1, programmed death receptor-1; PD-L1, programmed death ligand-1; PD-L2, programmed death ligand-2.</a:t>
            </a:r>
          </a:p>
          <a:p>
            <a:pPr marL="0" indent="0">
              <a:spcBef>
                <a:spcPts val="0"/>
              </a:spcBef>
              <a:buNone/>
            </a:pPr>
            <a:r>
              <a:rPr lang="en-GB" sz="800" noProof="0" dirty="0">
                <a:latin typeface="Univers" panose="020B0503020202020204" pitchFamily="34" charset="0"/>
              </a:rPr>
              <a:t>1. Emens LA and Middleton G. </a:t>
            </a:r>
            <a:r>
              <a:rPr lang="en-GB" sz="800" i="1" noProof="0" dirty="0">
                <a:latin typeface="Univers" panose="020B0503020202020204" pitchFamily="34" charset="0"/>
              </a:rPr>
              <a:t>Cancer Immunol Res </a:t>
            </a:r>
            <a:r>
              <a:rPr lang="en-GB" sz="800" noProof="0" dirty="0">
                <a:latin typeface="Univers" panose="020B0503020202020204" pitchFamily="34" charset="0"/>
              </a:rPr>
              <a:t>2015;3:436–443; 2. Bailly C et al. </a:t>
            </a:r>
            <a:r>
              <a:rPr lang="en-GB" sz="800" i="1" noProof="0" dirty="0">
                <a:latin typeface="Univers" panose="020B0503020202020204" pitchFamily="34" charset="0"/>
              </a:rPr>
              <a:t>NAR Cancer </a:t>
            </a:r>
            <a:r>
              <a:rPr lang="en-GB" sz="800" noProof="0" dirty="0">
                <a:latin typeface="Univers" panose="020B0503020202020204" pitchFamily="34" charset="0"/>
              </a:rPr>
              <a:t>2020;2(1):zcaa002; 3. Yi M et al. </a:t>
            </a:r>
            <a:r>
              <a:rPr lang="en-GB" sz="800" i="1" noProof="0" dirty="0">
                <a:latin typeface="Univers" panose="020B0503020202020204" pitchFamily="34" charset="0"/>
              </a:rPr>
              <a:t>J Hematol Oncol</a:t>
            </a:r>
            <a:r>
              <a:rPr lang="en-GB" sz="800" noProof="0" dirty="0">
                <a:latin typeface="Univers" panose="020B0503020202020204" pitchFamily="34" charset="0"/>
              </a:rPr>
              <a:t> 2021;14:10; </a:t>
            </a:r>
            <a:br>
              <a:rPr lang="en-GB" sz="800" noProof="0" dirty="0">
                <a:latin typeface="Univers" panose="020B0503020202020204" pitchFamily="34" charset="0"/>
              </a:rPr>
            </a:br>
            <a:r>
              <a:rPr lang="en-GB" sz="800" noProof="0" dirty="0">
                <a:latin typeface="Univers" panose="020B0503020202020204" pitchFamily="34" charset="0"/>
              </a:rPr>
              <a:t>4. KEYTRUDA (pembrolizumab) Summary of Product Characteristics. Available at: </a:t>
            </a:r>
            <a:r>
              <a:rPr lang="en-GB" sz="800" noProof="0" dirty="0">
                <a:latin typeface="Univers" panose="020B0503020202020204" pitchFamily="34" charset="0"/>
                <a:hlinkClick r:id="rId5"/>
              </a:rPr>
              <a:t>https://www.medicines.org.uk/emc/product/2498/smpc</a:t>
            </a:r>
            <a:r>
              <a:rPr lang="en-GB" sz="800" noProof="0" dirty="0">
                <a:latin typeface="Univers" panose="020B0503020202020204" pitchFamily="34" charset="0"/>
              </a:rPr>
              <a:t>. Accessed August 2025; </a:t>
            </a:r>
            <a:br>
              <a:rPr lang="en-GB" sz="800" noProof="0" dirty="0">
                <a:latin typeface="Univers" panose="020B0503020202020204" pitchFamily="34" charset="0"/>
              </a:rPr>
            </a:br>
            <a:r>
              <a:rPr lang="en-GB" sz="800" noProof="0" dirty="0">
                <a:latin typeface="Univers" panose="020B0503020202020204" pitchFamily="34" charset="0"/>
              </a:rPr>
              <a:t>5. Pardoll DM. </a:t>
            </a:r>
            <a:r>
              <a:rPr lang="en-GB" sz="800" i="1" noProof="0" dirty="0">
                <a:latin typeface="Univers" panose="020B0503020202020204" pitchFamily="34" charset="0"/>
              </a:rPr>
              <a:t>Nat Rev Cancer </a:t>
            </a:r>
            <a:r>
              <a:rPr lang="en-GB" sz="800" noProof="0" dirty="0">
                <a:latin typeface="Univers" panose="020B0503020202020204" pitchFamily="34" charset="0"/>
              </a:rPr>
              <a:t>2012;12:252–264.</a:t>
            </a:r>
          </a:p>
        </p:txBody>
      </p:sp>
      <p:grpSp>
        <p:nvGrpSpPr>
          <p:cNvPr id="16" name="Group 15">
            <a:extLst>
              <a:ext uri="{FF2B5EF4-FFF2-40B4-BE49-F238E27FC236}">
                <a16:creationId xmlns:a16="http://schemas.microsoft.com/office/drawing/2014/main" id="{43BFE2AC-A45F-420B-9456-8CD75CCDC640}"/>
              </a:ext>
            </a:extLst>
          </p:cNvPr>
          <p:cNvGrpSpPr/>
          <p:nvPr/>
        </p:nvGrpSpPr>
        <p:grpSpPr>
          <a:xfrm>
            <a:off x="11314871" y="6087887"/>
            <a:ext cx="656605" cy="656603"/>
            <a:chOff x="8680178" y="917741"/>
            <a:chExt cx="352645" cy="350678"/>
          </a:xfrm>
        </p:grpSpPr>
        <p:sp>
          <p:nvSpPr>
            <p:cNvPr id="17" name="Oval 16">
              <a:extLst>
                <a:ext uri="{FF2B5EF4-FFF2-40B4-BE49-F238E27FC236}">
                  <a16:creationId xmlns:a16="http://schemas.microsoft.com/office/drawing/2014/main" id="{BBCAC1D7-9473-46AD-B49C-69BEEF6B0FE8}"/>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8" name="Graphic 17" descr="Home">
              <a:hlinkClick r:id="rId6" action="ppaction://hlinksldjump"/>
              <a:extLst>
                <a:ext uri="{FF2B5EF4-FFF2-40B4-BE49-F238E27FC236}">
                  <a16:creationId xmlns:a16="http://schemas.microsoft.com/office/drawing/2014/main" id="{E9BBF078-E2AE-461D-9E42-A1B2EDD810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21147" y="943594"/>
              <a:ext cx="270664" cy="270664"/>
            </a:xfrm>
            <a:prstGeom prst="rect">
              <a:avLst/>
            </a:prstGeom>
          </p:spPr>
        </p:pic>
      </p:grpSp>
      <p:sp>
        <p:nvSpPr>
          <p:cNvPr id="19" name="Title 5">
            <a:extLst>
              <a:ext uri="{FF2B5EF4-FFF2-40B4-BE49-F238E27FC236}">
                <a16:creationId xmlns:a16="http://schemas.microsoft.com/office/drawing/2014/main" id="{B3C743B0-1D5F-4706-A8E4-82BB9F845969}"/>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KEYTRUDA and chemotherapy: Two different mechanisms of action</a:t>
            </a:r>
            <a:endParaRPr lang="en-GB" sz="2800" baseline="30000" noProof="0" dirty="0">
              <a:solidFill>
                <a:schemeClr val="bg1"/>
              </a:solidFill>
              <a:latin typeface="Univers" panose="020B0503020202020204" pitchFamily="34" charset="0"/>
            </a:endParaRPr>
          </a:p>
        </p:txBody>
      </p:sp>
      <p:sp>
        <p:nvSpPr>
          <p:cNvPr id="3" name="TextBox 2">
            <a:extLst>
              <a:ext uri="{FF2B5EF4-FFF2-40B4-BE49-F238E27FC236}">
                <a16:creationId xmlns:a16="http://schemas.microsoft.com/office/drawing/2014/main" id="{88BFC4DC-8023-5B0D-D718-083A25BA92B0}"/>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8"/>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676775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80000"/>
              </a:lnSpc>
            </a:pPr>
            <a:r>
              <a:rPr lang="en-GB" sz="2800" noProof="0" dirty="0">
                <a:solidFill>
                  <a:schemeClr val="bg1"/>
                </a:solidFill>
                <a:latin typeface="Univers" panose="020B0503020202020204" pitchFamily="34" charset="0"/>
              </a:rPr>
              <a:t>KEYNOTE-522: Summary of any-grade TRAEs occurring in</a:t>
            </a:r>
            <a:r>
              <a:rPr lang="en-GB" sz="2800" b="1" noProof="0" dirty="0">
                <a:latin typeface="Univers" panose="020B0503020202020204" pitchFamily="34" charset="0"/>
              </a:rPr>
              <a:t> </a:t>
            </a:r>
            <a:r>
              <a:rPr lang="en-GB" sz="2800" noProof="0" dirty="0">
                <a:solidFill>
                  <a:schemeClr val="bg1"/>
                </a:solidFill>
                <a:latin typeface="Univers" panose="020B0503020202020204" pitchFamily="34" charset="0"/>
              </a:rPr>
              <a:t>≥20%</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of patients in the combined neoadjuvant and adjuvant phases at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final analysis</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12FD1938-7AA3-4A7A-B0A0-5FFD1E7DA889}"/>
              </a:ext>
            </a:extLst>
          </p:cNvPr>
          <p:cNvSpPr txBox="1">
            <a:spLocks/>
          </p:cNvSpPr>
          <p:nvPr/>
        </p:nvSpPr>
        <p:spPr>
          <a:xfrm>
            <a:off x="80996" y="5997600"/>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GB" sz="800" b="1" noProof="0" dirty="0">
              <a:latin typeface="Univers" panose="020B0503020202020204" pitchFamily="34" charset="0"/>
            </a:endParaRPr>
          </a:p>
          <a:p>
            <a:pPr marL="0" indent="0">
              <a:spcBef>
                <a:spcPts val="0"/>
              </a:spcBef>
              <a:buNone/>
            </a:pPr>
            <a:r>
              <a:rPr lang="en-GB" sz="800" b="1" noProof="0" dirty="0">
                <a:latin typeface="Univers" panose="020B0503020202020204" pitchFamily="34" charset="0"/>
              </a:rPr>
              <a:t>Data cutoff: 14 October 2025.</a:t>
            </a:r>
            <a:r>
              <a:rPr lang="en-GB" sz="800" b="1" baseline="30000" noProof="0" dirty="0">
                <a:latin typeface="Univers" panose="020B0503020202020204" pitchFamily="34" charset="0"/>
              </a:rPr>
              <a:t> </a:t>
            </a:r>
            <a:r>
              <a:rPr lang="en-GB" sz="800" b="1" noProof="0" dirty="0">
                <a:latin typeface="Univers" panose="020B0503020202020204" pitchFamily="34" charset="0"/>
              </a:rPr>
              <a:t>Listed are AEs attributed to trial treatment</a:t>
            </a:r>
            <a:r>
              <a:rPr lang="en-GB" sz="800" b="1" dirty="0">
                <a:latin typeface="Univers" panose="020B0503020202020204" pitchFamily="34" charset="0"/>
              </a:rPr>
              <a:t> by investigators</a:t>
            </a:r>
            <a:r>
              <a:rPr lang="en-GB" sz="800" b="1" noProof="0" dirty="0">
                <a:latin typeface="Univers" panose="020B0503020202020204" pitchFamily="34" charset="0"/>
              </a:rPr>
              <a:t>; patients may have had more than one event. </a:t>
            </a:r>
          </a:p>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Grade 5 AEs in the KEYTRUDA + chemotherapy/KEYTRUDA arm were sepsis and multiple organ dysfunction syndrome (n=1), and pneumonitis, pulmonary embolism and autoimmune encephalitis (n=1 each); </a:t>
            </a:r>
            <a:r>
              <a:rPr lang="en-GB" sz="800" b="1" baseline="30000" noProof="0" dirty="0">
                <a:latin typeface="Univers" panose="020B0503020202020204" pitchFamily="34" charset="0"/>
              </a:rPr>
              <a:t>b</a:t>
            </a:r>
            <a:r>
              <a:rPr lang="en-GB" sz="800" b="1" noProof="0" dirty="0">
                <a:latin typeface="Univers" panose="020B0503020202020204" pitchFamily="34" charset="0"/>
              </a:rPr>
              <a:t>Grade 5 AEs in the placebo + chemotherapy/placebo arm were septic shock (n=1). </a:t>
            </a:r>
            <a:br>
              <a:rPr lang="en-GB" sz="800" b="1" noProof="0" dirty="0">
                <a:latin typeface="Univers" panose="020B0503020202020204" pitchFamily="34" charset="0"/>
              </a:rPr>
            </a:br>
            <a:r>
              <a:rPr lang="en-GB" sz="800" noProof="0" dirty="0">
                <a:latin typeface="Univers" panose="020B0503020202020204" pitchFamily="34" charset="0"/>
              </a:rPr>
              <a:t>AE, adverse event; ALT, alanine aminotransferase; AST, aspartate aminotransferase; TRAE, treatment-related adverse event.</a:t>
            </a:r>
            <a:br>
              <a:rPr lang="en-GB" sz="800" noProof="0" dirty="0">
                <a:latin typeface="Univers" panose="020B0503020202020204" pitchFamily="34" charset="0"/>
              </a:rPr>
            </a:br>
            <a:r>
              <a:rPr lang="en-GB" sz="800" noProof="0" dirty="0">
                <a:latin typeface="Univers" panose="020B0503020202020204" pitchFamily="34" charset="0"/>
              </a:rPr>
              <a:t>Schmid P et al. Presented at the American Society of Clinical Oncology (ASCO) Annual Meeting 2026, 29 May–2 June, Chicago, USA.</a:t>
            </a:r>
          </a:p>
        </p:txBody>
      </p:sp>
      <p:pic>
        <p:nvPicPr>
          <p:cNvPr id="5" name="Picture 4" descr="Chart&#10;&#10;Description automatically generated">
            <a:extLst>
              <a:ext uri="{FF2B5EF4-FFF2-40B4-BE49-F238E27FC236}">
                <a16:creationId xmlns:a16="http://schemas.microsoft.com/office/drawing/2014/main" id="{F79296A4-941E-EC5F-E848-895882D09B03}"/>
              </a:ext>
            </a:extLst>
          </p:cNvPr>
          <p:cNvPicPr>
            <a:picLocks noChangeAspect="1"/>
          </p:cNvPicPr>
          <p:nvPr/>
        </p:nvPicPr>
        <p:blipFill rotWithShape="1">
          <a:blip r:embed="rId5">
            <a:extLst>
              <a:ext uri="{28A0092B-C50C-407E-A947-70E740481C1C}">
                <a14:useLocalDpi xmlns:a14="http://schemas.microsoft.com/office/drawing/2010/main" val="0"/>
              </a:ext>
            </a:extLst>
          </a:blip>
          <a:srcRect l="68100" t="15851" b="56372"/>
          <a:stretch/>
        </p:blipFill>
        <p:spPr>
          <a:xfrm>
            <a:off x="7941114" y="1282701"/>
            <a:ext cx="3889233" cy="1905000"/>
          </a:xfrm>
          <a:prstGeom prst="rect">
            <a:avLst/>
          </a:prstGeom>
        </p:spPr>
      </p:pic>
      <p:sp>
        <p:nvSpPr>
          <p:cNvPr id="11" name="TextBox 10">
            <a:extLst>
              <a:ext uri="{FF2B5EF4-FFF2-40B4-BE49-F238E27FC236}">
                <a16:creationId xmlns:a16="http://schemas.microsoft.com/office/drawing/2014/main" id="{4EBAFD53-0E1C-4CCF-161C-887301B1AE35}"/>
              </a:ext>
            </a:extLst>
          </p:cNvPr>
          <p:cNvSpPr txBox="1"/>
          <p:nvPr/>
        </p:nvSpPr>
        <p:spPr>
          <a:xfrm>
            <a:off x="7803072" y="561686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endParaRPr lang="en-GB" sz="800" baseline="30000" noProof="0" dirty="0">
              <a:latin typeface="Univers" panose="020B0503020202020204" pitchFamily="34" charset="0"/>
            </a:endParaRPr>
          </a:p>
        </p:txBody>
      </p:sp>
      <p:sp>
        <p:nvSpPr>
          <p:cNvPr id="3" name="Rectangle 2">
            <a:extLst>
              <a:ext uri="{FF2B5EF4-FFF2-40B4-BE49-F238E27FC236}">
                <a16:creationId xmlns:a16="http://schemas.microsoft.com/office/drawing/2014/main" id="{1049D7D1-3B38-F017-4A4D-9DAB8E98F28A}"/>
              </a:ext>
            </a:extLst>
          </p:cNvPr>
          <p:cNvSpPr/>
          <p:nvPr/>
        </p:nvSpPr>
        <p:spPr>
          <a:xfrm>
            <a:off x="8168640" y="2352987"/>
            <a:ext cx="2037806" cy="90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3" name="Table 5">
            <a:extLst>
              <a:ext uri="{FF2B5EF4-FFF2-40B4-BE49-F238E27FC236}">
                <a16:creationId xmlns:a16="http://schemas.microsoft.com/office/drawing/2014/main" id="{4542CC61-CB80-5BBC-9ADA-1AC8BEE3B7C1}"/>
              </a:ext>
            </a:extLst>
          </p:cNvPr>
          <p:cNvGraphicFramePr>
            <a:graphicFrameLocks noGrp="1"/>
          </p:cNvGraphicFramePr>
          <p:nvPr>
            <p:extLst>
              <p:ext uri="{D42A27DB-BD31-4B8C-83A1-F6EECF244321}">
                <p14:modId xmlns:p14="http://schemas.microsoft.com/office/powerpoint/2010/main" val="2240726065"/>
              </p:ext>
            </p:extLst>
          </p:nvPr>
        </p:nvGraphicFramePr>
        <p:xfrm>
          <a:off x="5474798" y="1423375"/>
          <a:ext cx="6355549" cy="1480140"/>
        </p:xfrm>
        <a:graphic>
          <a:graphicData uri="http://schemas.openxmlformats.org/drawingml/2006/table">
            <a:tbl>
              <a:tblPr firstRow="1" bandRow="1">
                <a:tableStyleId>{3B4B98B0-60AC-42C2-AFA5-B58CD77FA1E5}</a:tableStyleId>
              </a:tblPr>
              <a:tblGrid>
                <a:gridCol w="2065717">
                  <a:extLst>
                    <a:ext uri="{9D8B030D-6E8A-4147-A177-3AD203B41FA5}">
                      <a16:colId xmlns:a16="http://schemas.microsoft.com/office/drawing/2014/main" val="2427301028"/>
                    </a:ext>
                  </a:extLst>
                </a:gridCol>
                <a:gridCol w="2144916">
                  <a:extLst>
                    <a:ext uri="{9D8B030D-6E8A-4147-A177-3AD203B41FA5}">
                      <a16:colId xmlns:a16="http://schemas.microsoft.com/office/drawing/2014/main" val="660390019"/>
                    </a:ext>
                  </a:extLst>
                </a:gridCol>
                <a:gridCol w="2144916">
                  <a:extLst>
                    <a:ext uri="{9D8B030D-6E8A-4147-A177-3AD203B41FA5}">
                      <a16:colId xmlns:a16="http://schemas.microsoft.com/office/drawing/2014/main" val="3427282000"/>
                    </a:ext>
                  </a:extLst>
                </a:gridCol>
              </a:tblGrid>
              <a:tr h="0">
                <a:tc>
                  <a:txBody>
                    <a:bodyPr/>
                    <a:lstStyle/>
                    <a:p>
                      <a:r>
                        <a:rPr lang="en-GB" sz="1050" b="1" i="0" baseline="0" noProof="0" dirty="0">
                          <a:solidFill>
                            <a:schemeClr val="bg1"/>
                          </a:solidFill>
                          <a:latin typeface="Univers" panose="020B0503020202020204" pitchFamily="34" charset="0"/>
                        </a:rPr>
                        <a:t>All TRAEs</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(n=783)</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(n=389)</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50" b="1" noProof="0" dirty="0">
                          <a:latin typeface="Univers" panose="020B0503020202020204" pitchFamily="34" charset="0"/>
                          <a:cs typeface="Calibri" panose="020F0502020204030204" pitchFamily="34" charset="0"/>
                        </a:rPr>
                        <a:t>Any </a:t>
                      </a:r>
                      <a:r>
                        <a:rPr lang="en-GB" sz="1050" b="1" noProof="0" dirty="0">
                          <a:solidFill>
                            <a:schemeClr val="tx1"/>
                          </a:solidFill>
                          <a:latin typeface="Univers" panose="020B0503020202020204" pitchFamily="34" charset="0"/>
                          <a:cs typeface="Calibri" panose="020F0502020204030204" pitchFamily="34" charset="0"/>
                        </a:rPr>
                        <a:t>grade</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lnT w="12700" cmpd="sng">
                      <a:noFill/>
                    </a:lnT>
                  </a:tcPr>
                </a:tc>
                <a:tc>
                  <a:txBody>
                    <a:bodyPr/>
                    <a:lstStyle/>
                    <a:p>
                      <a:pPr algn="ctr"/>
                      <a:r>
                        <a:rPr lang="en-GB" sz="1050" noProof="0" dirty="0">
                          <a:latin typeface="Univers" panose="020B0503020202020204" pitchFamily="34" charset="0"/>
                        </a:rPr>
                        <a:t>774 (98.9)</a:t>
                      </a:r>
                    </a:p>
                  </a:txBody>
                  <a:tcPr marL="36000" marR="36000" marT="36000" marB="36000" anchor="ctr">
                    <a:lnT>
                      <a:noFill/>
                    </a:lnT>
                  </a:tcPr>
                </a:tc>
                <a:tc>
                  <a:txBody>
                    <a:bodyPr/>
                    <a:lstStyle/>
                    <a:p>
                      <a:pPr algn="ctr"/>
                      <a:r>
                        <a:rPr lang="en-GB" sz="1050" noProof="0" dirty="0">
                          <a:latin typeface="Univers" panose="020B0503020202020204" pitchFamily="34" charset="0"/>
                        </a:rPr>
                        <a:t>388 (99.7)</a:t>
                      </a:r>
                    </a:p>
                  </a:txBody>
                  <a:tcPr marL="36000" marR="36000" marT="36000" marB="36000" anchor="ctr">
                    <a:lnT>
                      <a:noFill/>
                    </a:lnT>
                  </a:tcPr>
                </a:tc>
                <a:extLst>
                  <a:ext uri="{0D108BD9-81ED-4DB2-BD59-A6C34878D82A}">
                    <a16:rowId xmlns:a16="http://schemas.microsoft.com/office/drawing/2014/main" val="19068275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dirty="0">
                          <a:solidFill>
                            <a:schemeClr val="tx1"/>
                          </a:solidFill>
                          <a:latin typeface="Univers" panose="020B0503020202020204" pitchFamily="34" charset="0"/>
                          <a:ea typeface="+mn-ea"/>
                          <a:cs typeface="Calibri" panose="020F0502020204030204" pitchFamily="34" charset="0"/>
                        </a:rPr>
                        <a:t>Grade 3–5</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604 (77.1)</a:t>
                      </a:r>
                    </a:p>
                  </a:txBody>
                  <a:tcPr marL="36000" marR="36000" marT="36000" marB="36000" anchor="ctr"/>
                </a:tc>
                <a:tc>
                  <a:txBody>
                    <a:bodyPr/>
                    <a:lstStyle/>
                    <a:p>
                      <a:pPr algn="ctr"/>
                      <a:r>
                        <a:rPr lang="en-GB" sz="1050" noProof="0" dirty="0">
                          <a:latin typeface="Univers" panose="020B0503020202020204" pitchFamily="34" charset="0"/>
                        </a:rPr>
                        <a:t>285 (73.3)</a:t>
                      </a:r>
                    </a:p>
                  </a:txBody>
                  <a:tcPr marL="36000" marR="36000" marT="36000" marB="36000" anchor="ctr"/>
                </a:tc>
                <a:extLst>
                  <a:ext uri="{0D108BD9-81ED-4DB2-BD59-A6C34878D82A}">
                    <a16:rowId xmlns:a16="http://schemas.microsoft.com/office/drawing/2014/main" val="168257280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dirty="0">
                          <a:solidFill>
                            <a:schemeClr val="tx1"/>
                          </a:solidFill>
                          <a:latin typeface="Univers" panose="020B0503020202020204" pitchFamily="34" charset="0"/>
                          <a:ea typeface="+mn-ea"/>
                          <a:cs typeface="Calibri" panose="020F0502020204030204" pitchFamily="34" charset="0"/>
                        </a:rPr>
                        <a:t>Death</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4 (0.5)</a:t>
                      </a:r>
                      <a:r>
                        <a:rPr lang="en-GB" sz="1050" baseline="30000" noProof="0" dirty="0">
                          <a:latin typeface="Univers" panose="020B0503020202020204" pitchFamily="34" charset="0"/>
                        </a:rPr>
                        <a:t>a</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1 (0.3)</a:t>
                      </a:r>
                      <a:r>
                        <a:rPr lang="en-GB" sz="1050" baseline="30000" noProof="0" dirty="0">
                          <a:latin typeface="Univers" panose="020B0503020202020204" pitchFamily="34" charset="0"/>
                        </a:rPr>
                        <a:t>b</a:t>
                      </a:r>
                      <a:endParaRPr lang="en-GB" sz="1050" noProof="0" dirty="0">
                        <a:latin typeface="Univers" panose="020B0503020202020204" pitchFamily="34" charset="0"/>
                      </a:endParaRPr>
                    </a:p>
                  </a:txBody>
                  <a:tcPr marL="36000" marR="36000" marT="36000" marB="36000" anchor="ctr"/>
                </a:tc>
                <a:extLst>
                  <a:ext uri="{0D108BD9-81ED-4DB2-BD59-A6C34878D82A}">
                    <a16:rowId xmlns:a16="http://schemas.microsoft.com/office/drawing/2014/main" val="2057512101"/>
                  </a:ext>
                </a:extLst>
              </a:tr>
              <a:tr h="0">
                <a:tc>
                  <a:txBody>
                    <a:bodyPr/>
                    <a:lstStyle/>
                    <a:p>
                      <a:pPr marL="0"/>
                      <a:r>
                        <a:rPr lang="en-GB" sz="1050" b="1" noProof="0" dirty="0">
                          <a:latin typeface="Univers" panose="020B0503020202020204" pitchFamily="34" charset="0"/>
                        </a:rPr>
                        <a:t>Discontinuation of any drug, %</a:t>
                      </a:r>
                    </a:p>
                  </a:txBody>
                  <a:tcPr marL="36000" marR="36000" marT="36000" marB="36000" anchor="ctr"/>
                </a:tc>
                <a:tc>
                  <a:txBody>
                    <a:bodyPr/>
                    <a:lstStyle/>
                    <a:p>
                      <a:pPr algn="ctr"/>
                      <a:r>
                        <a:rPr lang="en-GB" sz="1050" noProof="0" dirty="0">
                          <a:latin typeface="Univers" panose="020B0503020202020204" pitchFamily="34" charset="0"/>
                        </a:rPr>
                        <a:t>27.6</a:t>
                      </a:r>
                    </a:p>
                  </a:txBody>
                  <a:tcPr marL="36000" marR="36000" marT="36000" marB="36000" anchor="ctr"/>
                </a:tc>
                <a:tc>
                  <a:txBody>
                    <a:bodyPr/>
                    <a:lstStyle/>
                    <a:p>
                      <a:pPr algn="ctr"/>
                      <a:r>
                        <a:rPr lang="en-GB" sz="1050" noProof="0" dirty="0">
                          <a:latin typeface="Univers" panose="020B0503020202020204" pitchFamily="34" charset="0"/>
                        </a:rPr>
                        <a:t>14.1</a:t>
                      </a:r>
                    </a:p>
                  </a:txBody>
                  <a:tcPr marL="36000" marR="36000" marT="36000" marB="36000" anchor="ctr"/>
                </a:tc>
                <a:extLst>
                  <a:ext uri="{0D108BD9-81ED-4DB2-BD59-A6C34878D82A}">
                    <a16:rowId xmlns:a16="http://schemas.microsoft.com/office/drawing/2014/main" val="1071087961"/>
                  </a:ext>
                </a:extLst>
              </a:tr>
            </a:tbl>
          </a:graphicData>
        </a:graphic>
      </p:graphicFrame>
      <p:sp>
        <p:nvSpPr>
          <p:cNvPr id="2" name="TextBox 1">
            <a:extLst>
              <a:ext uri="{FF2B5EF4-FFF2-40B4-BE49-F238E27FC236}">
                <a16:creationId xmlns:a16="http://schemas.microsoft.com/office/drawing/2014/main" id="{87617EEB-7833-207E-3263-FAEF8DFB59AE}"/>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cxnSp>
        <p:nvCxnSpPr>
          <p:cNvPr id="205" name="Straight Connector 204">
            <a:extLst>
              <a:ext uri="{FF2B5EF4-FFF2-40B4-BE49-F238E27FC236}">
                <a16:creationId xmlns:a16="http://schemas.microsoft.com/office/drawing/2014/main" id="{651B1A74-5B50-BC1B-5DFD-0C3127C9798A}"/>
              </a:ext>
            </a:extLst>
          </p:cNvPr>
          <p:cNvCxnSpPr>
            <a:cxnSpLocks/>
            <a:stCxn id="195" idx="3"/>
          </p:cNvCxnSpPr>
          <p:nvPr/>
        </p:nvCxnSpPr>
        <p:spPr>
          <a:xfrm flipV="1">
            <a:off x="551853" y="5111105"/>
            <a:ext cx="11174565" cy="6546"/>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1" name="Rectangle 130">
            <a:extLst>
              <a:ext uri="{FF2B5EF4-FFF2-40B4-BE49-F238E27FC236}">
                <a16:creationId xmlns:a16="http://schemas.microsoft.com/office/drawing/2014/main" id="{C33743B3-ADFB-7933-FE9C-47511014F618}"/>
              </a:ext>
            </a:extLst>
          </p:cNvPr>
          <p:cNvSpPr/>
          <p:nvPr/>
        </p:nvSpPr>
        <p:spPr>
          <a:xfrm>
            <a:off x="938448" y="5012839"/>
            <a:ext cx="237248" cy="99742"/>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2" name="Rectangle 131">
            <a:extLst>
              <a:ext uri="{FF2B5EF4-FFF2-40B4-BE49-F238E27FC236}">
                <a16:creationId xmlns:a16="http://schemas.microsoft.com/office/drawing/2014/main" id="{EBA1A1F4-D0BF-9164-41A4-89F02889E0C4}"/>
              </a:ext>
            </a:extLst>
          </p:cNvPr>
          <p:cNvSpPr/>
          <p:nvPr/>
        </p:nvSpPr>
        <p:spPr>
          <a:xfrm>
            <a:off x="3258581" y="4037584"/>
            <a:ext cx="237248" cy="1074995"/>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3" name="Rectangle 132">
            <a:extLst>
              <a:ext uri="{FF2B5EF4-FFF2-40B4-BE49-F238E27FC236}">
                <a16:creationId xmlns:a16="http://schemas.microsoft.com/office/drawing/2014/main" id="{58366956-ECA1-5179-0D8B-0E52FD7D4A2A}"/>
              </a:ext>
            </a:extLst>
          </p:cNvPr>
          <p:cNvSpPr/>
          <p:nvPr/>
        </p:nvSpPr>
        <p:spPr>
          <a:xfrm>
            <a:off x="2477957" y="4547376"/>
            <a:ext cx="237248" cy="565205"/>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4" name="Rectangle 133">
            <a:extLst>
              <a:ext uri="{FF2B5EF4-FFF2-40B4-BE49-F238E27FC236}">
                <a16:creationId xmlns:a16="http://schemas.microsoft.com/office/drawing/2014/main" id="{1D372E25-0933-DA7B-F891-DA26ACF805D5}"/>
              </a:ext>
            </a:extLst>
          </p:cNvPr>
          <p:cNvSpPr/>
          <p:nvPr/>
        </p:nvSpPr>
        <p:spPr>
          <a:xfrm>
            <a:off x="4031550" y="5004566"/>
            <a:ext cx="237248" cy="10801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5" name="Rectangle 134">
            <a:extLst>
              <a:ext uri="{FF2B5EF4-FFF2-40B4-BE49-F238E27FC236}">
                <a16:creationId xmlns:a16="http://schemas.microsoft.com/office/drawing/2014/main" id="{577BA7B2-44EA-622E-8CB6-B8EC9C2895FB}"/>
              </a:ext>
            </a:extLst>
          </p:cNvPr>
          <p:cNvSpPr/>
          <p:nvPr/>
        </p:nvSpPr>
        <p:spPr>
          <a:xfrm>
            <a:off x="4796866" y="5032502"/>
            <a:ext cx="237248" cy="80079"/>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6" name="Rectangle 135">
            <a:extLst>
              <a:ext uri="{FF2B5EF4-FFF2-40B4-BE49-F238E27FC236}">
                <a16:creationId xmlns:a16="http://schemas.microsoft.com/office/drawing/2014/main" id="{87EDA3A3-D34B-2BBF-9E6B-9F719904A496}"/>
              </a:ext>
            </a:extLst>
          </p:cNvPr>
          <p:cNvSpPr/>
          <p:nvPr/>
        </p:nvSpPr>
        <p:spPr>
          <a:xfrm>
            <a:off x="5574991" y="4944035"/>
            <a:ext cx="237248" cy="16854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7" name="Rectangle 136">
            <a:extLst>
              <a:ext uri="{FF2B5EF4-FFF2-40B4-BE49-F238E27FC236}">
                <a16:creationId xmlns:a16="http://schemas.microsoft.com/office/drawing/2014/main" id="{A7AD0F80-4521-3832-BBF8-9833E9034DC9}"/>
              </a:ext>
            </a:extLst>
          </p:cNvPr>
          <p:cNvSpPr/>
          <p:nvPr/>
        </p:nvSpPr>
        <p:spPr>
          <a:xfrm>
            <a:off x="6346686" y="5032502"/>
            <a:ext cx="237248" cy="80079"/>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8" name="Rectangle 137">
            <a:extLst>
              <a:ext uri="{FF2B5EF4-FFF2-40B4-BE49-F238E27FC236}">
                <a16:creationId xmlns:a16="http://schemas.microsoft.com/office/drawing/2014/main" id="{7A0C118C-E05D-2455-9993-AE732925ABA4}"/>
              </a:ext>
            </a:extLst>
          </p:cNvPr>
          <p:cNvSpPr/>
          <p:nvPr/>
        </p:nvSpPr>
        <p:spPr>
          <a:xfrm>
            <a:off x="7115165" y="5012839"/>
            <a:ext cx="237248" cy="99742"/>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39" name="Rectangle 138">
            <a:extLst>
              <a:ext uri="{FF2B5EF4-FFF2-40B4-BE49-F238E27FC236}">
                <a16:creationId xmlns:a16="http://schemas.microsoft.com/office/drawing/2014/main" id="{00312113-36A5-B17B-DDDF-5D5932E20B8B}"/>
              </a:ext>
            </a:extLst>
          </p:cNvPr>
          <p:cNvSpPr/>
          <p:nvPr/>
        </p:nvSpPr>
        <p:spPr>
          <a:xfrm>
            <a:off x="7886859" y="5065095"/>
            <a:ext cx="237248" cy="4748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0" name="Rectangle 139">
            <a:extLst>
              <a:ext uri="{FF2B5EF4-FFF2-40B4-BE49-F238E27FC236}">
                <a16:creationId xmlns:a16="http://schemas.microsoft.com/office/drawing/2014/main" id="{F260DE5C-75C2-1B2C-9A25-405F900F7311}"/>
              </a:ext>
            </a:extLst>
          </p:cNvPr>
          <p:cNvSpPr/>
          <p:nvPr/>
        </p:nvSpPr>
        <p:spPr>
          <a:xfrm>
            <a:off x="9433463" y="4529637"/>
            <a:ext cx="237248" cy="582944"/>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1" name="Rectangle 140">
            <a:extLst>
              <a:ext uri="{FF2B5EF4-FFF2-40B4-BE49-F238E27FC236}">
                <a16:creationId xmlns:a16="http://schemas.microsoft.com/office/drawing/2014/main" id="{8B1C2393-E0BC-4287-8438-AA8BC0122C3B}"/>
              </a:ext>
            </a:extLst>
          </p:cNvPr>
          <p:cNvSpPr/>
          <p:nvPr/>
        </p:nvSpPr>
        <p:spPr>
          <a:xfrm>
            <a:off x="10214804" y="5032502"/>
            <a:ext cx="237248" cy="80079"/>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2" name="Rectangle 141">
            <a:extLst>
              <a:ext uri="{FF2B5EF4-FFF2-40B4-BE49-F238E27FC236}">
                <a16:creationId xmlns:a16="http://schemas.microsoft.com/office/drawing/2014/main" id="{9FF55FFF-FF03-5981-72A8-298098D66E9F}"/>
              </a:ext>
            </a:extLst>
          </p:cNvPr>
          <p:cNvSpPr/>
          <p:nvPr/>
        </p:nvSpPr>
        <p:spPr>
          <a:xfrm>
            <a:off x="10214804" y="4480747"/>
            <a:ext cx="237248" cy="552679"/>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3" name="Rectangle 142">
            <a:extLst>
              <a:ext uri="{FF2B5EF4-FFF2-40B4-BE49-F238E27FC236}">
                <a16:creationId xmlns:a16="http://schemas.microsoft.com/office/drawing/2014/main" id="{2697C965-2F04-5C42-6147-9B20AC5C941F}"/>
              </a:ext>
            </a:extLst>
          </p:cNvPr>
          <p:cNvSpPr/>
          <p:nvPr/>
        </p:nvSpPr>
        <p:spPr>
          <a:xfrm>
            <a:off x="9430248" y="4375984"/>
            <a:ext cx="237248" cy="153653"/>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4" name="Rectangle 143">
            <a:extLst>
              <a:ext uri="{FF2B5EF4-FFF2-40B4-BE49-F238E27FC236}">
                <a16:creationId xmlns:a16="http://schemas.microsoft.com/office/drawing/2014/main" id="{017C0686-E76F-1BB6-D444-4A9AC42293DD}"/>
              </a:ext>
            </a:extLst>
          </p:cNvPr>
          <p:cNvSpPr/>
          <p:nvPr/>
        </p:nvSpPr>
        <p:spPr>
          <a:xfrm>
            <a:off x="8658553" y="4362016"/>
            <a:ext cx="237248" cy="750565"/>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5" name="Rectangle 144">
            <a:extLst>
              <a:ext uri="{FF2B5EF4-FFF2-40B4-BE49-F238E27FC236}">
                <a16:creationId xmlns:a16="http://schemas.microsoft.com/office/drawing/2014/main" id="{8F492D64-1EE1-83E0-2AA3-19A9FAE25D4E}"/>
              </a:ext>
            </a:extLst>
          </p:cNvPr>
          <p:cNvSpPr/>
          <p:nvPr/>
        </p:nvSpPr>
        <p:spPr>
          <a:xfrm>
            <a:off x="7890074" y="4331750"/>
            <a:ext cx="237248" cy="731940"/>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6" name="Rectangle 145">
            <a:extLst>
              <a:ext uri="{FF2B5EF4-FFF2-40B4-BE49-F238E27FC236}">
                <a16:creationId xmlns:a16="http://schemas.microsoft.com/office/drawing/2014/main" id="{B0EAA00B-3BB2-D522-7936-A2BFE5E22BC7}"/>
              </a:ext>
            </a:extLst>
          </p:cNvPr>
          <p:cNvSpPr/>
          <p:nvPr/>
        </p:nvSpPr>
        <p:spPr>
          <a:xfrm>
            <a:off x="7115165" y="4314522"/>
            <a:ext cx="237248" cy="69831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7" name="Rectangle 146">
            <a:extLst>
              <a:ext uri="{FF2B5EF4-FFF2-40B4-BE49-F238E27FC236}">
                <a16:creationId xmlns:a16="http://schemas.microsoft.com/office/drawing/2014/main" id="{CC82950D-88F8-F999-FD3B-E34996C7F30F}"/>
              </a:ext>
            </a:extLst>
          </p:cNvPr>
          <p:cNvSpPr/>
          <p:nvPr/>
        </p:nvSpPr>
        <p:spPr>
          <a:xfrm>
            <a:off x="6343470" y="4314522"/>
            <a:ext cx="237248" cy="717981"/>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8" name="Rectangle 147">
            <a:extLst>
              <a:ext uri="{FF2B5EF4-FFF2-40B4-BE49-F238E27FC236}">
                <a16:creationId xmlns:a16="http://schemas.microsoft.com/office/drawing/2014/main" id="{41D78CF4-FF1C-779F-4854-E9570E1B6B33}"/>
              </a:ext>
            </a:extLst>
          </p:cNvPr>
          <p:cNvSpPr/>
          <p:nvPr/>
        </p:nvSpPr>
        <p:spPr>
          <a:xfrm>
            <a:off x="5574991" y="4292173"/>
            <a:ext cx="237248" cy="651863"/>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49" name="Rectangle 148">
            <a:extLst>
              <a:ext uri="{FF2B5EF4-FFF2-40B4-BE49-F238E27FC236}">
                <a16:creationId xmlns:a16="http://schemas.microsoft.com/office/drawing/2014/main" id="{CE168913-6BE0-46BA-CF67-4E9EF95FACEA}"/>
              </a:ext>
            </a:extLst>
          </p:cNvPr>
          <p:cNvSpPr/>
          <p:nvPr/>
        </p:nvSpPr>
        <p:spPr>
          <a:xfrm>
            <a:off x="4796866" y="4157151"/>
            <a:ext cx="237248" cy="873023"/>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0" name="Rectangle 149">
            <a:extLst>
              <a:ext uri="{FF2B5EF4-FFF2-40B4-BE49-F238E27FC236}">
                <a16:creationId xmlns:a16="http://schemas.microsoft.com/office/drawing/2014/main" id="{73DD2E1F-0FAF-5BBD-121E-81BE4F54E71E}"/>
              </a:ext>
            </a:extLst>
          </p:cNvPr>
          <p:cNvSpPr/>
          <p:nvPr/>
        </p:nvSpPr>
        <p:spPr>
          <a:xfrm>
            <a:off x="4031603" y="3789308"/>
            <a:ext cx="237248" cy="1215258"/>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1" name="Rectangle 150">
            <a:extLst>
              <a:ext uri="{FF2B5EF4-FFF2-40B4-BE49-F238E27FC236}">
                <a16:creationId xmlns:a16="http://schemas.microsoft.com/office/drawing/2014/main" id="{4887FD71-31B2-64D4-E95C-870D43E1EFB9}"/>
              </a:ext>
            </a:extLst>
          </p:cNvPr>
          <p:cNvSpPr/>
          <p:nvPr/>
        </p:nvSpPr>
        <p:spPr>
          <a:xfrm>
            <a:off x="3256693" y="3642639"/>
            <a:ext cx="237248" cy="39494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2" name="Rectangle 151">
            <a:extLst>
              <a:ext uri="{FF2B5EF4-FFF2-40B4-BE49-F238E27FC236}">
                <a16:creationId xmlns:a16="http://schemas.microsoft.com/office/drawing/2014/main" id="{EAF9CF1E-A9A4-6251-F885-22A14EFA932C}"/>
              </a:ext>
            </a:extLst>
          </p:cNvPr>
          <p:cNvSpPr/>
          <p:nvPr/>
        </p:nvSpPr>
        <p:spPr>
          <a:xfrm>
            <a:off x="2478568" y="3391206"/>
            <a:ext cx="237248" cy="1158557"/>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3" name="Rectangle 152">
            <a:extLst>
              <a:ext uri="{FF2B5EF4-FFF2-40B4-BE49-F238E27FC236}">
                <a16:creationId xmlns:a16="http://schemas.microsoft.com/office/drawing/2014/main" id="{CCF6B985-C075-47C2-AF20-DF8249B93BDF}"/>
              </a:ext>
            </a:extLst>
          </p:cNvPr>
          <p:cNvSpPr/>
          <p:nvPr/>
        </p:nvSpPr>
        <p:spPr>
          <a:xfrm>
            <a:off x="1710089" y="3223584"/>
            <a:ext cx="237248" cy="188899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4" name="Rectangle 153">
            <a:extLst>
              <a:ext uri="{FF2B5EF4-FFF2-40B4-BE49-F238E27FC236}">
                <a16:creationId xmlns:a16="http://schemas.microsoft.com/office/drawing/2014/main" id="{386DDA9C-3BEA-89CD-BCCC-2919C53B577C}"/>
              </a:ext>
            </a:extLst>
          </p:cNvPr>
          <p:cNvSpPr/>
          <p:nvPr/>
        </p:nvSpPr>
        <p:spPr>
          <a:xfrm>
            <a:off x="938394" y="3125805"/>
            <a:ext cx="237248" cy="188899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5" name="Rectangle 154">
            <a:extLst>
              <a:ext uri="{FF2B5EF4-FFF2-40B4-BE49-F238E27FC236}">
                <a16:creationId xmlns:a16="http://schemas.microsoft.com/office/drawing/2014/main" id="{417ECF83-94D3-83ED-DA73-EE13E5960C2D}"/>
              </a:ext>
            </a:extLst>
          </p:cNvPr>
          <p:cNvSpPr/>
          <p:nvPr/>
        </p:nvSpPr>
        <p:spPr>
          <a:xfrm>
            <a:off x="1192464" y="5063691"/>
            <a:ext cx="237248" cy="48890"/>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6" name="Rectangle 155">
            <a:extLst>
              <a:ext uri="{FF2B5EF4-FFF2-40B4-BE49-F238E27FC236}">
                <a16:creationId xmlns:a16="http://schemas.microsoft.com/office/drawing/2014/main" id="{7A7F7431-5333-010A-35F6-474694E89AA2}"/>
              </a:ext>
            </a:extLst>
          </p:cNvPr>
          <p:cNvSpPr/>
          <p:nvPr/>
        </p:nvSpPr>
        <p:spPr>
          <a:xfrm>
            <a:off x="2732638" y="4657681"/>
            <a:ext cx="237248" cy="454900"/>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7" name="Rectangle 156">
            <a:extLst>
              <a:ext uri="{FF2B5EF4-FFF2-40B4-BE49-F238E27FC236}">
                <a16:creationId xmlns:a16="http://schemas.microsoft.com/office/drawing/2014/main" id="{553230D1-EDED-EF3B-F12B-514BAAF1E9DC}"/>
              </a:ext>
            </a:extLst>
          </p:cNvPr>
          <p:cNvSpPr/>
          <p:nvPr/>
        </p:nvSpPr>
        <p:spPr>
          <a:xfrm>
            <a:off x="3510763" y="4071005"/>
            <a:ext cx="237248" cy="1041576"/>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8" name="Rectangle 157">
            <a:extLst>
              <a:ext uri="{FF2B5EF4-FFF2-40B4-BE49-F238E27FC236}">
                <a16:creationId xmlns:a16="http://schemas.microsoft.com/office/drawing/2014/main" id="{399FB4DF-4D8A-8EEB-63AF-648CA78392D5}"/>
              </a:ext>
            </a:extLst>
          </p:cNvPr>
          <p:cNvSpPr/>
          <p:nvPr/>
        </p:nvSpPr>
        <p:spPr>
          <a:xfrm>
            <a:off x="4285672" y="5063691"/>
            <a:ext cx="237248" cy="48890"/>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59" name="Rectangle 158">
            <a:extLst>
              <a:ext uri="{FF2B5EF4-FFF2-40B4-BE49-F238E27FC236}">
                <a16:creationId xmlns:a16="http://schemas.microsoft.com/office/drawing/2014/main" id="{270A01FD-DFBD-0334-2E2D-915E7F6B5826}"/>
              </a:ext>
            </a:extLst>
          </p:cNvPr>
          <p:cNvSpPr/>
          <p:nvPr/>
        </p:nvSpPr>
        <p:spPr>
          <a:xfrm>
            <a:off x="5047721" y="5079057"/>
            <a:ext cx="237248" cy="33524"/>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0" name="Rectangle 159">
            <a:extLst>
              <a:ext uri="{FF2B5EF4-FFF2-40B4-BE49-F238E27FC236}">
                <a16:creationId xmlns:a16="http://schemas.microsoft.com/office/drawing/2014/main" id="{8FC1A84F-7A20-B1C0-A5BD-EB856599857A}"/>
              </a:ext>
            </a:extLst>
          </p:cNvPr>
          <p:cNvSpPr/>
          <p:nvPr/>
        </p:nvSpPr>
        <p:spPr>
          <a:xfrm>
            <a:off x="5825846" y="5046471"/>
            <a:ext cx="237248" cy="66110"/>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1" name="Rectangle 160">
            <a:extLst>
              <a:ext uri="{FF2B5EF4-FFF2-40B4-BE49-F238E27FC236}">
                <a16:creationId xmlns:a16="http://schemas.microsoft.com/office/drawing/2014/main" id="{3486A2E1-4F24-79CD-17D4-A9D6F4BDE3F0}"/>
              </a:ext>
            </a:extLst>
          </p:cNvPr>
          <p:cNvSpPr/>
          <p:nvPr/>
        </p:nvSpPr>
        <p:spPr>
          <a:xfrm>
            <a:off x="6597540" y="5063691"/>
            <a:ext cx="237248" cy="48890"/>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2" name="Rectangle 161">
            <a:extLst>
              <a:ext uri="{FF2B5EF4-FFF2-40B4-BE49-F238E27FC236}">
                <a16:creationId xmlns:a16="http://schemas.microsoft.com/office/drawing/2014/main" id="{EF95D9EF-300F-7595-A970-495AA748248E}"/>
              </a:ext>
            </a:extLst>
          </p:cNvPr>
          <p:cNvSpPr/>
          <p:nvPr/>
        </p:nvSpPr>
        <p:spPr>
          <a:xfrm>
            <a:off x="7366019" y="5039462"/>
            <a:ext cx="237248" cy="71643"/>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3" name="Rectangle 162">
            <a:extLst>
              <a:ext uri="{FF2B5EF4-FFF2-40B4-BE49-F238E27FC236}">
                <a16:creationId xmlns:a16="http://schemas.microsoft.com/office/drawing/2014/main" id="{B3DDEE33-98AF-C5EB-F963-1916F082C50E}"/>
              </a:ext>
            </a:extLst>
          </p:cNvPr>
          <p:cNvSpPr/>
          <p:nvPr/>
        </p:nvSpPr>
        <p:spPr>
          <a:xfrm>
            <a:off x="10465658" y="5095212"/>
            <a:ext cx="237248" cy="1319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4" name="Rectangle 163">
            <a:extLst>
              <a:ext uri="{FF2B5EF4-FFF2-40B4-BE49-F238E27FC236}">
                <a16:creationId xmlns:a16="http://schemas.microsoft.com/office/drawing/2014/main" id="{FB873043-9EAF-BF31-43F6-3A581ECA8EE1}"/>
              </a:ext>
            </a:extLst>
          </p:cNvPr>
          <p:cNvSpPr/>
          <p:nvPr/>
        </p:nvSpPr>
        <p:spPr>
          <a:xfrm>
            <a:off x="9690748" y="4389183"/>
            <a:ext cx="237248" cy="719227"/>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5" name="Rectangle 164">
            <a:extLst>
              <a:ext uri="{FF2B5EF4-FFF2-40B4-BE49-F238E27FC236}">
                <a16:creationId xmlns:a16="http://schemas.microsoft.com/office/drawing/2014/main" id="{3BF6E409-4169-1C37-09EC-38C5C1200C0F}"/>
              </a:ext>
            </a:extLst>
          </p:cNvPr>
          <p:cNvSpPr/>
          <p:nvPr/>
        </p:nvSpPr>
        <p:spPr>
          <a:xfrm>
            <a:off x="8140929" y="5095212"/>
            <a:ext cx="237248" cy="1319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6" name="Rectangle 165">
            <a:extLst>
              <a:ext uri="{FF2B5EF4-FFF2-40B4-BE49-F238E27FC236}">
                <a16:creationId xmlns:a16="http://schemas.microsoft.com/office/drawing/2014/main" id="{06468D79-1224-F961-E33E-444181C31C04}"/>
              </a:ext>
            </a:extLst>
          </p:cNvPr>
          <p:cNvSpPr/>
          <p:nvPr/>
        </p:nvSpPr>
        <p:spPr>
          <a:xfrm flipV="1">
            <a:off x="11236209" y="5078139"/>
            <a:ext cx="237248" cy="33524"/>
          </a:xfrm>
          <a:prstGeom prst="rect">
            <a:avLst/>
          </a:prstGeom>
          <a:pattFill prst="dkUpDiag">
            <a:fgClr>
              <a:schemeClr val="accent3"/>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7" name="Rectangle 166">
            <a:extLst>
              <a:ext uri="{FF2B5EF4-FFF2-40B4-BE49-F238E27FC236}">
                <a16:creationId xmlns:a16="http://schemas.microsoft.com/office/drawing/2014/main" id="{838EA6ED-2B05-4C92-04BF-565767740D71}"/>
              </a:ext>
            </a:extLst>
          </p:cNvPr>
          <p:cNvSpPr/>
          <p:nvPr/>
        </p:nvSpPr>
        <p:spPr>
          <a:xfrm>
            <a:off x="10980034" y="4504028"/>
            <a:ext cx="237248" cy="552679"/>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8" name="Rectangle 167">
            <a:extLst>
              <a:ext uri="{FF2B5EF4-FFF2-40B4-BE49-F238E27FC236}">
                <a16:creationId xmlns:a16="http://schemas.microsoft.com/office/drawing/2014/main" id="{9BB292DB-D94C-7592-FB91-437BFB7C4C90}"/>
              </a:ext>
            </a:extLst>
          </p:cNvPr>
          <p:cNvSpPr/>
          <p:nvPr/>
        </p:nvSpPr>
        <p:spPr>
          <a:xfrm>
            <a:off x="10976818" y="5058111"/>
            <a:ext cx="237248" cy="50299"/>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69" name="Rectangle 168">
            <a:extLst>
              <a:ext uri="{FF2B5EF4-FFF2-40B4-BE49-F238E27FC236}">
                <a16:creationId xmlns:a16="http://schemas.microsoft.com/office/drawing/2014/main" id="{ABD335C7-4C3A-37AF-0149-0180EECBD4D2}"/>
              </a:ext>
            </a:extLst>
          </p:cNvPr>
          <p:cNvSpPr/>
          <p:nvPr/>
        </p:nvSpPr>
        <p:spPr>
          <a:xfrm>
            <a:off x="11237299" y="4441171"/>
            <a:ext cx="237248" cy="638818"/>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0" name="Rectangle 169">
            <a:extLst>
              <a:ext uri="{FF2B5EF4-FFF2-40B4-BE49-F238E27FC236}">
                <a16:creationId xmlns:a16="http://schemas.microsoft.com/office/drawing/2014/main" id="{C43461D2-2BD2-A234-F22E-9FC316067017}"/>
              </a:ext>
            </a:extLst>
          </p:cNvPr>
          <p:cNvSpPr/>
          <p:nvPr/>
        </p:nvSpPr>
        <p:spPr>
          <a:xfrm>
            <a:off x="10468820" y="4610349"/>
            <a:ext cx="237248" cy="485936"/>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1" name="Rectangle 170">
            <a:extLst>
              <a:ext uri="{FF2B5EF4-FFF2-40B4-BE49-F238E27FC236}">
                <a16:creationId xmlns:a16="http://schemas.microsoft.com/office/drawing/2014/main" id="{48E67A82-A66D-670D-14D9-9385A669C145}"/>
              </a:ext>
            </a:extLst>
          </p:cNvPr>
          <p:cNvSpPr/>
          <p:nvPr/>
        </p:nvSpPr>
        <p:spPr>
          <a:xfrm>
            <a:off x="9690695" y="4209919"/>
            <a:ext cx="237248" cy="179264"/>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2" name="Rectangle 171">
            <a:extLst>
              <a:ext uri="{FF2B5EF4-FFF2-40B4-BE49-F238E27FC236}">
                <a16:creationId xmlns:a16="http://schemas.microsoft.com/office/drawing/2014/main" id="{BD0B9457-2F76-EB4D-56CA-3822141E0284}"/>
              </a:ext>
            </a:extLst>
          </p:cNvPr>
          <p:cNvSpPr/>
          <p:nvPr/>
        </p:nvSpPr>
        <p:spPr>
          <a:xfrm>
            <a:off x="8915785" y="4426431"/>
            <a:ext cx="237248" cy="68197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3" name="Rectangle 172">
            <a:extLst>
              <a:ext uri="{FF2B5EF4-FFF2-40B4-BE49-F238E27FC236}">
                <a16:creationId xmlns:a16="http://schemas.microsoft.com/office/drawing/2014/main" id="{14BD98B7-1D7F-DF9A-D2E8-BF358D427ACE}"/>
              </a:ext>
            </a:extLst>
          </p:cNvPr>
          <p:cNvSpPr/>
          <p:nvPr/>
        </p:nvSpPr>
        <p:spPr>
          <a:xfrm>
            <a:off x="8144090" y="4583183"/>
            <a:ext cx="237248" cy="51202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4" name="Rectangle 173">
            <a:extLst>
              <a:ext uri="{FF2B5EF4-FFF2-40B4-BE49-F238E27FC236}">
                <a16:creationId xmlns:a16="http://schemas.microsoft.com/office/drawing/2014/main" id="{32FD33CD-4164-D78C-5117-B43F521C04A0}"/>
              </a:ext>
            </a:extLst>
          </p:cNvPr>
          <p:cNvSpPr/>
          <p:nvPr/>
        </p:nvSpPr>
        <p:spPr>
          <a:xfrm>
            <a:off x="7369181" y="4292173"/>
            <a:ext cx="237248" cy="747165"/>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5" name="Rectangle 174">
            <a:extLst>
              <a:ext uri="{FF2B5EF4-FFF2-40B4-BE49-F238E27FC236}">
                <a16:creationId xmlns:a16="http://schemas.microsoft.com/office/drawing/2014/main" id="{0F1C4CDA-1F52-C67F-8B86-C148AE40E8F3}"/>
              </a:ext>
            </a:extLst>
          </p:cNvPr>
          <p:cNvSpPr/>
          <p:nvPr/>
        </p:nvSpPr>
        <p:spPr>
          <a:xfrm>
            <a:off x="6597486" y="4421775"/>
            <a:ext cx="237248" cy="641917"/>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6" name="Rectangle 175">
            <a:extLst>
              <a:ext uri="{FF2B5EF4-FFF2-40B4-BE49-F238E27FC236}">
                <a16:creationId xmlns:a16="http://schemas.microsoft.com/office/drawing/2014/main" id="{E87914CD-80A3-CB34-06BB-3F1A22E033CD}"/>
              </a:ext>
            </a:extLst>
          </p:cNvPr>
          <p:cNvSpPr/>
          <p:nvPr/>
        </p:nvSpPr>
        <p:spPr>
          <a:xfrm>
            <a:off x="5825792" y="4314522"/>
            <a:ext cx="237248" cy="732873"/>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7" name="Rectangle 176">
            <a:extLst>
              <a:ext uri="{FF2B5EF4-FFF2-40B4-BE49-F238E27FC236}">
                <a16:creationId xmlns:a16="http://schemas.microsoft.com/office/drawing/2014/main" id="{E2552508-9419-582A-04E0-FFA44EAEB7FD}"/>
              </a:ext>
            </a:extLst>
          </p:cNvPr>
          <p:cNvSpPr/>
          <p:nvPr/>
        </p:nvSpPr>
        <p:spPr>
          <a:xfrm>
            <a:off x="5047721" y="4312541"/>
            <a:ext cx="237248" cy="763617"/>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8" name="Rectangle 177">
            <a:extLst>
              <a:ext uri="{FF2B5EF4-FFF2-40B4-BE49-F238E27FC236}">
                <a16:creationId xmlns:a16="http://schemas.microsoft.com/office/drawing/2014/main" id="{3F51E7A5-D598-27EC-47BF-2CEACF080620}"/>
              </a:ext>
            </a:extLst>
          </p:cNvPr>
          <p:cNvSpPr/>
          <p:nvPr/>
        </p:nvSpPr>
        <p:spPr>
          <a:xfrm>
            <a:off x="4282403" y="3891743"/>
            <a:ext cx="237248" cy="117009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79" name="Rectangle 178">
            <a:extLst>
              <a:ext uri="{FF2B5EF4-FFF2-40B4-BE49-F238E27FC236}">
                <a16:creationId xmlns:a16="http://schemas.microsoft.com/office/drawing/2014/main" id="{4BEADF38-4AAC-C3D2-73AB-650A644D091D}"/>
              </a:ext>
            </a:extLst>
          </p:cNvPr>
          <p:cNvSpPr/>
          <p:nvPr/>
        </p:nvSpPr>
        <p:spPr>
          <a:xfrm>
            <a:off x="3510709" y="3624014"/>
            <a:ext cx="237248" cy="446991"/>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80" name="Rectangle 179">
            <a:extLst>
              <a:ext uri="{FF2B5EF4-FFF2-40B4-BE49-F238E27FC236}">
                <a16:creationId xmlns:a16="http://schemas.microsoft.com/office/drawing/2014/main" id="{0E318F7B-453B-19AA-BBF7-AE28A640051D}"/>
              </a:ext>
            </a:extLst>
          </p:cNvPr>
          <p:cNvSpPr/>
          <p:nvPr/>
        </p:nvSpPr>
        <p:spPr>
          <a:xfrm>
            <a:off x="2732638" y="3381893"/>
            <a:ext cx="237248" cy="1275787"/>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81" name="Rectangle 180">
            <a:extLst>
              <a:ext uri="{FF2B5EF4-FFF2-40B4-BE49-F238E27FC236}">
                <a16:creationId xmlns:a16="http://schemas.microsoft.com/office/drawing/2014/main" id="{9FE8B1E4-551B-9F32-5A90-B57B5AE71E07}"/>
              </a:ext>
            </a:extLst>
          </p:cNvPr>
          <p:cNvSpPr/>
          <p:nvPr/>
        </p:nvSpPr>
        <p:spPr>
          <a:xfrm>
            <a:off x="1964159" y="3340453"/>
            <a:ext cx="237248" cy="1767957"/>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82" name="Rectangle 181">
            <a:extLst>
              <a:ext uri="{FF2B5EF4-FFF2-40B4-BE49-F238E27FC236}">
                <a16:creationId xmlns:a16="http://schemas.microsoft.com/office/drawing/2014/main" id="{F2341534-9606-2B32-4523-2BFA7993822F}"/>
              </a:ext>
            </a:extLst>
          </p:cNvPr>
          <p:cNvSpPr/>
          <p:nvPr/>
        </p:nvSpPr>
        <p:spPr>
          <a:xfrm>
            <a:off x="1192464" y="3135582"/>
            <a:ext cx="237248" cy="1926260"/>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cxnSp>
        <p:nvCxnSpPr>
          <p:cNvPr id="183" name="Straight Connector 182">
            <a:extLst>
              <a:ext uri="{FF2B5EF4-FFF2-40B4-BE49-F238E27FC236}">
                <a16:creationId xmlns:a16="http://schemas.microsoft.com/office/drawing/2014/main" id="{813D0BAA-BDA5-18C2-B8EC-D746AF49D81C}"/>
              </a:ext>
            </a:extLst>
          </p:cNvPr>
          <p:cNvCxnSpPr>
            <a:cxnSpLocks/>
          </p:cNvCxnSpPr>
          <p:nvPr/>
        </p:nvCxnSpPr>
        <p:spPr>
          <a:xfrm>
            <a:off x="668547" y="1970704"/>
            <a:ext cx="0" cy="3147949"/>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A3AA113D-C9DB-5218-2A2F-533E010FBC6B}"/>
              </a:ext>
            </a:extLst>
          </p:cNvPr>
          <p:cNvCxnSpPr>
            <a:cxnSpLocks/>
          </p:cNvCxnSpPr>
          <p:nvPr/>
        </p:nvCxnSpPr>
        <p:spPr>
          <a:xfrm>
            <a:off x="598916" y="1970704"/>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85" name="TextBox 184">
            <a:extLst>
              <a:ext uri="{FF2B5EF4-FFF2-40B4-BE49-F238E27FC236}">
                <a16:creationId xmlns:a16="http://schemas.microsoft.com/office/drawing/2014/main" id="{B1686046-1301-1E0B-9871-5DF00345D7C0}"/>
              </a:ext>
            </a:extLst>
          </p:cNvPr>
          <p:cNvSpPr txBox="1"/>
          <p:nvPr/>
        </p:nvSpPr>
        <p:spPr>
          <a:xfrm>
            <a:off x="74431" y="2220297"/>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90</a:t>
            </a:r>
          </a:p>
        </p:txBody>
      </p:sp>
      <p:sp>
        <p:nvSpPr>
          <p:cNvPr id="186" name="TextBox 185">
            <a:extLst>
              <a:ext uri="{FF2B5EF4-FFF2-40B4-BE49-F238E27FC236}">
                <a16:creationId xmlns:a16="http://schemas.microsoft.com/office/drawing/2014/main" id="{CB0E6953-B5F7-BCE9-B7DD-035E627E464D}"/>
              </a:ext>
            </a:extLst>
          </p:cNvPr>
          <p:cNvSpPr txBox="1"/>
          <p:nvPr/>
        </p:nvSpPr>
        <p:spPr>
          <a:xfrm>
            <a:off x="74431" y="1897380"/>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100</a:t>
            </a:r>
          </a:p>
        </p:txBody>
      </p:sp>
      <p:sp>
        <p:nvSpPr>
          <p:cNvPr id="187" name="TextBox 186">
            <a:extLst>
              <a:ext uri="{FF2B5EF4-FFF2-40B4-BE49-F238E27FC236}">
                <a16:creationId xmlns:a16="http://schemas.microsoft.com/office/drawing/2014/main" id="{E6ABD1B9-59A7-00DE-988D-31C6BEA5ED12}"/>
              </a:ext>
            </a:extLst>
          </p:cNvPr>
          <p:cNvSpPr txBox="1"/>
          <p:nvPr/>
        </p:nvSpPr>
        <p:spPr>
          <a:xfrm>
            <a:off x="74431" y="2530630"/>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80</a:t>
            </a:r>
          </a:p>
        </p:txBody>
      </p:sp>
      <p:sp>
        <p:nvSpPr>
          <p:cNvPr id="188" name="TextBox 187">
            <a:extLst>
              <a:ext uri="{FF2B5EF4-FFF2-40B4-BE49-F238E27FC236}">
                <a16:creationId xmlns:a16="http://schemas.microsoft.com/office/drawing/2014/main" id="{EFFD1F84-0587-672A-A4D9-80BE1589614A}"/>
              </a:ext>
            </a:extLst>
          </p:cNvPr>
          <p:cNvSpPr txBox="1"/>
          <p:nvPr/>
        </p:nvSpPr>
        <p:spPr>
          <a:xfrm>
            <a:off x="74431" y="2846694"/>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70</a:t>
            </a:r>
          </a:p>
        </p:txBody>
      </p:sp>
      <p:sp>
        <p:nvSpPr>
          <p:cNvPr id="189" name="TextBox 188">
            <a:extLst>
              <a:ext uri="{FF2B5EF4-FFF2-40B4-BE49-F238E27FC236}">
                <a16:creationId xmlns:a16="http://schemas.microsoft.com/office/drawing/2014/main" id="{1CC048D3-E974-8718-D98C-454E7DDAA166}"/>
              </a:ext>
            </a:extLst>
          </p:cNvPr>
          <p:cNvSpPr txBox="1"/>
          <p:nvPr/>
        </p:nvSpPr>
        <p:spPr>
          <a:xfrm>
            <a:off x="74431" y="3468251"/>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50</a:t>
            </a:r>
          </a:p>
        </p:txBody>
      </p:sp>
      <p:sp>
        <p:nvSpPr>
          <p:cNvPr id="190" name="TextBox 189">
            <a:extLst>
              <a:ext uri="{FF2B5EF4-FFF2-40B4-BE49-F238E27FC236}">
                <a16:creationId xmlns:a16="http://schemas.microsoft.com/office/drawing/2014/main" id="{593E2983-EB89-3BE8-996F-D5869383BDED}"/>
              </a:ext>
            </a:extLst>
          </p:cNvPr>
          <p:cNvSpPr txBox="1"/>
          <p:nvPr/>
        </p:nvSpPr>
        <p:spPr>
          <a:xfrm>
            <a:off x="74431" y="3155881"/>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60</a:t>
            </a:r>
          </a:p>
        </p:txBody>
      </p:sp>
      <p:sp>
        <p:nvSpPr>
          <p:cNvPr id="191" name="TextBox 190">
            <a:extLst>
              <a:ext uri="{FF2B5EF4-FFF2-40B4-BE49-F238E27FC236}">
                <a16:creationId xmlns:a16="http://schemas.microsoft.com/office/drawing/2014/main" id="{6D757E3C-4E8F-726B-7B3C-75CE7DF67C5F}"/>
              </a:ext>
            </a:extLst>
          </p:cNvPr>
          <p:cNvSpPr txBox="1"/>
          <p:nvPr/>
        </p:nvSpPr>
        <p:spPr>
          <a:xfrm>
            <a:off x="74431" y="3784315"/>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40</a:t>
            </a:r>
          </a:p>
        </p:txBody>
      </p:sp>
      <p:sp>
        <p:nvSpPr>
          <p:cNvPr id="192" name="TextBox 191">
            <a:extLst>
              <a:ext uri="{FF2B5EF4-FFF2-40B4-BE49-F238E27FC236}">
                <a16:creationId xmlns:a16="http://schemas.microsoft.com/office/drawing/2014/main" id="{43D6A5A7-3AB6-9026-378A-DE13F3EBC552}"/>
              </a:ext>
            </a:extLst>
          </p:cNvPr>
          <p:cNvSpPr txBox="1"/>
          <p:nvPr/>
        </p:nvSpPr>
        <p:spPr>
          <a:xfrm>
            <a:off x="74431" y="4731519"/>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193" name="TextBox 192">
            <a:extLst>
              <a:ext uri="{FF2B5EF4-FFF2-40B4-BE49-F238E27FC236}">
                <a16:creationId xmlns:a16="http://schemas.microsoft.com/office/drawing/2014/main" id="{4CD196CF-A0F6-C0C5-4BA9-D48E22C0EEA5}"/>
              </a:ext>
            </a:extLst>
          </p:cNvPr>
          <p:cNvSpPr txBox="1"/>
          <p:nvPr/>
        </p:nvSpPr>
        <p:spPr>
          <a:xfrm>
            <a:off x="74431" y="4100379"/>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30</a:t>
            </a:r>
          </a:p>
        </p:txBody>
      </p:sp>
      <p:sp>
        <p:nvSpPr>
          <p:cNvPr id="194" name="TextBox 193">
            <a:extLst>
              <a:ext uri="{FF2B5EF4-FFF2-40B4-BE49-F238E27FC236}">
                <a16:creationId xmlns:a16="http://schemas.microsoft.com/office/drawing/2014/main" id="{BF0C6230-63AE-FCB4-C068-E6DB3FC9508A}"/>
              </a:ext>
            </a:extLst>
          </p:cNvPr>
          <p:cNvSpPr txBox="1"/>
          <p:nvPr/>
        </p:nvSpPr>
        <p:spPr>
          <a:xfrm>
            <a:off x="74431" y="4415455"/>
            <a:ext cx="477422"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195" name="TextBox 194">
            <a:extLst>
              <a:ext uri="{FF2B5EF4-FFF2-40B4-BE49-F238E27FC236}">
                <a16:creationId xmlns:a16="http://schemas.microsoft.com/office/drawing/2014/main" id="{CC43ACF3-BC5E-DB88-5521-782F69F76CAA}"/>
              </a:ext>
            </a:extLst>
          </p:cNvPr>
          <p:cNvSpPr txBox="1"/>
          <p:nvPr/>
        </p:nvSpPr>
        <p:spPr>
          <a:xfrm>
            <a:off x="275459" y="5040707"/>
            <a:ext cx="276393" cy="15388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0</a:t>
            </a:r>
          </a:p>
        </p:txBody>
      </p:sp>
      <p:cxnSp>
        <p:nvCxnSpPr>
          <p:cNvPr id="196" name="Straight Connector 195">
            <a:extLst>
              <a:ext uri="{FF2B5EF4-FFF2-40B4-BE49-F238E27FC236}">
                <a16:creationId xmlns:a16="http://schemas.microsoft.com/office/drawing/2014/main" id="{11348486-1086-D01F-41CA-0C5143A783C5}"/>
              </a:ext>
            </a:extLst>
          </p:cNvPr>
          <p:cNvCxnSpPr>
            <a:cxnSpLocks/>
          </p:cNvCxnSpPr>
          <p:nvPr/>
        </p:nvCxnSpPr>
        <p:spPr>
          <a:xfrm>
            <a:off x="598916" y="2288756"/>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5121E00B-EA1A-6891-8847-4DE2FC9F544F}"/>
              </a:ext>
            </a:extLst>
          </p:cNvPr>
          <p:cNvCxnSpPr>
            <a:cxnSpLocks/>
          </p:cNvCxnSpPr>
          <p:nvPr/>
        </p:nvCxnSpPr>
        <p:spPr>
          <a:xfrm>
            <a:off x="598916" y="2601077"/>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03664163-5CA0-EF77-D4A4-016DD9315431}"/>
              </a:ext>
            </a:extLst>
          </p:cNvPr>
          <p:cNvCxnSpPr>
            <a:cxnSpLocks/>
          </p:cNvCxnSpPr>
          <p:nvPr/>
        </p:nvCxnSpPr>
        <p:spPr>
          <a:xfrm>
            <a:off x="598916" y="2910533"/>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F9A1204-66CD-3AC5-2363-6FFFAEA12A8C}"/>
              </a:ext>
            </a:extLst>
          </p:cNvPr>
          <p:cNvCxnSpPr>
            <a:cxnSpLocks/>
          </p:cNvCxnSpPr>
          <p:nvPr/>
        </p:nvCxnSpPr>
        <p:spPr>
          <a:xfrm>
            <a:off x="598916" y="3225719"/>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7717B4DC-8DF1-6E8A-C8EE-CC9181F168E5}"/>
              </a:ext>
            </a:extLst>
          </p:cNvPr>
          <p:cNvCxnSpPr>
            <a:cxnSpLocks/>
          </p:cNvCxnSpPr>
          <p:nvPr/>
        </p:nvCxnSpPr>
        <p:spPr>
          <a:xfrm>
            <a:off x="598916" y="3535175"/>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A067F0C2-03F8-A404-120E-5369A64E812A}"/>
              </a:ext>
            </a:extLst>
          </p:cNvPr>
          <p:cNvCxnSpPr>
            <a:cxnSpLocks/>
          </p:cNvCxnSpPr>
          <p:nvPr/>
        </p:nvCxnSpPr>
        <p:spPr>
          <a:xfrm>
            <a:off x="598916" y="3853226"/>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E6BC9A6C-E0A5-E1E5-91EE-74A12B1338EB}"/>
              </a:ext>
            </a:extLst>
          </p:cNvPr>
          <p:cNvCxnSpPr>
            <a:cxnSpLocks/>
          </p:cNvCxnSpPr>
          <p:nvPr/>
        </p:nvCxnSpPr>
        <p:spPr>
          <a:xfrm>
            <a:off x="598916" y="4168411"/>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E7051CA0-A4AA-E547-0B83-4329A6F8A791}"/>
              </a:ext>
            </a:extLst>
          </p:cNvPr>
          <p:cNvCxnSpPr>
            <a:cxnSpLocks/>
          </p:cNvCxnSpPr>
          <p:nvPr/>
        </p:nvCxnSpPr>
        <p:spPr>
          <a:xfrm>
            <a:off x="598916" y="4477867"/>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052070CA-011F-8A53-5E51-9E3FB3DA76A5}"/>
              </a:ext>
            </a:extLst>
          </p:cNvPr>
          <p:cNvCxnSpPr>
            <a:cxnSpLocks/>
          </p:cNvCxnSpPr>
          <p:nvPr/>
        </p:nvCxnSpPr>
        <p:spPr>
          <a:xfrm>
            <a:off x="598916" y="4798783"/>
            <a:ext cx="72001"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6" name="TextBox 205">
            <a:extLst>
              <a:ext uri="{FF2B5EF4-FFF2-40B4-BE49-F238E27FC236}">
                <a16:creationId xmlns:a16="http://schemas.microsoft.com/office/drawing/2014/main" id="{2F0267E2-C4B1-2E5D-02E6-30760CDF0548}"/>
              </a:ext>
            </a:extLst>
          </p:cNvPr>
          <p:cNvSpPr txBox="1"/>
          <p:nvPr/>
        </p:nvSpPr>
        <p:spPr>
          <a:xfrm rot="16200000">
            <a:off x="-1429070" y="3452310"/>
            <a:ext cx="3257257" cy="187015"/>
          </a:xfrm>
          <a:prstGeom prst="rect">
            <a:avLst/>
          </a:prstGeom>
          <a:noFill/>
        </p:spPr>
        <p:txBody>
          <a:bodyPr wrap="square" lIns="0" tIns="0" rIns="0" bIns="0" rtlCol="0">
            <a:spAutoFit/>
          </a:bodyPr>
          <a:lstStyle/>
          <a:p>
            <a:pPr algn="ctr"/>
            <a:r>
              <a:rPr lang="en-GB" sz="1200" b="1" noProof="0" dirty="0">
                <a:solidFill>
                  <a:schemeClr val="tx1">
                    <a:lumMod val="65000"/>
                    <a:lumOff val="35000"/>
                  </a:schemeClr>
                </a:solidFill>
                <a:latin typeface="Univers" panose="020B0503020202020204" pitchFamily="34" charset="0"/>
                <a:cs typeface="Arial" panose="020B0604020202020204" pitchFamily="34" charset="0"/>
              </a:rPr>
              <a:t>Incidence (%)</a:t>
            </a:r>
          </a:p>
        </p:txBody>
      </p:sp>
      <p:sp>
        <p:nvSpPr>
          <p:cNvPr id="207" name="TextBox 206">
            <a:extLst>
              <a:ext uri="{FF2B5EF4-FFF2-40B4-BE49-F238E27FC236}">
                <a16:creationId xmlns:a16="http://schemas.microsoft.com/office/drawing/2014/main" id="{780D51CB-7069-2512-01E6-E0AF71323FB4}"/>
              </a:ext>
            </a:extLst>
          </p:cNvPr>
          <p:cNvSpPr txBox="1"/>
          <p:nvPr/>
        </p:nvSpPr>
        <p:spPr>
          <a:xfrm>
            <a:off x="924561" y="5165487"/>
            <a:ext cx="458560"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Nausea</a:t>
            </a:r>
          </a:p>
        </p:txBody>
      </p:sp>
      <p:sp>
        <p:nvSpPr>
          <p:cNvPr id="208" name="TextBox 207">
            <a:extLst>
              <a:ext uri="{FF2B5EF4-FFF2-40B4-BE49-F238E27FC236}">
                <a16:creationId xmlns:a16="http://schemas.microsoft.com/office/drawing/2014/main" id="{E71EB765-B5FD-9156-AFEE-C2E777828EF0}"/>
              </a:ext>
            </a:extLst>
          </p:cNvPr>
          <p:cNvSpPr txBox="1"/>
          <p:nvPr/>
        </p:nvSpPr>
        <p:spPr>
          <a:xfrm>
            <a:off x="1631955" y="5165487"/>
            <a:ext cx="547365"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Alopecia</a:t>
            </a:r>
          </a:p>
        </p:txBody>
      </p:sp>
      <p:sp>
        <p:nvSpPr>
          <p:cNvPr id="209" name="TextBox 208">
            <a:extLst>
              <a:ext uri="{FF2B5EF4-FFF2-40B4-BE49-F238E27FC236}">
                <a16:creationId xmlns:a16="http://schemas.microsoft.com/office/drawing/2014/main" id="{14DC37FB-2EE4-0380-51B2-DA4E625525AF}"/>
              </a:ext>
            </a:extLst>
          </p:cNvPr>
          <p:cNvSpPr txBox="1"/>
          <p:nvPr/>
        </p:nvSpPr>
        <p:spPr>
          <a:xfrm>
            <a:off x="2433320" y="5165487"/>
            <a:ext cx="580048" cy="141411"/>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Anaemia</a:t>
            </a:r>
          </a:p>
        </p:txBody>
      </p:sp>
      <p:sp>
        <p:nvSpPr>
          <p:cNvPr id="210" name="TextBox 209">
            <a:extLst>
              <a:ext uri="{FF2B5EF4-FFF2-40B4-BE49-F238E27FC236}">
                <a16:creationId xmlns:a16="http://schemas.microsoft.com/office/drawing/2014/main" id="{80560176-3718-9B11-1BD6-E791B91DF278}"/>
              </a:ext>
            </a:extLst>
          </p:cNvPr>
          <p:cNvSpPr txBox="1"/>
          <p:nvPr/>
        </p:nvSpPr>
        <p:spPr>
          <a:xfrm>
            <a:off x="3147906" y="5165487"/>
            <a:ext cx="694129"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Neutropenia</a:t>
            </a:r>
          </a:p>
        </p:txBody>
      </p:sp>
      <p:sp>
        <p:nvSpPr>
          <p:cNvPr id="211" name="TextBox 210">
            <a:extLst>
              <a:ext uri="{FF2B5EF4-FFF2-40B4-BE49-F238E27FC236}">
                <a16:creationId xmlns:a16="http://schemas.microsoft.com/office/drawing/2014/main" id="{CBE46E56-28AF-2297-236C-C592F9EFB82E}"/>
              </a:ext>
            </a:extLst>
          </p:cNvPr>
          <p:cNvSpPr txBox="1"/>
          <p:nvPr/>
        </p:nvSpPr>
        <p:spPr>
          <a:xfrm>
            <a:off x="4048760" y="5165487"/>
            <a:ext cx="454811"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Fatigue</a:t>
            </a:r>
          </a:p>
        </p:txBody>
      </p:sp>
      <p:sp>
        <p:nvSpPr>
          <p:cNvPr id="212" name="TextBox 211">
            <a:extLst>
              <a:ext uri="{FF2B5EF4-FFF2-40B4-BE49-F238E27FC236}">
                <a16:creationId xmlns:a16="http://schemas.microsoft.com/office/drawing/2014/main" id="{863B2D41-71F4-5E68-AB0F-3F01BE1A4D30}"/>
              </a:ext>
            </a:extLst>
          </p:cNvPr>
          <p:cNvSpPr txBox="1"/>
          <p:nvPr/>
        </p:nvSpPr>
        <p:spPr>
          <a:xfrm>
            <a:off x="4753186" y="5165487"/>
            <a:ext cx="569117"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Diarrhoea</a:t>
            </a:r>
          </a:p>
        </p:txBody>
      </p:sp>
      <p:sp>
        <p:nvSpPr>
          <p:cNvPr id="213" name="TextBox 212">
            <a:extLst>
              <a:ext uri="{FF2B5EF4-FFF2-40B4-BE49-F238E27FC236}">
                <a16:creationId xmlns:a16="http://schemas.microsoft.com/office/drawing/2014/main" id="{F565F2C7-2061-794E-2C67-CADEF5B7B572}"/>
              </a:ext>
            </a:extLst>
          </p:cNvPr>
          <p:cNvSpPr txBox="1"/>
          <p:nvPr/>
        </p:nvSpPr>
        <p:spPr>
          <a:xfrm>
            <a:off x="5330135" y="5165487"/>
            <a:ext cx="984306" cy="2769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ALT</a:t>
            </a:r>
            <a:br>
              <a:rPr lang="en-GB" sz="900" noProof="0" dirty="0">
                <a:solidFill>
                  <a:schemeClr val="tx1">
                    <a:lumMod val="65000"/>
                    <a:lumOff val="35000"/>
                  </a:schemeClr>
                </a:solidFill>
                <a:latin typeface="Univers" panose="020B0503020202020204" pitchFamily="34" charset="0"/>
                <a:cs typeface="Arial" panose="020B0604020202020204" pitchFamily="34" charset="0"/>
              </a:rPr>
            </a:br>
            <a:r>
              <a:rPr lang="en-GB" sz="900" noProof="0" dirty="0">
                <a:solidFill>
                  <a:schemeClr val="tx1">
                    <a:lumMod val="65000"/>
                    <a:lumOff val="35000"/>
                  </a:schemeClr>
                </a:solidFill>
                <a:latin typeface="Univers" panose="020B0503020202020204" pitchFamily="34" charset="0"/>
                <a:cs typeface="Arial" panose="020B0604020202020204" pitchFamily="34" charset="0"/>
              </a:rPr>
              <a:t>increase</a:t>
            </a:r>
          </a:p>
        </p:txBody>
      </p:sp>
      <p:sp>
        <p:nvSpPr>
          <p:cNvPr id="214" name="TextBox 213">
            <a:extLst>
              <a:ext uri="{FF2B5EF4-FFF2-40B4-BE49-F238E27FC236}">
                <a16:creationId xmlns:a16="http://schemas.microsoft.com/office/drawing/2014/main" id="{2B9F69CF-68DC-A252-E66C-9AD87651EB9E}"/>
              </a:ext>
            </a:extLst>
          </p:cNvPr>
          <p:cNvSpPr txBox="1"/>
          <p:nvPr/>
        </p:nvSpPr>
        <p:spPr>
          <a:xfrm>
            <a:off x="6319520" y="5165487"/>
            <a:ext cx="510370" cy="138764"/>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Vomiting</a:t>
            </a:r>
          </a:p>
        </p:txBody>
      </p:sp>
      <p:sp>
        <p:nvSpPr>
          <p:cNvPr id="215" name="TextBox 214">
            <a:extLst>
              <a:ext uri="{FF2B5EF4-FFF2-40B4-BE49-F238E27FC236}">
                <a16:creationId xmlns:a16="http://schemas.microsoft.com/office/drawing/2014/main" id="{5F086BFC-E49F-0F0B-F3F6-E681ED2AD95B}"/>
              </a:ext>
            </a:extLst>
          </p:cNvPr>
          <p:cNvSpPr txBox="1"/>
          <p:nvPr/>
        </p:nvSpPr>
        <p:spPr>
          <a:xfrm>
            <a:off x="7113693" y="5165487"/>
            <a:ext cx="497140"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Asthenia</a:t>
            </a:r>
          </a:p>
        </p:txBody>
      </p:sp>
      <p:sp>
        <p:nvSpPr>
          <p:cNvPr id="216" name="TextBox 215">
            <a:extLst>
              <a:ext uri="{FF2B5EF4-FFF2-40B4-BE49-F238E27FC236}">
                <a16:creationId xmlns:a16="http://schemas.microsoft.com/office/drawing/2014/main" id="{90C8A8DD-8454-31F3-9BD2-21F436551BF1}"/>
              </a:ext>
            </a:extLst>
          </p:cNvPr>
          <p:cNvSpPr txBox="1"/>
          <p:nvPr/>
        </p:nvSpPr>
        <p:spPr>
          <a:xfrm>
            <a:off x="7995920" y="5165487"/>
            <a:ext cx="321420"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Rash</a:t>
            </a:r>
          </a:p>
        </p:txBody>
      </p:sp>
      <p:sp>
        <p:nvSpPr>
          <p:cNvPr id="217" name="TextBox 216">
            <a:extLst>
              <a:ext uri="{FF2B5EF4-FFF2-40B4-BE49-F238E27FC236}">
                <a16:creationId xmlns:a16="http://schemas.microsoft.com/office/drawing/2014/main" id="{AA4EFBAE-4D2C-3375-AE95-CBF6E8B3438E}"/>
              </a:ext>
            </a:extLst>
          </p:cNvPr>
          <p:cNvSpPr txBox="1"/>
          <p:nvPr/>
        </p:nvSpPr>
        <p:spPr>
          <a:xfrm>
            <a:off x="8524240" y="5165487"/>
            <a:ext cx="721804" cy="1384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Constipation</a:t>
            </a:r>
          </a:p>
        </p:txBody>
      </p:sp>
      <p:sp>
        <p:nvSpPr>
          <p:cNvPr id="218" name="TextBox 217">
            <a:extLst>
              <a:ext uri="{FF2B5EF4-FFF2-40B4-BE49-F238E27FC236}">
                <a16:creationId xmlns:a16="http://schemas.microsoft.com/office/drawing/2014/main" id="{0ADBF487-4837-0243-4CBF-A188734983EB}"/>
              </a:ext>
            </a:extLst>
          </p:cNvPr>
          <p:cNvSpPr txBox="1"/>
          <p:nvPr/>
        </p:nvSpPr>
        <p:spPr>
          <a:xfrm>
            <a:off x="10206446" y="5165487"/>
            <a:ext cx="464259" cy="2769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AST increase</a:t>
            </a:r>
          </a:p>
        </p:txBody>
      </p:sp>
      <p:sp>
        <p:nvSpPr>
          <p:cNvPr id="219" name="TextBox 218">
            <a:extLst>
              <a:ext uri="{FF2B5EF4-FFF2-40B4-BE49-F238E27FC236}">
                <a16:creationId xmlns:a16="http://schemas.microsoft.com/office/drawing/2014/main" id="{957E34E9-70C0-F442-9EE0-43C13330576C}"/>
              </a:ext>
            </a:extLst>
          </p:cNvPr>
          <p:cNvSpPr txBox="1"/>
          <p:nvPr/>
        </p:nvSpPr>
        <p:spPr>
          <a:xfrm>
            <a:off x="10840720" y="5157625"/>
            <a:ext cx="782582" cy="27699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Peripheral neuropathy</a:t>
            </a:r>
          </a:p>
        </p:txBody>
      </p:sp>
      <p:sp>
        <p:nvSpPr>
          <p:cNvPr id="220" name="TextBox 219">
            <a:extLst>
              <a:ext uri="{FF2B5EF4-FFF2-40B4-BE49-F238E27FC236}">
                <a16:creationId xmlns:a16="http://schemas.microsoft.com/office/drawing/2014/main" id="{A5F25A82-DC37-6F96-A50A-530A03B1D56E}"/>
              </a:ext>
            </a:extLst>
          </p:cNvPr>
          <p:cNvSpPr txBox="1"/>
          <p:nvPr/>
        </p:nvSpPr>
        <p:spPr>
          <a:xfrm>
            <a:off x="9355666" y="5164769"/>
            <a:ext cx="650642" cy="41549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Neutrophil </a:t>
            </a:r>
            <a:br>
              <a:rPr lang="en-GB" sz="900" noProof="0" dirty="0">
                <a:solidFill>
                  <a:schemeClr val="tx1">
                    <a:lumMod val="65000"/>
                    <a:lumOff val="35000"/>
                  </a:schemeClr>
                </a:solidFill>
                <a:latin typeface="Univers" panose="020B0503020202020204" pitchFamily="34" charset="0"/>
                <a:cs typeface="Arial" panose="020B0604020202020204" pitchFamily="34" charset="0"/>
              </a:rPr>
            </a:br>
            <a:r>
              <a:rPr lang="en-GB" sz="900" noProof="0" dirty="0">
                <a:solidFill>
                  <a:schemeClr val="tx1">
                    <a:lumMod val="65000"/>
                    <a:lumOff val="35000"/>
                  </a:schemeClr>
                </a:solidFill>
                <a:latin typeface="Univers" panose="020B0503020202020204" pitchFamily="34" charset="0"/>
                <a:cs typeface="Arial" panose="020B0604020202020204" pitchFamily="34" charset="0"/>
              </a:rPr>
              <a:t>count decrease</a:t>
            </a:r>
          </a:p>
        </p:txBody>
      </p:sp>
      <p:sp>
        <p:nvSpPr>
          <p:cNvPr id="221" name="TextBox 220">
            <a:extLst>
              <a:ext uri="{FF2B5EF4-FFF2-40B4-BE49-F238E27FC236}">
                <a16:creationId xmlns:a16="http://schemas.microsoft.com/office/drawing/2014/main" id="{B0D74697-14F4-4A75-6C2C-F45CD9CB9BEC}"/>
              </a:ext>
            </a:extLst>
          </p:cNvPr>
          <p:cNvSpPr txBox="1"/>
          <p:nvPr/>
        </p:nvSpPr>
        <p:spPr>
          <a:xfrm>
            <a:off x="908851" y="2943769"/>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63.5</a:t>
            </a:r>
          </a:p>
        </p:txBody>
      </p:sp>
      <p:sp>
        <p:nvSpPr>
          <p:cNvPr id="222" name="TextBox 221">
            <a:extLst>
              <a:ext uri="{FF2B5EF4-FFF2-40B4-BE49-F238E27FC236}">
                <a16:creationId xmlns:a16="http://schemas.microsoft.com/office/drawing/2014/main" id="{FC9208EA-2813-119D-2898-6C3753577E0C}"/>
              </a:ext>
            </a:extLst>
          </p:cNvPr>
          <p:cNvSpPr txBox="1"/>
          <p:nvPr/>
        </p:nvSpPr>
        <p:spPr>
          <a:xfrm>
            <a:off x="1177954" y="2958096"/>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63.0</a:t>
            </a:r>
          </a:p>
        </p:txBody>
      </p:sp>
      <p:sp>
        <p:nvSpPr>
          <p:cNvPr id="223" name="TextBox 222">
            <a:extLst>
              <a:ext uri="{FF2B5EF4-FFF2-40B4-BE49-F238E27FC236}">
                <a16:creationId xmlns:a16="http://schemas.microsoft.com/office/drawing/2014/main" id="{4B9934BD-D0B5-5134-3A6D-15081FCCFC1F}"/>
              </a:ext>
            </a:extLst>
          </p:cNvPr>
          <p:cNvSpPr txBox="1"/>
          <p:nvPr/>
        </p:nvSpPr>
        <p:spPr>
          <a:xfrm>
            <a:off x="1684502" y="3055012"/>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60.2</a:t>
            </a:r>
          </a:p>
        </p:txBody>
      </p:sp>
      <p:sp>
        <p:nvSpPr>
          <p:cNvPr id="224" name="TextBox 223">
            <a:extLst>
              <a:ext uri="{FF2B5EF4-FFF2-40B4-BE49-F238E27FC236}">
                <a16:creationId xmlns:a16="http://schemas.microsoft.com/office/drawing/2014/main" id="{CB98DDF6-DD27-0A94-606A-687E22B576EE}"/>
              </a:ext>
            </a:extLst>
          </p:cNvPr>
          <p:cNvSpPr txBox="1"/>
          <p:nvPr/>
        </p:nvSpPr>
        <p:spPr>
          <a:xfrm>
            <a:off x="1941045" y="3164948"/>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56.6</a:t>
            </a:r>
          </a:p>
        </p:txBody>
      </p:sp>
      <p:sp>
        <p:nvSpPr>
          <p:cNvPr id="225" name="TextBox 224">
            <a:extLst>
              <a:ext uri="{FF2B5EF4-FFF2-40B4-BE49-F238E27FC236}">
                <a16:creationId xmlns:a16="http://schemas.microsoft.com/office/drawing/2014/main" id="{7B24AAFE-EDF6-B21A-28AC-E1F76C94340D}"/>
              </a:ext>
            </a:extLst>
          </p:cNvPr>
          <p:cNvSpPr txBox="1"/>
          <p:nvPr/>
        </p:nvSpPr>
        <p:spPr>
          <a:xfrm>
            <a:off x="2461863" y="3226960"/>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54.8</a:t>
            </a:r>
          </a:p>
        </p:txBody>
      </p:sp>
      <p:sp>
        <p:nvSpPr>
          <p:cNvPr id="226" name="TextBox 225">
            <a:extLst>
              <a:ext uri="{FF2B5EF4-FFF2-40B4-BE49-F238E27FC236}">
                <a16:creationId xmlns:a16="http://schemas.microsoft.com/office/drawing/2014/main" id="{1B3A7EA3-BA09-35C8-71FC-60810B8EC917}"/>
              </a:ext>
            </a:extLst>
          </p:cNvPr>
          <p:cNvSpPr txBox="1"/>
          <p:nvPr/>
        </p:nvSpPr>
        <p:spPr>
          <a:xfrm>
            <a:off x="3223167" y="3469161"/>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46.9</a:t>
            </a:r>
          </a:p>
        </p:txBody>
      </p:sp>
      <p:sp>
        <p:nvSpPr>
          <p:cNvPr id="227" name="TextBox 226">
            <a:extLst>
              <a:ext uri="{FF2B5EF4-FFF2-40B4-BE49-F238E27FC236}">
                <a16:creationId xmlns:a16="http://schemas.microsoft.com/office/drawing/2014/main" id="{8EA25AF0-1A60-A76E-F6DB-1B86E8B678D0}"/>
              </a:ext>
            </a:extLst>
          </p:cNvPr>
          <p:cNvSpPr txBox="1"/>
          <p:nvPr/>
        </p:nvSpPr>
        <p:spPr>
          <a:xfrm>
            <a:off x="3482972" y="346672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47.6</a:t>
            </a:r>
          </a:p>
        </p:txBody>
      </p:sp>
      <p:sp>
        <p:nvSpPr>
          <p:cNvPr id="228" name="TextBox 227">
            <a:extLst>
              <a:ext uri="{FF2B5EF4-FFF2-40B4-BE49-F238E27FC236}">
                <a16:creationId xmlns:a16="http://schemas.microsoft.com/office/drawing/2014/main" id="{1B412220-7B8C-A243-0971-E9879EC723B9}"/>
              </a:ext>
            </a:extLst>
          </p:cNvPr>
          <p:cNvSpPr txBox="1"/>
          <p:nvPr/>
        </p:nvSpPr>
        <p:spPr>
          <a:xfrm>
            <a:off x="3998024" y="3613940"/>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42.3</a:t>
            </a:r>
          </a:p>
        </p:txBody>
      </p:sp>
      <p:sp>
        <p:nvSpPr>
          <p:cNvPr id="229" name="TextBox 228">
            <a:extLst>
              <a:ext uri="{FF2B5EF4-FFF2-40B4-BE49-F238E27FC236}">
                <a16:creationId xmlns:a16="http://schemas.microsoft.com/office/drawing/2014/main" id="{B4F3D9A1-852C-17EE-D55E-ACA80337FC83}"/>
              </a:ext>
            </a:extLst>
          </p:cNvPr>
          <p:cNvSpPr txBox="1"/>
          <p:nvPr/>
        </p:nvSpPr>
        <p:spPr>
          <a:xfrm>
            <a:off x="4256098" y="373260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38.8</a:t>
            </a:r>
          </a:p>
        </p:txBody>
      </p:sp>
      <p:sp>
        <p:nvSpPr>
          <p:cNvPr id="230" name="TextBox 229">
            <a:extLst>
              <a:ext uri="{FF2B5EF4-FFF2-40B4-BE49-F238E27FC236}">
                <a16:creationId xmlns:a16="http://schemas.microsoft.com/office/drawing/2014/main" id="{C63B69CF-C2F0-3EF4-74EA-A19EE516BAC0}"/>
              </a:ext>
            </a:extLst>
          </p:cNvPr>
          <p:cNvSpPr txBox="1"/>
          <p:nvPr/>
        </p:nvSpPr>
        <p:spPr>
          <a:xfrm>
            <a:off x="4774519" y="3993349"/>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30.4</a:t>
            </a:r>
          </a:p>
        </p:txBody>
      </p:sp>
      <p:sp>
        <p:nvSpPr>
          <p:cNvPr id="231" name="TextBox 230">
            <a:extLst>
              <a:ext uri="{FF2B5EF4-FFF2-40B4-BE49-F238E27FC236}">
                <a16:creationId xmlns:a16="http://schemas.microsoft.com/office/drawing/2014/main" id="{C24A86AF-333A-E886-AF53-142EA44D977D}"/>
              </a:ext>
            </a:extLst>
          </p:cNvPr>
          <p:cNvSpPr txBox="1"/>
          <p:nvPr/>
        </p:nvSpPr>
        <p:spPr>
          <a:xfrm>
            <a:off x="5029376" y="4143511"/>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25.2</a:t>
            </a:r>
          </a:p>
        </p:txBody>
      </p:sp>
      <p:sp>
        <p:nvSpPr>
          <p:cNvPr id="232" name="TextBox 231">
            <a:extLst>
              <a:ext uri="{FF2B5EF4-FFF2-40B4-BE49-F238E27FC236}">
                <a16:creationId xmlns:a16="http://schemas.microsoft.com/office/drawing/2014/main" id="{E49B32E4-349A-1713-16BD-D6729B5D17BF}"/>
              </a:ext>
            </a:extLst>
          </p:cNvPr>
          <p:cNvSpPr txBox="1"/>
          <p:nvPr/>
        </p:nvSpPr>
        <p:spPr>
          <a:xfrm>
            <a:off x="5545448" y="412083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26.1</a:t>
            </a:r>
          </a:p>
        </p:txBody>
      </p:sp>
      <p:sp>
        <p:nvSpPr>
          <p:cNvPr id="233" name="TextBox 232">
            <a:extLst>
              <a:ext uri="{FF2B5EF4-FFF2-40B4-BE49-F238E27FC236}">
                <a16:creationId xmlns:a16="http://schemas.microsoft.com/office/drawing/2014/main" id="{1831A3BB-3C55-AC4D-271D-C6B07935A1C3}"/>
              </a:ext>
            </a:extLst>
          </p:cNvPr>
          <p:cNvSpPr txBox="1"/>
          <p:nvPr/>
        </p:nvSpPr>
        <p:spPr>
          <a:xfrm>
            <a:off x="5799540" y="4147813"/>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25.2</a:t>
            </a:r>
          </a:p>
        </p:txBody>
      </p:sp>
      <p:sp>
        <p:nvSpPr>
          <p:cNvPr id="234" name="TextBox 233">
            <a:extLst>
              <a:ext uri="{FF2B5EF4-FFF2-40B4-BE49-F238E27FC236}">
                <a16:creationId xmlns:a16="http://schemas.microsoft.com/office/drawing/2014/main" id="{6BC3FBA8-2A9C-E084-6B15-4505ECC562B7}"/>
              </a:ext>
            </a:extLst>
          </p:cNvPr>
          <p:cNvSpPr txBox="1"/>
          <p:nvPr/>
        </p:nvSpPr>
        <p:spPr>
          <a:xfrm>
            <a:off x="6320281" y="4142261"/>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25.5</a:t>
            </a:r>
          </a:p>
        </p:txBody>
      </p:sp>
      <p:sp>
        <p:nvSpPr>
          <p:cNvPr id="235" name="TextBox 234">
            <a:extLst>
              <a:ext uri="{FF2B5EF4-FFF2-40B4-BE49-F238E27FC236}">
                <a16:creationId xmlns:a16="http://schemas.microsoft.com/office/drawing/2014/main" id="{E19D3A5D-B13C-9CA5-876A-207B6DDF1FE8}"/>
              </a:ext>
            </a:extLst>
          </p:cNvPr>
          <p:cNvSpPr txBox="1"/>
          <p:nvPr/>
        </p:nvSpPr>
        <p:spPr>
          <a:xfrm>
            <a:off x="6567177" y="425178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22.1</a:t>
            </a:r>
          </a:p>
        </p:txBody>
      </p:sp>
      <p:sp>
        <p:nvSpPr>
          <p:cNvPr id="236" name="TextBox 235">
            <a:extLst>
              <a:ext uri="{FF2B5EF4-FFF2-40B4-BE49-F238E27FC236}">
                <a16:creationId xmlns:a16="http://schemas.microsoft.com/office/drawing/2014/main" id="{DF0DC904-FBED-CC9C-FC98-6C8655038758}"/>
              </a:ext>
            </a:extLst>
          </p:cNvPr>
          <p:cNvSpPr txBox="1"/>
          <p:nvPr/>
        </p:nvSpPr>
        <p:spPr>
          <a:xfrm>
            <a:off x="7081640" y="4152189"/>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25.3</a:t>
            </a:r>
          </a:p>
        </p:txBody>
      </p:sp>
      <p:sp>
        <p:nvSpPr>
          <p:cNvPr id="237" name="TextBox 236">
            <a:extLst>
              <a:ext uri="{FF2B5EF4-FFF2-40B4-BE49-F238E27FC236}">
                <a16:creationId xmlns:a16="http://schemas.microsoft.com/office/drawing/2014/main" id="{72D3E538-988A-4DB5-AC9D-EE0B8D860108}"/>
              </a:ext>
            </a:extLst>
          </p:cNvPr>
          <p:cNvSpPr txBox="1"/>
          <p:nvPr/>
        </p:nvSpPr>
        <p:spPr>
          <a:xfrm>
            <a:off x="7342906" y="412083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26.2</a:t>
            </a:r>
          </a:p>
        </p:txBody>
      </p:sp>
      <p:sp>
        <p:nvSpPr>
          <p:cNvPr id="238" name="TextBox 237">
            <a:extLst>
              <a:ext uri="{FF2B5EF4-FFF2-40B4-BE49-F238E27FC236}">
                <a16:creationId xmlns:a16="http://schemas.microsoft.com/office/drawing/2014/main" id="{E7108572-936B-2AE1-0FB1-39942DE4F853}"/>
              </a:ext>
            </a:extLst>
          </p:cNvPr>
          <p:cNvSpPr txBox="1"/>
          <p:nvPr/>
        </p:nvSpPr>
        <p:spPr>
          <a:xfrm>
            <a:off x="7863746" y="4165469"/>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25.0</a:t>
            </a:r>
          </a:p>
        </p:txBody>
      </p:sp>
      <p:sp>
        <p:nvSpPr>
          <p:cNvPr id="239" name="TextBox 238">
            <a:extLst>
              <a:ext uri="{FF2B5EF4-FFF2-40B4-BE49-F238E27FC236}">
                <a16:creationId xmlns:a16="http://schemas.microsoft.com/office/drawing/2014/main" id="{2F795B3F-AD94-D5AE-4278-87AF78A19420}"/>
              </a:ext>
            </a:extLst>
          </p:cNvPr>
          <p:cNvSpPr txBox="1"/>
          <p:nvPr/>
        </p:nvSpPr>
        <p:spPr>
          <a:xfrm>
            <a:off x="8107349" y="4417793"/>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17.0</a:t>
            </a:r>
          </a:p>
        </p:txBody>
      </p:sp>
      <p:sp>
        <p:nvSpPr>
          <p:cNvPr id="240" name="TextBox 239">
            <a:extLst>
              <a:ext uri="{FF2B5EF4-FFF2-40B4-BE49-F238E27FC236}">
                <a16:creationId xmlns:a16="http://schemas.microsoft.com/office/drawing/2014/main" id="{DBA187AC-A0EB-AC48-F5E9-9149249C635B}"/>
              </a:ext>
            </a:extLst>
          </p:cNvPr>
          <p:cNvSpPr txBox="1"/>
          <p:nvPr/>
        </p:nvSpPr>
        <p:spPr>
          <a:xfrm>
            <a:off x="8638580" y="4199859"/>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24.0</a:t>
            </a:r>
          </a:p>
        </p:txBody>
      </p:sp>
      <p:sp>
        <p:nvSpPr>
          <p:cNvPr id="241" name="TextBox 240">
            <a:extLst>
              <a:ext uri="{FF2B5EF4-FFF2-40B4-BE49-F238E27FC236}">
                <a16:creationId xmlns:a16="http://schemas.microsoft.com/office/drawing/2014/main" id="{867E972F-073B-640D-411F-E1486425EB7A}"/>
              </a:ext>
            </a:extLst>
          </p:cNvPr>
          <p:cNvSpPr txBox="1"/>
          <p:nvPr/>
        </p:nvSpPr>
        <p:spPr>
          <a:xfrm>
            <a:off x="8891829" y="4265028"/>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21.9</a:t>
            </a:r>
          </a:p>
        </p:txBody>
      </p:sp>
      <p:sp>
        <p:nvSpPr>
          <p:cNvPr id="242" name="TextBox 241">
            <a:extLst>
              <a:ext uri="{FF2B5EF4-FFF2-40B4-BE49-F238E27FC236}">
                <a16:creationId xmlns:a16="http://schemas.microsoft.com/office/drawing/2014/main" id="{999F3CB9-470F-33F0-3814-A1C869DF1791}"/>
              </a:ext>
            </a:extLst>
          </p:cNvPr>
          <p:cNvSpPr txBox="1"/>
          <p:nvPr/>
        </p:nvSpPr>
        <p:spPr>
          <a:xfrm>
            <a:off x="9414332" y="4208610"/>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23.5</a:t>
            </a:r>
          </a:p>
        </p:txBody>
      </p:sp>
      <p:sp>
        <p:nvSpPr>
          <p:cNvPr id="243" name="TextBox 242">
            <a:extLst>
              <a:ext uri="{FF2B5EF4-FFF2-40B4-BE49-F238E27FC236}">
                <a16:creationId xmlns:a16="http://schemas.microsoft.com/office/drawing/2014/main" id="{4F279958-29DE-968B-ECF8-7B0927FC4E30}"/>
              </a:ext>
            </a:extLst>
          </p:cNvPr>
          <p:cNvSpPr txBox="1"/>
          <p:nvPr/>
        </p:nvSpPr>
        <p:spPr>
          <a:xfrm>
            <a:off x="9667582" y="4034537"/>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28.8</a:t>
            </a:r>
          </a:p>
        </p:txBody>
      </p:sp>
      <p:sp>
        <p:nvSpPr>
          <p:cNvPr id="244" name="TextBox 243">
            <a:extLst>
              <a:ext uri="{FF2B5EF4-FFF2-40B4-BE49-F238E27FC236}">
                <a16:creationId xmlns:a16="http://schemas.microsoft.com/office/drawing/2014/main" id="{DDC6A19B-1774-0C11-DE16-03C9777C8DB1}"/>
              </a:ext>
            </a:extLst>
          </p:cNvPr>
          <p:cNvSpPr txBox="1"/>
          <p:nvPr/>
        </p:nvSpPr>
        <p:spPr>
          <a:xfrm>
            <a:off x="10412623" y="444730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16.2</a:t>
            </a:r>
          </a:p>
        </p:txBody>
      </p:sp>
      <p:sp>
        <p:nvSpPr>
          <p:cNvPr id="245" name="TextBox 244">
            <a:extLst>
              <a:ext uri="{FF2B5EF4-FFF2-40B4-BE49-F238E27FC236}">
                <a16:creationId xmlns:a16="http://schemas.microsoft.com/office/drawing/2014/main" id="{C6B71A70-6E28-BD5A-42C7-FB8A29D6A5FF}"/>
              </a:ext>
            </a:extLst>
          </p:cNvPr>
          <p:cNvSpPr txBox="1"/>
          <p:nvPr/>
        </p:nvSpPr>
        <p:spPr>
          <a:xfrm>
            <a:off x="10940111" y="4336980"/>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19.5</a:t>
            </a:r>
          </a:p>
        </p:txBody>
      </p:sp>
      <p:sp>
        <p:nvSpPr>
          <p:cNvPr id="246" name="TextBox 245">
            <a:extLst>
              <a:ext uri="{FF2B5EF4-FFF2-40B4-BE49-F238E27FC236}">
                <a16:creationId xmlns:a16="http://schemas.microsoft.com/office/drawing/2014/main" id="{0104F394-881A-2609-31A5-F130ADD73AD5}"/>
              </a:ext>
            </a:extLst>
          </p:cNvPr>
          <p:cNvSpPr txBox="1"/>
          <p:nvPr/>
        </p:nvSpPr>
        <p:spPr>
          <a:xfrm>
            <a:off x="11218168" y="4275115"/>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21.6</a:t>
            </a:r>
          </a:p>
        </p:txBody>
      </p:sp>
      <p:sp>
        <p:nvSpPr>
          <p:cNvPr id="247" name="TextBox 246">
            <a:extLst>
              <a:ext uri="{FF2B5EF4-FFF2-40B4-BE49-F238E27FC236}">
                <a16:creationId xmlns:a16="http://schemas.microsoft.com/office/drawing/2014/main" id="{A2C500DD-DB5C-950D-7ABE-7C2F86ED0DAD}"/>
              </a:ext>
            </a:extLst>
          </p:cNvPr>
          <p:cNvSpPr txBox="1"/>
          <p:nvPr/>
        </p:nvSpPr>
        <p:spPr>
          <a:xfrm>
            <a:off x="2719937" y="3211102"/>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55.3</a:t>
            </a:r>
          </a:p>
        </p:txBody>
      </p:sp>
      <p:sp>
        <p:nvSpPr>
          <p:cNvPr id="248" name="TextBox 247">
            <a:extLst>
              <a:ext uri="{FF2B5EF4-FFF2-40B4-BE49-F238E27FC236}">
                <a16:creationId xmlns:a16="http://schemas.microsoft.com/office/drawing/2014/main" id="{BEE7079D-ECF5-24E5-3544-462FCBDC68B5}"/>
              </a:ext>
            </a:extLst>
          </p:cNvPr>
          <p:cNvSpPr txBox="1"/>
          <p:nvPr/>
        </p:nvSpPr>
        <p:spPr>
          <a:xfrm>
            <a:off x="5472622" y="3059400"/>
            <a:ext cx="3360629" cy="276999"/>
          </a:xfrm>
          <a:prstGeom prst="rect">
            <a:avLst/>
          </a:prstGeom>
          <a:noFill/>
        </p:spPr>
        <p:txBody>
          <a:bodyPr wrap="square">
            <a:spAutoFit/>
          </a:bodyPr>
          <a:lstStyle/>
          <a:p>
            <a:pPr marL="0" marR="0">
              <a:buNone/>
            </a:pPr>
            <a:r>
              <a:rPr lang="en-GB" sz="1200" b="1" noProof="0" dirty="0">
                <a:solidFill>
                  <a:srgbClr val="68BF45"/>
                </a:solidFill>
                <a:effectLst/>
                <a:latin typeface="Univers" panose="020B0503020202020204" pitchFamily="34" charset="0"/>
                <a:cs typeface="Arial" panose="020B0604020202020204" pitchFamily="34" charset="0"/>
              </a:rPr>
              <a:t>KEYTRUDA + chemotherapy/KEYTRUDA</a:t>
            </a:r>
          </a:p>
        </p:txBody>
      </p:sp>
      <p:sp>
        <p:nvSpPr>
          <p:cNvPr id="249" name="TextBox 248">
            <a:extLst>
              <a:ext uri="{FF2B5EF4-FFF2-40B4-BE49-F238E27FC236}">
                <a16:creationId xmlns:a16="http://schemas.microsoft.com/office/drawing/2014/main" id="{DF6FE287-C6D9-01D8-2A1C-3FB56A336378}"/>
              </a:ext>
            </a:extLst>
          </p:cNvPr>
          <p:cNvSpPr txBox="1"/>
          <p:nvPr/>
        </p:nvSpPr>
        <p:spPr>
          <a:xfrm>
            <a:off x="8783450" y="3059400"/>
            <a:ext cx="3360629" cy="276999"/>
          </a:xfrm>
          <a:prstGeom prst="rect">
            <a:avLst/>
          </a:prstGeom>
          <a:noFill/>
        </p:spPr>
        <p:txBody>
          <a:bodyPr wrap="square">
            <a:spAutoFit/>
          </a:bodyPr>
          <a:lstStyle/>
          <a:p>
            <a:r>
              <a:rPr lang="en-GB" sz="1200" b="1" noProof="0" dirty="0">
                <a:solidFill>
                  <a:schemeClr val="tx1">
                    <a:lumMod val="65000"/>
                    <a:lumOff val="35000"/>
                  </a:schemeClr>
                </a:solidFill>
                <a:latin typeface="Univers" panose="020B0503020202020204" pitchFamily="34" charset="0"/>
                <a:cs typeface="Arial" panose="020B0604020202020204" pitchFamily="34" charset="0"/>
              </a:rPr>
              <a:t>Placebo + chemotherapy/placebo</a:t>
            </a:r>
          </a:p>
        </p:txBody>
      </p:sp>
      <p:sp>
        <p:nvSpPr>
          <p:cNvPr id="250" name="Rectangle 249">
            <a:extLst>
              <a:ext uri="{FF2B5EF4-FFF2-40B4-BE49-F238E27FC236}">
                <a16:creationId xmlns:a16="http://schemas.microsoft.com/office/drawing/2014/main" id="{D96288CA-52B8-32FA-0E50-4F4846C058AB}"/>
              </a:ext>
            </a:extLst>
          </p:cNvPr>
          <p:cNvSpPr/>
          <p:nvPr/>
        </p:nvSpPr>
        <p:spPr>
          <a:xfrm>
            <a:off x="5574991" y="3400913"/>
            <a:ext cx="182290" cy="13198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51" name="TextBox 250">
            <a:extLst>
              <a:ext uri="{FF2B5EF4-FFF2-40B4-BE49-F238E27FC236}">
                <a16:creationId xmlns:a16="http://schemas.microsoft.com/office/drawing/2014/main" id="{77E66DC4-1367-6D79-9402-BC584AE41644}"/>
              </a:ext>
            </a:extLst>
          </p:cNvPr>
          <p:cNvSpPr txBox="1"/>
          <p:nvPr/>
        </p:nvSpPr>
        <p:spPr>
          <a:xfrm>
            <a:off x="5718008"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1–2</a:t>
            </a:r>
          </a:p>
        </p:txBody>
      </p:sp>
      <p:sp>
        <p:nvSpPr>
          <p:cNvPr id="252" name="Rectangle 251">
            <a:extLst>
              <a:ext uri="{FF2B5EF4-FFF2-40B4-BE49-F238E27FC236}">
                <a16:creationId xmlns:a16="http://schemas.microsoft.com/office/drawing/2014/main" id="{7B1AAB4B-2E1B-79F5-11BE-E307F3921135}"/>
              </a:ext>
            </a:extLst>
          </p:cNvPr>
          <p:cNvSpPr/>
          <p:nvPr/>
        </p:nvSpPr>
        <p:spPr>
          <a:xfrm>
            <a:off x="6811860" y="3400913"/>
            <a:ext cx="182290" cy="13198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53" name="TextBox 252">
            <a:extLst>
              <a:ext uri="{FF2B5EF4-FFF2-40B4-BE49-F238E27FC236}">
                <a16:creationId xmlns:a16="http://schemas.microsoft.com/office/drawing/2014/main" id="{C9057220-0305-BA51-67E4-8EAB65215EA1}"/>
              </a:ext>
            </a:extLst>
          </p:cNvPr>
          <p:cNvSpPr txBox="1"/>
          <p:nvPr/>
        </p:nvSpPr>
        <p:spPr>
          <a:xfrm>
            <a:off x="6954877"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3–5</a:t>
            </a:r>
          </a:p>
        </p:txBody>
      </p:sp>
      <p:sp>
        <p:nvSpPr>
          <p:cNvPr id="254" name="Rectangle 253">
            <a:extLst>
              <a:ext uri="{FF2B5EF4-FFF2-40B4-BE49-F238E27FC236}">
                <a16:creationId xmlns:a16="http://schemas.microsoft.com/office/drawing/2014/main" id="{5F7153DD-E7F4-90E3-0DF9-365F6D9F4222}"/>
              </a:ext>
            </a:extLst>
          </p:cNvPr>
          <p:cNvSpPr/>
          <p:nvPr/>
        </p:nvSpPr>
        <p:spPr>
          <a:xfrm>
            <a:off x="8901373" y="3400913"/>
            <a:ext cx="182290" cy="131986"/>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55" name="TextBox 254">
            <a:extLst>
              <a:ext uri="{FF2B5EF4-FFF2-40B4-BE49-F238E27FC236}">
                <a16:creationId xmlns:a16="http://schemas.microsoft.com/office/drawing/2014/main" id="{C6393A2F-E9B6-0F8F-6A59-2783C7197A24}"/>
              </a:ext>
            </a:extLst>
          </p:cNvPr>
          <p:cNvSpPr txBox="1"/>
          <p:nvPr/>
        </p:nvSpPr>
        <p:spPr>
          <a:xfrm>
            <a:off x="9044389"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1–2</a:t>
            </a:r>
          </a:p>
        </p:txBody>
      </p:sp>
      <p:sp>
        <p:nvSpPr>
          <p:cNvPr id="256" name="Rectangle 255">
            <a:extLst>
              <a:ext uri="{FF2B5EF4-FFF2-40B4-BE49-F238E27FC236}">
                <a16:creationId xmlns:a16="http://schemas.microsoft.com/office/drawing/2014/main" id="{962648F6-41E4-1F65-C944-23A7F5F54BE4}"/>
              </a:ext>
            </a:extLst>
          </p:cNvPr>
          <p:cNvSpPr/>
          <p:nvPr/>
        </p:nvSpPr>
        <p:spPr>
          <a:xfrm>
            <a:off x="10138241" y="3400913"/>
            <a:ext cx="182290" cy="131986"/>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57" name="TextBox 256">
            <a:extLst>
              <a:ext uri="{FF2B5EF4-FFF2-40B4-BE49-F238E27FC236}">
                <a16:creationId xmlns:a16="http://schemas.microsoft.com/office/drawing/2014/main" id="{F74F038C-59CA-82D8-034B-273E3B9A5521}"/>
              </a:ext>
            </a:extLst>
          </p:cNvPr>
          <p:cNvSpPr txBox="1"/>
          <p:nvPr/>
        </p:nvSpPr>
        <p:spPr>
          <a:xfrm>
            <a:off x="10281258"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3–5</a:t>
            </a:r>
          </a:p>
        </p:txBody>
      </p:sp>
      <p:sp>
        <p:nvSpPr>
          <p:cNvPr id="258" name="TextBox 257">
            <a:extLst>
              <a:ext uri="{FF2B5EF4-FFF2-40B4-BE49-F238E27FC236}">
                <a16:creationId xmlns:a16="http://schemas.microsoft.com/office/drawing/2014/main" id="{CEBBDB35-9B18-2FA7-20F3-B583F19B48E6}"/>
              </a:ext>
            </a:extLst>
          </p:cNvPr>
          <p:cNvSpPr txBox="1"/>
          <p:nvPr/>
        </p:nvSpPr>
        <p:spPr>
          <a:xfrm>
            <a:off x="10187923" y="4309263"/>
            <a:ext cx="258074" cy="123111"/>
          </a:xfrm>
          <a:prstGeom prst="rect">
            <a:avLst/>
          </a:prstGeom>
          <a:noFill/>
        </p:spPr>
        <p:txBody>
          <a:bodyPr wrap="square" lIns="0" tIns="0" rIns="0" bIns="0" rtlCol="0">
            <a:spAutoFit/>
          </a:bodyPr>
          <a:lstStyle/>
          <a:p>
            <a:pPr algn="r"/>
            <a:r>
              <a:rPr lang="en-GB" sz="800" noProof="0" dirty="0">
                <a:solidFill>
                  <a:schemeClr val="tx1">
                    <a:lumMod val="65000"/>
                    <a:lumOff val="35000"/>
                  </a:schemeClr>
                </a:solidFill>
                <a:latin typeface="Univers" panose="020B0503020202020204" pitchFamily="34" charset="0"/>
                <a:cs typeface="Arial" panose="020B0604020202020204" pitchFamily="34" charset="0"/>
              </a:rPr>
              <a:t>20.1</a:t>
            </a:r>
          </a:p>
        </p:txBody>
      </p:sp>
    </p:spTree>
    <p:extLst>
      <p:ext uri="{BB962C8B-B14F-4D97-AF65-F5344CB8AC3E}">
        <p14:creationId xmlns:p14="http://schemas.microsoft.com/office/powerpoint/2010/main" val="21771005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 name="Group 192">
            <a:extLst>
              <a:ext uri="{FF2B5EF4-FFF2-40B4-BE49-F238E27FC236}">
                <a16:creationId xmlns:a16="http://schemas.microsoft.com/office/drawing/2014/main" id="{A43BFFEE-B70E-EFC0-F46D-0BF7C1E737D0}"/>
              </a:ext>
            </a:extLst>
          </p:cNvPr>
          <p:cNvGrpSpPr/>
          <p:nvPr/>
        </p:nvGrpSpPr>
        <p:grpSpPr>
          <a:xfrm>
            <a:off x="921560" y="1340897"/>
            <a:ext cx="10348880" cy="4055361"/>
            <a:chOff x="307166" y="1306770"/>
            <a:chExt cx="11568311" cy="4786915"/>
          </a:xfrm>
        </p:grpSpPr>
        <p:cxnSp>
          <p:nvCxnSpPr>
            <p:cNvPr id="194" name="Straight Connector 193">
              <a:extLst>
                <a:ext uri="{FF2B5EF4-FFF2-40B4-BE49-F238E27FC236}">
                  <a16:creationId xmlns:a16="http://schemas.microsoft.com/office/drawing/2014/main" id="{895B923D-D992-669D-711D-AA5ADBDD0AAD}"/>
                </a:ext>
              </a:extLst>
            </p:cNvPr>
            <p:cNvCxnSpPr>
              <a:cxnSpLocks/>
            </p:cNvCxnSpPr>
            <p:nvPr/>
          </p:nvCxnSpPr>
          <p:spPr>
            <a:xfrm>
              <a:off x="816283" y="5689598"/>
              <a:ext cx="1105919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5" name="Rectangle 194">
              <a:extLst>
                <a:ext uri="{FF2B5EF4-FFF2-40B4-BE49-F238E27FC236}">
                  <a16:creationId xmlns:a16="http://schemas.microsoft.com/office/drawing/2014/main" id="{2ADC908A-10A0-BB62-B429-F87A3F44F019}"/>
                </a:ext>
              </a:extLst>
            </p:cNvPr>
            <p:cNvSpPr/>
            <p:nvPr/>
          </p:nvSpPr>
          <p:spPr>
            <a:xfrm>
              <a:off x="1304822" y="5549879"/>
              <a:ext cx="344131" cy="136027"/>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96" name="Rectangle 195">
              <a:extLst>
                <a:ext uri="{FF2B5EF4-FFF2-40B4-BE49-F238E27FC236}">
                  <a16:creationId xmlns:a16="http://schemas.microsoft.com/office/drawing/2014/main" id="{3CF02682-54D2-92C4-8060-B7BF62A75E17}"/>
                </a:ext>
              </a:extLst>
            </p:cNvPr>
            <p:cNvSpPr/>
            <p:nvPr/>
          </p:nvSpPr>
          <p:spPr>
            <a:xfrm>
              <a:off x="1304820" y="1650718"/>
              <a:ext cx="344129" cy="3912568"/>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197" name="Rectangle 196">
              <a:extLst>
                <a:ext uri="{FF2B5EF4-FFF2-40B4-BE49-F238E27FC236}">
                  <a16:creationId xmlns:a16="http://schemas.microsoft.com/office/drawing/2014/main" id="{76F70B35-AEDC-CCF1-A0E1-89CE9261AE83}"/>
                </a:ext>
              </a:extLst>
            </p:cNvPr>
            <p:cNvSpPr/>
            <p:nvPr/>
          </p:nvSpPr>
          <p:spPr>
            <a:xfrm>
              <a:off x="2720454" y="5597757"/>
              <a:ext cx="317272" cy="88149"/>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98" name="Rectangle 197">
              <a:extLst>
                <a:ext uri="{FF2B5EF4-FFF2-40B4-BE49-F238E27FC236}">
                  <a16:creationId xmlns:a16="http://schemas.microsoft.com/office/drawing/2014/main" id="{3858E17B-DC72-A228-BDB8-C9C897C8FF30}"/>
                </a:ext>
              </a:extLst>
            </p:cNvPr>
            <p:cNvSpPr/>
            <p:nvPr/>
          </p:nvSpPr>
          <p:spPr>
            <a:xfrm>
              <a:off x="1668144" y="4157611"/>
              <a:ext cx="323907" cy="1530513"/>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cxnSp>
          <p:nvCxnSpPr>
            <p:cNvPr id="199" name="Straight Connector 198">
              <a:extLst>
                <a:ext uri="{FF2B5EF4-FFF2-40B4-BE49-F238E27FC236}">
                  <a16:creationId xmlns:a16="http://schemas.microsoft.com/office/drawing/2014/main" id="{FFFCF48C-1897-4FB0-5D83-9C4D81424FDD}"/>
                </a:ext>
              </a:extLst>
            </p:cNvPr>
            <p:cNvCxnSpPr>
              <a:cxnSpLocks/>
            </p:cNvCxnSpPr>
            <p:nvPr/>
          </p:nvCxnSpPr>
          <p:spPr>
            <a:xfrm>
              <a:off x="956520" y="1406768"/>
              <a:ext cx="0" cy="42931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9D958E9F-9D82-D604-3128-9713F4E42F2E}"/>
                </a:ext>
              </a:extLst>
            </p:cNvPr>
            <p:cNvCxnSpPr/>
            <p:nvPr/>
          </p:nvCxnSpPr>
          <p:spPr>
            <a:xfrm>
              <a:off x="816283" y="140676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TextBox 200">
              <a:extLst>
                <a:ext uri="{FF2B5EF4-FFF2-40B4-BE49-F238E27FC236}">
                  <a16:creationId xmlns:a16="http://schemas.microsoft.com/office/drawing/2014/main" id="{4C6CD835-BF72-B5FA-3AF1-9C39327A8026}"/>
                </a:ext>
              </a:extLst>
            </p:cNvPr>
            <p:cNvSpPr txBox="1"/>
            <p:nvPr/>
          </p:nvSpPr>
          <p:spPr>
            <a:xfrm>
              <a:off x="307166" y="1858390"/>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14</a:t>
              </a:r>
            </a:p>
          </p:txBody>
        </p:sp>
        <p:sp>
          <p:nvSpPr>
            <p:cNvPr id="202" name="TextBox 201">
              <a:extLst>
                <a:ext uri="{FF2B5EF4-FFF2-40B4-BE49-F238E27FC236}">
                  <a16:creationId xmlns:a16="http://schemas.microsoft.com/office/drawing/2014/main" id="{E4874654-92A0-F062-A963-EF3D4798838D}"/>
                </a:ext>
              </a:extLst>
            </p:cNvPr>
            <p:cNvSpPr txBox="1"/>
            <p:nvPr/>
          </p:nvSpPr>
          <p:spPr>
            <a:xfrm>
              <a:off x="307166" y="1306770"/>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16</a:t>
              </a:r>
            </a:p>
          </p:txBody>
        </p:sp>
        <p:sp>
          <p:nvSpPr>
            <p:cNvPr id="203" name="TextBox 202">
              <a:extLst>
                <a:ext uri="{FF2B5EF4-FFF2-40B4-BE49-F238E27FC236}">
                  <a16:creationId xmlns:a16="http://schemas.microsoft.com/office/drawing/2014/main" id="{CF2B77D3-2C64-8DB9-D8EA-1DCE2E7610E5}"/>
                </a:ext>
              </a:extLst>
            </p:cNvPr>
            <p:cNvSpPr txBox="1"/>
            <p:nvPr/>
          </p:nvSpPr>
          <p:spPr>
            <a:xfrm>
              <a:off x="307166" y="2385583"/>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12</a:t>
              </a:r>
            </a:p>
          </p:txBody>
        </p:sp>
        <p:sp>
          <p:nvSpPr>
            <p:cNvPr id="204" name="TextBox 203">
              <a:extLst>
                <a:ext uri="{FF2B5EF4-FFF2-40B4-BE49-F238E27FC236}">
                  <a16:creationId xmlns:a16="http://schemas.microsoft.com/office/drawing/2014/main" id="{5021991E-4719-2527-24DA-8959DD51F978}"/>
                </a:ext>
              </a:extLst>
            </p:cNvPr>
            <p:cNvSpPr txBox="1"/>
            <p:nvPr/>
          </p:nvSpPr>
          <p:spPr>
            <a:xfrm>
              <a:off x="307166" y="3449100"/>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8</a:t>
              </a:r>
            </a:p>
          </p:txBody>
        </p:sp>
        <p:sp>
          <p:nvSpPr>
            <p:cNvPr id="205" name="TextBox 204">
              <a:extLst>
                <a:ext uri="{FF2B5EF4-FFF2-40B4-BE49-F238E27FC236}">
                  <a16:creationId xmlns:a16="http://schemas.microsoft.com/office/drawing/2014/main" id="{5A71C1CC-2F3C-7A54-1BB6-9E27FB0396B5}"/>
                </a:ext>
              </a:extLst>
            </p:cNvPr>
            <p:cNvSpPr txBox="1"/>
            <p:nvPr/>
          </p:nvSpPr>
          <p:spPr>
            <a:xfrm>
              <a:off x="307166" y="2911177"/>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206" name="TextBox 205">
              <a:extLst>
                <a:ext uri="{FF2B5EF4-FFF2-40B4-BE49-F238E27FC236}">
                  <a16:creationId xmlns:a16="http://schemas.microsoft.com/office/drawing/2014/main" id="{5C523C58-2DB8-DD18-86FB-A61BADE97948}"/>
                </a:ext>
              </a:extLst>
            </p:cNvPr>
            <p:cNvSpPr txBox="1"/>
            <p:nvPr/>
          </p:nvSpPr>
          <p:spPr>
            <a:xfrm>
              <a:off x="307166" y="3987022"/>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6</a:t>
              </a:r>
            </a:p>
          </p:txBody>
        </p:sp>
        <p:sp>
          <p:nvSpPr>
            <p:cNvPr id="207" name="TextBox 206">
              <a:extLst>
                <a:ext uri="{FF2B5EF4-FFF2-40B4-BE49-F238E27FC236}">
                  <a16:creationId xmlns:a16="http://schemas.microsoft.com/office/drawing/2014/main" id="{72D07CCB-7817-DFB2-79F6-CCF90EDA4FE7}"/>
                </a:ext>
              </a:extLst>
            </p:cNvPr>
            <p:cNvSpPr txBox="1"/>
            <p:nvPr/>
          </p:nvSpPr>
          <p:spPr>
            <a:xfrm>
              <a:off x="307166" y="5047753"/>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2</a:t>
              </a:r>
            </a:p>
          </p:txBody>
        </p:sp>
        <p:sp>
          <p:nvSpPr>
            <p:cNvPr id="208" name="TextBox 207">
              <a:extLst>
                <a:ext uri="{FF2B5EF4-FFF2-40B4-BE49-F238E27FC236}">
                  <a16:creationId xmlns:a16="http://schemas.microsoft.com/office/drawing/2014/main" id="{CAF22617-358B-22CD-7691-63030E279BAD}"/>
                </a:ext>
              </a:extLst>
            </p:cNvPr>
            <p:cNvSpPr txBox="1"/>
            <p:nvPr/>
          </p:nvSpPr>
          <p:spPr>
            <a:xfrm>
              <a:off x="307166" y="4530008"/>
              <a:ext cx="471424"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4</a:t>
              </a:r>
            </a:p>
          </p:txBody>
        </p:sp>
        <p:sp>
          <p:nvSpPr>
            <p:cNvPr id="209" name="TextBox 208">
              <a:extLst>
                <a:ext uri="{FF2B5EF4-FFF2-40B4-BE49-F238E27FC236}">
                  <a16:creationId xmlns:a16="http://schemas.microsoft.com/office/drawing/2014/main" id="{6EF34C92-39AC-93CD-68A8-3EC210DA5F84}"/>
                </a:ext>
              </a:extLst>
            </p:cNvPr>
            <p:cNvSpPr txBox="1"/>
            <p:nvPr/>
          </p:nvSpPr>
          <p:spPr>
            <a:xfrm>
              <a:off x="505670" y="5593590"/>
              <a:ext cx="272921" cy="181648"/>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0</a:t>
              </a:r>
            </a:p>
          </p:txBody>
        </p:sp>
        <p:cxnSp>
          <p:nvCxnSpPr>
            <p:cNvPr id="210" name="Straight Connector 209">
              <a:extLst>
                <a:ext uri="{FF2B5EF4-FFF2-40B4-BE49-F238E27FC236}">
                  <a16:creationId xmlns:a16="http://schemas.microsoft.com/office/drawing/2014/main" id="{CF960DD0-0E2F-C33A-72E4-5150AAE3D6FA}"/>
                </a:ext>
              </a:extLst>
            </p:cNvPr>
            <p:cNvCxnSpPr/>
            <p:nvPr/>
          </p:nvCxnSpPr>
          <p:spPr>
            <a:xfrm>
              <a:off x="816283" y="1951752"/>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2F553FC6-13A6-8A30-5A78-2F48186A2879}"/>
                </a:ext>
              </a:extLst>
            </p:cNvPr>
            <p:cNvCxnSpPr/>
            <p:nvPr/>
          </p:nvCxnSpPr>
          <p:spPr>
            <a:xfrm>
              <a:off x="816283" y="248165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9FCB5A0A-B0EB-E182-C024-885B11481282}"/>
                </a:ext>
              </a:extLst>
            </p:cNvPr>
            <p:cNvCxnSpPr/>
            <p:nvPr/>
          </p:nvCxnSpPr>
          <p:spPr>
            <a:xfrm>
              <a:off x="816283" y="3006421"/>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C134C40B-C90F-8ECE-5BA3-EA1391B2EDF5}"/>
                </a:ext>
              </a:extLst>
            </p:cNvPr>
            <p:cNvCxnSpPr/>
            <p:nvPr/>
          </p:nvCxnSpPr>
          <p:spPr>
            <a:xfrm>
              <a:off x="816283" y="3540368"/>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8CBF92E6-9401-AF69-D44C-EB33E4499F47}"/>
                </a:ext>
              </a:extLst>
            </p:cNvPr>
            <p:cNvCxnSpPr/>
            <p:nvPr/>
          </p:nvCxnSpPr>
          <p:spPr>
            <a:xfrm>
              <a:off x="816283" y="4081001"/>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1DD22441-1667-00E1-DDCC-B02688F4E1BD}"/>
                </a:ext>
              </a:extLst>
            </p:cNvPr>
            <p:cNvCxnSpPr/>
            <p:nvPr/>
          </p:nvCxnSpPr>
          <p:spPr>
            <a:xfrm>
              <a:off x="816283" y="4615124"/>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8F1E522C-205D-06B4-76E9-541342D09E98}"/>
                </a:ext>
              </a:extLst>
            </p:cNvPr>
            <p:cNvCxnSpPr/>
            <p:nvPr/>
          </p:nvCxnSpPr>
          <p:spPr>
            <a:xfrm>
              <a:off x="816283" y="5139487"/>
              <a:ext cx="1402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7" name="TextBox 216">
              <a:extLst>
                <a:ext uri="{FF2B5EF4-FFF2-40B4-BE49-F238E27FC236}">
                  <a16:creationId xmlns:a16="http://schemas.microsoft.com/office/drawing/2014/main" id="{765CFE14-4BCF-3248-8FCB-03F114BAEBBE}"/>
                </a:ext>
              </a:extLst>
            </p:cNvPr>
            <p:cNvSpPr txBox="1"/>
            <p:nvPr/>
          </p:nvSpPr>
          <p:spPr>
            <a:xfrm rot="16200000">
              <a:off x="-1790058" y="3424655"/>
              <a:ext cx="4442196" cy="206426"/>
            </a:xfrm>
            <a:prstGeom prst="rect">
              <a:avLst/>
            </a:prstGeom>
            <a:noFill/>
          </p:spPr>
          <p:txBody>
            <a:bodyPr wrap="square" lIns="0" tIns="0" rIns="0" bIns="0" rtlCol="0">
              <a:spAutoFit/>
            </a:bodyPr>
            <a:lstStyle/>
            <a:p>
              <a:pPr algn="ctr"/>
              <a:r>
                <a:rPr lang="en-GB" sz="1200" b="1" noProof="0" dirty="0">
                  <a:solidFill>
                    <a:schemeClr val="tx1">
                      <a:lumMod val="65000"/>
                      <a:lumOff val="35000"/>
                    </a:schemeClr>
                  </a:solidFill>
                  <a:latin typeface="Univers" panose="020B0503020202020204" pitchFamily="34" charset="0"/>
                  <a:cs typeface="Arial" panose="020B0604020202020204" pitchFamily="34" charset="0"/>
                </a:rPr>
                <a:t>Incidence (%)</a:t>
              </a:r>
            </a:p>
          </p:txBody>
        </p:sp>
        <p:sp>
          <p:nvSpPr>
            <p:cNvPr id="218" name="TextBox 217">
              <a:extLst>
                <a:ext uri="{FF2B5EF4-FFF2-40B4-BE49-F238E27FC236}">
                  <a16:creationId xmlns:a16="http://schemas.microsoft.com/office/drawing/2014/main" id="{75C71F39-83D1-38CB-BCDE-43E24E8AA26E}"/>
                </a:ext>
              </a:extLst>
            </p:cNvPr>
            <p:cNvSpPr txBox="1"/>
            <p:nvPr/>
          </p:nvSpPr>
          <p:spPr>
            <a:xfrm>
              <a:off x="1052552" y="5772546"/>
              <a:ext cx="1180401"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Hypothyroidism</a:t>
              </a:r>
            </a:p>
          </p:txBody>
        </p:sp>
        <p:sp>
          <p:nvSpPr>
            <p:cNvPr id="219" name="TextBox 218">
              <a:extLst>
                <a:ext uri="{FF2B5EF4-FFF2-40B4-BE49-F238E27FC236}">
                  <a16:creationId xmlns:a16="http://schemas.microsoft.com/office/drawing/2014/main" id="{FAA83753-B3E3-F849-2400-338C507E2CE5}"/>
                </a:ext>
              </a:extLst>
            </p:cNvPr>
            <p:cNvSpPr txBox="1"/>
            <p:nvPr/>
          </p:nvSpPr>
          <p:spPr>
            <a:xfrm>
              <a:off x="2258040" y="5772546"/>
              <a:ext cx="882143" cy="321139"/>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Severe skin reactions</a:t>
              </a:r>
            </a:p>
          </p:txBody>
        </p:sp>
        <p:sp>
          <p:nvSpPr>
            <p:cNvPr id="220" name="TextBox 219">
              <a:extLst>
                <a:ext uri="{FF2B5EF4-FFF2-40B4-BE49-F238E27FC236}">
                  <a16:creationId xmlns:a16="http://schemas.microsoft.com/office/drawing/2014/main" id="{660798EB-8249-1588-FEDA-7965A5D21E18}"/>
                </a:ext>
              </a:extLst>
            </p:cNvPr>
            <p:cNvSpPr txBox="1"/>
            <p:nvPr/>
          </p:nvSpPr>
          <p:spPr>
            <a:xfrm>
              <a:off x="1208922" y="1441956"/>
              <a:ext cx="415868" cy="178410"/>
            </a:xfrm>
            <a:prstGeom prst="rect">
              <a:avLst/>
            </a:prstGeom>
            <a:noFill/>
          </p:spPr>
          <p:txBody>
            <a:bodyPr wrap="square" lIns="0" tIns="0" rIns="0" bIns="0" rtlCol="0">
              <a:spAutoFit/>
            </a:bodyPr>
            <a:lstStyle/>
            <a:p>
              <a:pPr algn="r"/>
              <a:r>
                <a:rPr lang="en-GB" sz="1000" noProof="0" dirty="0">
                  <a:solidFill>
                    <a:schemeClr val="tx1">
                      <a:lumMod val="65000"/>
                      <a:lumOff val="35000"/>
                    </a:schemeClr>
                  </a:solidFill>
                  <a:latin typeface="Univers" panose="020B0503020202020204" pitchFamily="34" charset="0"/>
                  <a:cs typeface="Arial" panose="020B0604020202020204" pitchFamily="34" charset="0"/>
                </a:rPr>
                <a:t>15.1</a:t>
              </a:r>
            </a:p>
          </p:txBody>
        </p:sp>
        <p:sp>
          <p:nvSpPr>
            <p:cNvPr id="221" name="Rectangle 220">
              <a:extLst>
                <a:ext uri="{FF2B5EF4-FFF2-40B4-BE49-F238E27FC236}">
                  <a16:creationId xmlns:a16="http://schemas.microsoft.com/office/drawing/2014/main" id="{3FC535A6-E779-0B58-918E-EC5801758F6A}"/>
                </a:ext>
              </a:extLst>
            </p:cNvPr>
            <p:cNvSpPr/>
            <p:nvPr/>
          </p:nvSpPr>
          <p:spPr>
            <a:xfrm>
              <a:off x="2349361" y="4403967"/>
              <a:ext cx="344131" cy="1281939"/>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2" name="Rectangle 221">
              <a:extLst>
                <a:ext uri="{FF2B5EF4-FFF2-40B4-BE49-F238E27FC236}">
                  <a16:creationId xmlns:a16="http://schemas.microsoft.com/office/drawing/2014/main" id="{1C26E3CE-7D31-B3A4-0BA4-9586CCED4701}"/>
                </a:ext>
              </a:extLst>
            </p:cNvPr>
            <p:cNvSpPr/>
            <p:nvPr/>
          </p:nvSpPr>
          <p:spPr>
            <a:xfrm>
              <a:off x="2349359" y="4157612"/>
              <a:ext cx="344129" cy="242657"/>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23" name="Rectangle 222">
              <a:extLst>
                <a:ext uri="{FF2B5EF4-FFF2-40B4-BE49-F238E27FC236}">
                  <a16:creationId xmlns:a16="http://schemas.microsoft.com/office/drawing/2014/main" id="{5A5CAE91-6545-1944-3917-BCB5A0790304}"/>
                </a:ext>
              </a:extLst>
            </p:cNvPr>
            <p:cNvSpPr/>
            <p:nvPr/>
          </p:nvSpPr>
          <p:spPr>
            <a:xfrm>
              <a:off x="2719533" y="5421572"/>
              <a:ext cx="323907" cy="178211"/>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4" name="Rectangle 223">
              <a:extLst>
                <a:ext uri="{FF2B5EF4-FFF2-40B4-BE49-F238E27FC236}">
                  <a16:creationId xmlns:a16="http://schemas.microsoft.com/office/drawing/2014/main" id="{F93CBD8A-B325-DE42-E761-E9593DF86B8D}"/>
                </a:ext>
              </a:extLst>
            </p:cNvPr>
            <p:cNvSpPr/>
            <p:nvPr/>
          </p:nvSpPr>
          <p:spPr>
            <a:xfrm>
              <a:off x="3400750" y="5593590"/>
              <a:ext cx="344131" cy="9231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5" name="Rectangle 224">
              <a:extLst>
                <a:ext uri="{FF2B5EF4-FFF2-40B4-BE49-F238E27FC236}">
                  <a16:creationId xmlns:a16="http://schemas.microsoft.com/office/drawing/2014/main" id="{309E1958-79F5-660A-12D9-C303B47A85AB}"/>
                </a:ext>
              </a:extLst>
            </p:cNvPr>
            <p:cNvSpPr/>
            <p:nvPr/>
          </p:nvSpPr>
          <p:spPr>
            <a:xfrm>
              <a:off x="3400748" y="4284324"/>
              <a:ext cx="344129" cy="1309783"/>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26" name="Rectangle 225">
              <a:extLst>
                <a:ext uri="{FF2B5EF4-FFF2-40B4-BE49-F238E27FC236}">
                  <a16:creationId xmlns:a16="http://schemas.microsoft.com/office/drawing/2014/main" id="{E9872EE5-1FE0-50D6-1182-403EA696388D}"/>
                </a:ext>
              </a:extLst>
            </p:cNvPr>
            <p:cNvSpPr/>
            <p:nvPr/>
          </p:nvSpPr>
          <p:spPr>
            <a:xfrm>
              <a:off x="3767497" y="5198727"/>
              <a:ext cx="323907" cy="487179"/>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7" name="Rectangle 226">
              <a:extLst>
                <a:ext uri="{FF2B5EF4-FFF2-40B4-BE49-F238E27FC236}">
                  <a16:creationId xmlns:a16="http://schemas.microsoft.com/office/drawing/2014/main" id="{1BEAAFB1-6A2E-FB73-8A4E-562A0BED63B9}"/>
                </a:ext>
              </a:extLst>
            </p:cNvPr>
            <p:cNvSpPr/>
            <p:nvPr/>
          </p:nvSpPr>
          <p:spPr>
            <a:xfrm>
              <a:off x="4455564" y="5593590"/>
              <a:ext cx="344131" cy="9231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8" name="Rectangle 227">
              <a:extLst>
                <a:ext uri="{FF2B5EF4-FFF2-40B4-BE49-F238E27FC236}">
                  <a16:creationId xmlns:a16="http://schemas.microsoft.com/office/drawing/2014/main" id="{96EE3389-F018-0DE9-9360-A6407631D26C}"/>
                </a:ext>
              </a:extLst>
            </p:cNvPr>
            <p:cNvSpPr/>
            <p:nvPr/>
          </p:nvSpPr>
          <p:spPr>
            <a:xfrm>
              <a:off x="4455562" y="4767209"/>
              <a:ext cx="344129" cy="826898"/>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29" name="Rectangle 228">
              <a:extLst>
                <a:ext uri="{FF2B5EF4-FFF2-40B4-BE49-F238E27FC236}">
                  <a16:creationId xmlns:a16="http://schemas.microsoft.com/office/drawing/2014/main" id="{A0AD0E1C-849E-E517-5710-753CAF91AAF8}"/>
                </a:ext>
              </a:extLst>
            </p:cNvPr>
            <p:cNvSpPr/>
            <p:nvPr/>
          </p:nvSpPr>
          <p:spPr>
            <a:xfrm>
              <a:off x="4823231" y="5597757"/>
              <a:ext cx="317272" cy="88149"/>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0" name="Rectangle 229">
              <a:extLst>
                <a:ext uri="{FF2B5EF4-FFF2-40B4-BE49-F238E27FC236}">
                  <a16:creationId xmlns:a16="http://schemas.microsoft.com/office/drawing/2014/main" id="{45E16F5E-88F5-60EF-9A87-39E6555DE3D4}"/>
                </a:ext>
              </a:extLst>
            </p:cNvPr>
            <p:cNvSpPr/>
            <p:nvPr/>
          </p:nvSpPr>
          <p:spPr>
            <a:xfrm>
              <a:off x="4822310" y="5119962"/>
              <a:ext cx="323907" cy="479822"/>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1" name="Rectangle 230">
              <a:extLst>
                <a:ext uri="{FF2B5EF4-FFF2-40B4-BE49-F238E27FC236}">
                  <a16:creationId xmlns:a16="http://schemas.microsoft.com/office/drawing/2014/main" id="{38F1B26C-4CED-4A00-4D58-ACB13B9B285C}"/>
                </a:ext>
              </a:extLst>
            </p:cNvPr>
            <p:cNvSpPr/>
            <p:nvPr/>
          </p:nvSpPr>
          <p:spPr>
            <a:xfrm>
              <a:off x="5513802" y="5416824"/>
              <a:ext cx="344131" cy="269082"/>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2" name="Rectangle 231">
              <a:extLst>
                <a:ext uri="{FF2B5EF4-FFF2-40B4-BE49-F238E27FC236}">
                  <a16:creationId xmlns:a16="http://schemas.microsoft.com/office/drawing/2014/main" id="{462D44CE-3724-6BD3-FF54-DDBEF582A98C}"/>
                </a:ext>
              </a:extLst>
            </p:cNvPr>
            <p:cNvSpPr/>
            <p:nvPr/>
          </p:nvSpPr>
          <p:spPr>
            <a:xfrm>
              <a:off x="5513800" y="4979539"/>
              <a:ext cx="344129" cy="437284"/>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33" name="Rectangle 232">
              <a:extLst>
                <a:ext uri="{FF2B5EF4-FFF2-40B4-BE49-F238E27FC236}">
                  <a16:creationId xmlns:a16="http://schemas.microsoft.com/office/drawing/2014/main" id="{65DD4BA0-26B7-3F00-BF0D-DF442EA68349}"/>
                </a:ext>
              </a:extLst>
            </p:cNvPr>
            <p:cNvSpPr/>
            <p:nvPr/>
          </p:nvSpPr>
          <p:spPr>
            <a:xfrm>
              <a:off x="6558341" y="5441613"/>
              <a:ext cx="344131" cy="244293"/>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4" name="Rectangle 233">
              <a:extLst>
                <a:ext uri="{FF2B5EF4-FFF2-40B4-BE49-F238E27FC236}">
                  <a16:creationId xmlns:a16="http://schemas.microsoft.com/office/drawing/2014/main" id="{EDD6C4B8-38B7-58F4-EDA2-77480521B4A4}"/>
                </a:ext>
              </a:extLst>
            </p:cNvPr>
            <p:cNvSpPr/>
            <p:nvPr/>
          </p:nvSpPr>
          <p:spPr>
            <a:xfrm>
              <a:off x="6558339" y="5098928"/>
              <a:ext cx="344129" cy="338989"/>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35" name="Rectangle 234">
              <a:extLst>
                <a:ext uri="{FF2B5EF4-FFF2-40B4-BE49-F238E27FC236}">
                  <a16:creationId xmlns:a16="http://schemas.microsoft.com/office/drawing/2014/main" id="{033EE815-A011-6A54-F931-1C15E6741FBA}"/>
                </a:ext>
              </a:extLst>
            </p:cNvPr>
            <p:cNvSpPr/>
            <p:nvPr/>
          </p:nvSpPr>
          <p:spPr>
            <a:xfrm>
              <a:off x="6926009" y="5549879"/>
              <a:ext cx="317272" cy="136027"/>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6" name="Rectangle 235">
              <a:extLst>
                <a:ext uri="{FF2B5EF4-FFF2-40B4-BE49-F238E27FC236}">
                  <a16:creationId xmlns:a16="http://schemas.microsoft.com/office/drawing/2014/main" id="{490CDEF4-E402-663F-B8B3-47E31F5EB6CD}"/>
                </a:ext>
              </a:extLst>
            </p:cNvPr>
            <p:cNvSpPr/>
            <p:nvPr/>
          </p:nvSpPr>
          <p:spPr>
            <a:xfrm>
              <a:off x="6925088" y="5282875"/>
              <a:ext cx="317087" cy="267003"/>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7" name="Rectangle 236">
              <a:extLst>
                <a:ext uri="{FF2B5EF4-FFF2-40B4-BE49-F238E27FC236}">
                  <a16:creationId xmlns:a16="http://schemas.microsoft.com/office/drawing/2014/main" id="{E9152A11-FDF4-BAB2-978D-A8A425417F75}"/>
                </a:ext>
              </a:extLst>
            </p:cNvPr>
            <p:cNvSpPr/>
            <p:nvPr/>
          </p:nvSpPr>
          <p:spPr>
            <a:xfrm>
              <a:off x="7616579" y="5593590"/>
              <a:ext cx="344131" cy="9231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38" name="Rectangle 237">
              <a:extLst>
                <a:ext uri="{FF2B5EF4-FFF2-40B4-BE49-F238E27FC236}">
                  <a16:creationId xmlns:a16="http://schemas.microsoft.com/office/drawing/2014/main" id="{4765160D-3535-610E-1A81-6731E6B6151D}"/>
                </a:ext>
              </a:extLst>
            </p:cNvPr>
            <p:cNvSpPr/>
            <p:nvPr/>
          </p:nvSpPr>
          <p:spPr>
            <a:xfrm>
              <a:off x="7616577" y="5147356"/>
              <a:ext cx="344129" cy="450400"/>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39" name="Rectangle 238">
              <a:extLst>
                <a:ext uri="{FF2B5EF4-FFF2-40B4-BE49-F238E27FC236}">
                  <a16:creationId xmlns:a16="http://schemas.microsoft.com/office/drawing/2014/main" id="{E5FF84C0-A200-FAD0-EAF3-B98C4BA5F27C}"/>
                </a:ext>
              </a:extLst>
            </p:cNvPr>
            <p:cNvSpPr/>
            <p:nvPr/>
          </p:nvSpPr>
          <p:spPr>
            <a:xfrm>
              <a:off x="7979902" y="5342890"/>
              <a:ext cx="323907" cy="343015"/>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0" name="Rectangle 239">
              <a:extLst>
                <a:ext uri="{FF2B5EF4-FFF2-40B4-BE49-F238E27FC236}">
                  <a16:creationId xmlns:a16="http://schemas.microsoft.com/office/drawing/2014/main" id="{15A76472-59E2-86DA-DC25-FD75C874AFD6}"/>
                </a:ext>
              </a:extLst>
            </p:cNvPr>
            <p:cNvSpPr/>
            <p:nvPr/>
          </p:nvSpPr>
          <p:spPr>
            <a:xfrm>
              <a:off x="8664543" y="5342890"/>
              <a:ext cx="344131" cy="34301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1" name="Rectangle 240">
              <a:extLst>
                <a:ext uri="{FF2B5EF4-FFF2-40B4-BE49-F238E27FC236}">
                  <a16:creationId xmlns:a16="http://schemas.microsoft.com/office/drawing/2014/main" id="{DF9FCC6B-9E7C-873C-5F13-AA504CC36F0D}"/>
                </a:ext>
              </a:extLst>
            </p:cNvPr>
            <p:cNvSpPr/>
            <p:nvPr/>
          </p:nvSpPr>
          <p:spPr>
            <a:xfrm>
              <a:off x="8664541" y="5171925"/>
              <a:ext cx="344129" cy="17096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42" name="Rectangle 241">
              <a:extLst>
                <a:ext uri="{FF2B5EF4-FFF2-40B4-BE49-F238E27FC236}">
                  <a16:creationId xmlns:a16="http://schemas.microsoft.com/office/drawing/2014/main" id="{EB028E44-0FD7-25DD-4673-EF0CAF8DF043}"/>
                </a:ext>
              </a:extLst>
            </p:cNvPr>
            <p:cNvSpPr/>
            <p:nvPr/>
          </p:nvSpPr>
          <p:spPr>
            <a:xfrm>
              <a:off x="9027866" y="5593590"/>
              <a:ext cx="323907" cy="92315"/>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3" name="Rectangle 242">
              <a:extLst>
                <a:ext uri="{FF2B5EF4-FFF2-40B4-BE49-F238E27FC236}">
                  <a16:creationId xmlns:a16="http://schemas.microsoft.com/office/drawing/2014/main" id="{F3F0575D-7CC2-B575-FCF4-6E9FC761FB59}"/>
                </a:ext>
              </a:extLst>
            </p:cNvPr>
            <p:cNvSpPr/>
            <p:nvPr/>
          </p:nvSpPr>
          <p:spPr>
            <a:xfrm>
              <a:off x="9715931" y="5469202"/>
              <a:ext cx="344131" cy="216703"/>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4" name="Rectangle 243">
              <a:extLst>
                <a:ext uri="{FF2B5EF4-FFF2-40B4-BE49-F238E27FC236}">
                  <a16:creationId xmlns:a16="http://schemas.microsoft.com/office/drawing/2014/main" id="{2CD10346-30C9-EAFB-8594-D3542ABCA484}"/>
                </a:ext>
              </a:extLst>
            </p:cNvPr>
            <p:cNvSpPr/>
            <p:nvPr/>
          </p:nvSpPr>
          <p:spPr>
            <a:xfrm>
              <a:off x="9715929" y="5232974"/>
              <a:ext cx="344129" cy="232525"/>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45" name="Rectangle 244">
              <a:extLst>
                <a:ext uri="{FF2B5EF4-FFF2-40B4-BE49-F238E27FC236}">
                  <a16:creationId xmlns:a16="http://schemas.microsoft.com/office/drawing/2014/main" id="{53D6D68E-25E2-BDAA-4C1A-77A76F27931C}"/>
                </a:ext>
              </a:extLst>
            </p:cNvPr>
            <p:cNvSpPr/>
            <p:nvPr/>
          </p:nvSpPr>
          <p:spPr>
            <a:xfrm>
              <a:off x="10086975" y="5465499"/>
              <a:ext cx="316186" cy="128085"/>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6" name="Rectangle 245">
              <a:extLst>
                <a:ext uri="{FF2B5EF4-FFF2-40B4-BE49-F238E27FC236}">
                  <a16:creationId xmlns:a16="http://schemas.microsoft.com/office/drawing/2014/main" id="{3E27964A-B90D-3A65-5113-95E7BCFB0E81}"/>
                </a:ext>
              </a:extLst>
            </p:cNvPr>
            <p:cNvSpPr/>
            <p:nvPr/>
          </p:nvSpPr>
          <p:spPr>
            <a:xfrm>
              <a:off x="10087025" y="5593584"/>
              <a:ext cx="317272" cy="92322"/>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7" name="Rectangle 246">
              <a:extLst>
                <a:ext uri="{FF2B5EF4-FFF2-40B4-BE49-F238E27FC236}">
                  <a16:creationId xmlns:a16="http://schemas.microsoft.com/office/drawing/2014/main" id="{4BE882DB-BCDB-267E-7A00-8B52E6ED061A}"/>
                </a:ext>
              </a:extLst>
            </p:cNvPr>
            <p:cNvSpPr/>
            <p:nvPr/>
          </p:nvSpPr>
          <p:spPr>
            <a:xfrm>
              <a:off x="10781019" y="5407620"/>
              <a:ext cx="344131" cy="27828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48" name="Rectangle 247">
              <a:extLst>
                <a:ext uri="{FF2B5EF4-FFF2-40B4-BE49-F238E27FC236}">
                  <a16:creationId xmlns:a16="http://schemas.microsoft.com/office/drawing/2014/main" id="{EB95C433-D18D-348E-68DE-5558E6A9A006}"/>
                </a:ext>
              </a:extLst>
            </p:cNvPr>
            <p:cNvSpPr/>
            <p:nvPr/>
          </p:nvSpPr>
          <p:spPr>
            <a:xfrm>
              <a:off x="10781017" y="5300296"/>
              <a:ext cx="344129" cy="107323"/>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C5E6B8"/>
                </a:solidFill>
                <a:latin typeface="Univers" panose="020B0503020202020204" pitchFamily="34" charset="0"/>
              </a:endParaRPr>
            </a:p>
          </p:txBody>
        </p:sp>
        <p:sp>
          <p:nvSpPr>
            <p:cNvPr id="249" name="Rectangle 248">
              <a:extLst>
                <a:ext uri="{FF2B5EF4-FFF2-40B4-BE49-F238E27FC236}">
                  <a16:creationId xmlns:a16="http://schemas.microsoft.com/office/drawing/2014/main" id="{A5FB62A0-8F18-0275-0EE6-67A038E9DE42}"/>
                </a:ext>
              </a:extLst>
            </p:cNvPr>
            <p:cNvSpPr/>
            <p:nvPr/>
          </p:nvSpPr>
          <p:spPr>
            <a:xfrm>
              <a:off x="11140917" y="5465499"/>
              <a:ext cx="323907" cy="220406"/>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50" name="TextBox 249">
              <a:extLst>
                <a:ext uri="{FF2B5EF4-FFF2-40B4-BE49-F238E27FC236}">
                  <a16:creationId xmlns:a16="http://schemas.microsoft.com/office/drawing/2014/main" id="{AD563C9B-5A6A-DD58-A5C9-B96E57388B2C}"/>
                </a:ext>
              </a:extLst>
            </p:cNvPr>
            <p:cNvSpPr txBox="1"/>
            <p:nvPr/>
          </p:nvSpPr>
          <p:spPr>
            <a:xfrm>
              <a:off x="3126717" y="5772546"/>
              <a:ext cx="1258423"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Hyperthyroidism</a:t>
              </a:r>
            </a:p>
          </p:txBody>
        </p:sp>
        <p:sp>
          <p:nvSpPr>
            <p:cNvPr id="251" name="TextBox 250">
              <a:extLst>
                <a:ext uri="{FF2B5EF4-FFF2-40B4-BE49-F238E27FC236}">
                  <a16:creationId xmlns:a16="http://schemas.microsoft.com/office/drawing/2014/main" id="{1DE471E0-0576-3796-61EA-F6E322E8FDBA}"/>
                </a:ext>
              </a:extLst>
            </p:cNvPr>
            <p:cNvSpPr txBox="1"/>
            <p:nvPr/>
          </p:nvSpPr>
          <p:spPr>
            <a:xfrm>
              <a:off x="4463063" y="5772546"/>
              <a:ext cx="704959"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Gastritis</a:t>
              </a:r>
            </a:p>
          </p:txBody>
        </p:sp>
        <p:sp>
          <p:nvSpPr>
            <p:cNvPr id="252" name="TextBox 251">
              <a:extLst>
                <a:ext uri="{FF2B5EF4-FFF2-40B4-BE49-F238E27FC236}">
                  <a16:creationId xmlns:a16="http://schemas.microsoft.com/office/drawing/2014/main" id="{FB34C63F-FE85-BD4B-6CBB-F3E9DD1A3E89}"/>
                </a:ext>
              </a:extLst>
            </p:cNvPr>
            <p:cNvSpPr txBox="1"/>
            <p:nvPr/>
          </p:nvSpPr>
          <p:spPr>
            <a:xfrm>
              <a:off x="5393762" y="5772547"/>
              <a:ext cx="993615" cy="32113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Adrenal insufficiency</a:t>
              </a:r>
            </a:p>
          </p:txBody>
        </p:sp>
        <p:sp>
          <p:nvSpPr>
            <p:cNvPr id="253" name="TextBox 252">
              <a:extLst>
                <a:ext uri="{FF2B5EF4-FFF2-40B4-BE49-F238E27FC236}">
                  <a16:creationId xmlns:a16="http://schemas.microsoft.com/office/drawing/2014/main" id="{7D0B3FD4-2B72-835F-122C-26DC80376191}"/>
                </a:ext>
              </a:extLst>
            </p:cNvPr>
            <p:cNvSpPr txBox="1"/>
            <p:nvPr/>
          </p:nvSpPr>
          <p:spPr>
            <a:xfrm>
              <a:off x="6430832" y="5772546"/>
              <a:ext cx="956656"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Pneumonitis</a:t>
              </a:r>
            </a:p>
          </p:txBody>
        </p:sp>
        <p:sp>
          <p:nvSpPr>
            <p:cNvPr id="254" name="TextBox 253">
              <a:extLst>
                <a:ext uri="{FF2B5EF4-FFF2-40B4-BE49-F238E27FC236}">
                  <a16:creationId xmlns:a16="http://schemas.microsoft.com/office/drawing/2014/main" id="{CBDC4182-866F-4AF0-27AC-488527098F90}"/>
                </a:ext>
              </a:extLst>
            </p:cNvPr>
            <p:cNvSpPr txBox="1"/>
            <p:nvPr/>
          </p:nvSpPr>
          <p:spPr>
            <a:xfrm>
              <a:off x="7528761" y="5772546"/>
              <a:ext cx="864595"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Thyroiditis</a:t>
              </a:r>
            </a:p>
          </p:txBody>
        </p:sp>
        <p:sp>
          <p:nvSpPr>
            <p:cNvPr id="255" name="TextBox 254">
              <a:extLst>
                <a:ext uri="{FF2B5EF4-FFF2-40B4-BE49-F238E27FC236}">
                  <a16:creationId xmlns:a16="http://schemas.microsoft.com/office/drawing/2014/main" id="{2B0ABE59-0D2B-0AFC-4DDA-367FAD7C0062}"/>
                </a:ext>
              </a:extLst>
            </p:cNvPr>
            <p:cNvSpPr txBox="1"/>
            <p:nvPr/>
          </p:nvSpPr>
          <p:spPr>
            <a:xfrm>
              <a:off x="8508375" y="5772546"/>
              <a:ext cx="990832"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Hypophysitis</a:t>
              </a:r>
            </a:p>
          </p:txBody>
        </p:sp>
        <p:sp>
          <p:nvSpPr>
            <p:cNvPr id="256" name="TextBox 255">
              <a:extLst>
                <a:ext uri="{FF2B5EF4-FFF2-40B4-BE49-F238E27FC236}">
                  <a16:creationId xmlns:a16="http://schemas.microsoft.com/office/drawing/2014/main" id="{3985D7B0-E184-4592-0524-1F5F3C72CBBC}"/>
                </a:ext>
              </a:extLst>
            </p:cNvPr>
            <p:cNvSpPr txBox="1"/>
            <p:nvPr/>
          </p:nvSpPr>
          <p:spPr>
            <a:xfrm>
              <a:off x="9736704" y="5772546"/>
              <a:ext cx="656617"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Colitis</a:t>
              </a:r>
            </a:p>
          </p:txBody>
        </p:sp>
        <p:sp>
          <p:nvSpPr>
            <p:cNvPr id="257" name="TextBox 256">
              <a:extLst>
                <a:ext uri="{FF2B5EF4-FFF2-40B4-BE49-F238E27FC236}">
                  <a16:creationId xmlns:a16="http://schemas.microsoft.com/office/drawing/2014/main" id="{13085A55-77E3-1815-7017-CCD99696ECEA}"/>
                </a:ext>
              </a:extLst>
            </p:cNvPr>
            <p:cNvSpPr txBox="1"/>
            <p:nvPr/>
          </p:nvSpPr>
          <p:spPr>
            <a:xfrm>
              <a:off x="10709771" y="5772546"/>
              <a:ext cx="844880" cy="160568"/>
            </a:xfrm>
            <a:prstGeom prst="rect">
              <a:avLst/>
            </a:prstGeom>
            <a:noFill/>
          </p:spPr>
          <p:txBody>
            <a:bodyPr wrap="square" lIns="0" tIns="0" rIns="0" bIns="0" rtlCol="0">
              <a:spAutoFit/>
            </a:bodyPr>
            <a:lstStyle/>
            <a:p>
              <a:pPr algn="ctr"/>
              <a:r>
                <a:rPr lang="en-GB" sz="900" noProof="0" dirty="0">
                  <a:solidFill>
                    <a:schemeClr val="tx1">
                      <a:lumMod val="65000"/>
                      <a:lumOff val="35000"/>
                    </a:schemeClr>
                  </a:solidFill>
                  <a:latin typeface="Univers" panose="020B0503020202020204" pitchFamily="34" charset="0"/>
                  <a:cs typeface="Arial" panose="020B0604020202020204" pitchFamily="34" charset="0"/>
                </a:rPr>
                <a:t>Hepatitis</a:t>
              </a:r>
            </a:p>
          </p:txBody>
        </p:sp>
        <p:sp>
          <p:nvSpPr>
            <p:cNvPr id="258" name="TextBox 257">
              <a:extLst>
                <a:ext uri="{FF2B5EF4-FFF2-40B4-BE49-F238E27FC236}">
                  <a16:creationId xmlns:a16="http://schemas.microsoft.com/office/drawing/2014/main" id="{8C9C1B45-7075-AE6E-F295-7B2A17E66923}"/>
                </a:ext>
              </a:extLst>
            </p:cNvPr>
            <p:cNvSpPr txBox="1"/>
            <p:nvPr/>
          </p:nvSpPr>
          <p:spPr>
            <a:xfrm>
              <a:off x="1699092" y="3925377"/>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5.7</a:t>
              </a:r>
            </a:p>
          </p:txBody>
        </p:sp>
        <p:sp>
          <p:nvSpPr>
            <p:cNvPr id="259" name="TextBox 258">
              <a:extLst>
                <a:ext uri="{FF2B5EF4-FFF2-40B4-BE49-F238E27FC236}">
                  <a16:creationId xmlns:a16="http://schemas.microsoft.com/office/drawing/2014/main" id="{B9544BDF-9DD6-6D81-EBFB-6160CD56281E}"/>
                </a:ext>
              </a:extLst>
            </p:cNvPr>
            <p:cNvSpPr txBox="1"/>
            <p:nvPr/>
          </p:nvSpPr>
          <p:spPr>
            <a:xfrm>
              <a:off x="2398339" y="3925377"/>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5.7</a:t>
              </a:r>
            </a:p>
          </p:txBody>
        </p:sp>
        <p:sp>
          <p:nvSpPr>
            <p:cNvPr id="260" name="TextBox 259">
              <a:extLst>
                <a:ext uri="{FF2B5EF4-FFF2-40B4-BE49-F238E27FC236}">
                  <a16:creationId xmlns:a16="http://schemas.microsoft.com/office/drawing/2014/main" id="{93A21919-956B-6E2F-9423-5FBD0C3DFB54}"/>
                </a:ext>
              </a:extLst>
            </p:cNvPr>
            <p:cNvSpPr txBox="1"/>
            <p:nvPr/>
          </p:nvSpPr>
          <p:spPr>
            <a:xfrm>
              <a:off x="2747961" y="5178020"/>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1.0</a:t>
              </a:r>
            </a:p>
          </p:txBody>
        </p:sp>
        <p:sp>
          <p:nvSpPr>
            <p:cNvPr id="261" name="TextBox 260">
              <a:extLst>
                <a:ext uri="{FF2B5EF4-FFF2-40B4-BE49-F238E27FC236}">
                  <a16:creationId xmlns:a16="http://schemas.microsoft.com/office/drawing/2014/main" id="{D5547C8F-E598-BDC5-E366-FFD2E2F3B5E8}"/>
                </a:ext>
              </a:extLst>
            </p:cNvPr>
            <p:cNvSpPr txBox="1"/>
            <p:nvPr/>
          </p:nvSpPr>
          <p:spPr>
            <a:xfrm>
              <a:off x="3447209" y="4047691"/>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5.2</a:t>
              </a:r>
            </a:p>
          </p:txBody>
        </p:sp>
        <p:sp>
          <p:nvSpPr>
            <p:cNvPr id="262" name="TextBox 261">
              <a:extLst>
                <a:ext uri="{FF2B5EF4-FFF2-40B4-BE49-F238E27FC236}">
                  <a16:creationId xmlns:a16="http://schemas.microsoft.com/office/drawing/2014/main" id="{2DC484DD-C977-26B3-04F1-9690EEEC6E05}"/>
                </a:ext>
              </a:extLst>
            </p:cNvPr>
            <p:cNvSpPr txBox="1"/>
            <p:nvPr/>
          </p:nvSpPr>
          <p:spPr>
            <a:xfrm>
              <a:off x="3796833" y="4949680"/>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1.8</a:t>
              </a:r>
            </a:p>
          </p:txBody>
        </p:sp>
        <p:sp>
          <p:nvSpPr>
            <p:cNvPr id="263" name="TextBox 262">
              <a:extLst>
                <a:ext uri="{FF2B5EF4-FFF2-40B4-BE49-F238E27FC236}">
                  <a16:creationId xmlns:a16="http://schemas.microsoft.com/office/drawing/2014/main" id="{7ABC9FE3-67F0-4812-C11A-FE2C16F9036E}"/>
                </a:ext>
              </a:extLst>
            </p:cNvPr>
            <p:cNvSpPr txBox="1"/>
            <p:nvPr/>
          </p:nvSpPr>
          <p:spPr>
            <a:xfrm>
              <a:off x="4505185" y="4523014"/>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3.4</a:t>
              </a:r>
            </a:p>
          </p:txBody>
        </p:sp>
        <p:sp>
          <p:nvSpPr>
            <p:cNvPr id="264" name="TextBox 263">
              <a:extLst>
                <a:ext uri="{FF2B5EF4-FFF2-40B4-BE49-F238E27FC236}">
                  <a16:creationId xmlns:a16="http://schemas.microsoft.com/office/drawing/2014/main" id="{AF15DA87-ABEF-5662-969A-BDFE02DB730D}"/>
                </a:ext>
              </a:extLst>
            </p:cNvPr>
            <p:cNvSpPr txBox="1"/>
            <p:nvPr/>
          </p:nvSpPr>
          <p:spPr>
            <a:xfrm>
              <a:off x="4861532" y="4873573"/>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2.1</a:t>
              </a:r>
            </a:p>
          </p:txBody>
        </p:sp>
        <p:sp>
          <p:nvSpPr>
            <p:cNvPr id="265" name="TextBox 264">
              <a:extLst>
                <a:ext uri="{FF2B5EF4-FFF2-40B4-BE49-F238E27FC236}">
                  <a16:creationId xmlns:a16="http://schemas.microsoft.com/office/drawing/2014/main" id="{FB242170-1869-F11C-0908-216F911B2E50}"/>
                </a:ext>
              </a:extLst>
            </p:cNvPr>
            <p:cNvSpPr txBox="1"/>
            <p:nvPr/>
          </p:nvSpPr>
          <p:spPr>
            <a:xfrm>
              <a:off x="5554056" y="4737349"/>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2.6</a:t>
              </a:r>
            </a:p>
          </p:txBody>
        </p:sp>
        <p:sp>
          <p:nvSpPr>
            <p:cNvPr id="266" name="TextBox 265">
              <a:extLst>
                <a:ext uri="{FF2B5EF4-FFF2-40B4-BE49-F238E27FC236}">
                  <a16:creationId xmlns:a16="http://schemas.microsoft.com/office/drawing/2014/main" id="{6C7D8916-6FB5-3D13-766B-88948BBDA2FD}"/>
                </a:ext>
              </a:extLst>
            </p:cNvPr>
            <p:cNvSpPr txBox="1"/>
            <p:nvPr/>
          </p:nvSpPr>
          <p:spPr>
            <a:xfrm>
              <a:off x="5917127" y="5449039"/>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a:t>
              </a:r>
            </a:p>
          </p:txBody>
        </p:sp>
        <p:sp>
          <p:nvSpPr>
            <p:cNvPr id="267" name="TextBox 266">
              <a:extLst>
                <a:ext uri="{FF2B5EF4-FFF2-40B4-BE49-F238E27FC236}">
                  <a16:creationId xmlns:a16="http://schemas.microsoft.com/office/drawing/2014/main" id="{71E39F47-87C3-FB6F-3F57-E677453A02C7}"/>
                </a:ext>
              </a:extLst>
            </p:cNvPr>
            <p:cNvSpPr txBox="1"/>
            <p:nvPr/>
          </p:nvSpPr>
          <p:spPr>
            <a:xfrm>
              <a:off x="6596203" y="4854892"/>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2.2</a:t>
              </a:r>
            </a:p>
          </p:txBody>
        </p:sp>
        <p:sp>
          <p:nvSpPr>
            <p:cNvPr id="268" name="TextBox 267">
              <a:extLst>
                <a:ext uri="{FF2B5EF4-FFF2-40B4-BE49-F238E27FC236}">
                  <a16:creationId xmlns:a16="http://schemas.microsoft.com/office/drawing/2014/main" id="{0ED54333-6704-5BB3-2724-85D5F9E3E26B}"/>
                </a:ext>
              </a:extLst>
            </p:cNvPr>
            <p:cNvSpPr txBox="1"/>
            <p:nvPr/>
          </p:nvSpPr>
          <p:spPr>
            <a:xfrm>
              <a:off x="6959273" y="5050073"/>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1.5</a:t>
              </a:r>
            </a:p>
          </p:txBody>
        </p:sp>
        <p:sp>
          <p:nvSpPr>
            <p:cNvPr id="269" name="TextBox 268">
              <a:extLst>
                <a:ext uri="{FF2B5EF4-FFF2-40B4-BE49-F238E27FC236}">
                  <a16:creationId xmlns:a16="http://schemas.microsoft.com/office/drawing/2014/main" id="{A2D419E3-AA45-1024-2692-16A7776D2EE1}"/>
                </a:ext>
              </a:extLst>
            </p:cNvPr>
            <p:cNvSpPr txBox="1"/>
            <p:nvPr/>
          </p:nvSpPr>
          <p:spPr>
            <a:xfrm>
              <a:off x="7645072" y="4907597"/>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2.0</a:t>
              </a:r>
            </a:p>
          </p:txBody>
        </p:sp>
        <p:sp>
          <p:nvSpPr>
            <p:cNvPr id="270" name="TextBox 269">
              <a:extLst>
                <a:ext uri="{FF2B5EF4-FFF2-40B4-BE49-F238E27FC236}">
                  <a16:creationId xmlns:a16="http://schemas.microsoft.com/office/drawing/2014/main" id="{1767F950-253D-846D-4829-FC6E987540BF}"/>
                </a:ext>
              </a:extLst>
            </p:cNvPr>
            <p:cNvSpPr txBox="1"/>
            <p:nvPr/>
          </p:nvSpPr>
          <p:spPr>
            <a:xfrm>
              <a:off x="8008143" y="5108807"/>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1.3</a:t>
              </a:r>
            </a:p>
          </p:txBody>
        </p:sp>
        <p:sp>
          <p:nvSpPr>
            <p:cNvPr id="271" name="TextBox 270">
              <a:extLst>
                <a:ext uri="{FF2B5EF4-FFF2-40B4-BE49-F238E27FC236}">
                  <a16:creationId xmlns:a16="http://schemas.microsoft.com/office/drawing/2014/main" id="{29AE2D22-B272-E769-69D4-1A469090D889}"/>
                </a:ext>
              </a:extLst>
            </p:cNvPr>
            <p:cNvSpPr txBox="1"/>
            <p:nvPr/>
          </p:nvSpPr>
          <p:spPr>
            <a:xfrm>
              <a:off x="8680496" y="4936736"/>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1.9</a:t>
              </a:r>
            </a:p>
          </p:txBody>
        </p:sp>
        <p:sp>
          <p:nvSpPr>
            <p:cNvPr id="272" name="TextBox 271">
              <a:extLst>
                <a:ext uri="{FF2B5EF4-FFF2-40B4-BE49-F238E27FC236}">
                  <a16:creationId xmlns:a16="http://schemas.microsoft.com/office/drawing/2014/main" id="{FC5C9968-2629-5517-0739-492E614AF8B2}"/>
                </a:ext>
              </a:extLst>
            </p:cNvPr>
            <p:cNvSpPr txBox="1"/>
            <p:nvPr/>
          </p:nvSpPr>
          <p:spPr>
            <a:xfrm>
              <a:off x="9036843" y="5343648"/>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0.3</a:t>
              </a:r>
            </a:p>
          </p:txBody>
        </p:sp>
        <p:sp>
          <p:nvSpPr>
            <p:cNvPr id="273" name="TextBox 272">
              <a:extLst>
                <a:ext uri="{FF2B5EF4-FFF2-40B4-BE49-F238E27FC236}">
                  <a16:creationId xmlns:a16="http://schemas.microsoft.com/office/drawing/2014/main" id="{F5DA13DA-E98F-0545-E300-81257A8BC5A1}"/>
                </a:ext>
              </a:extLst>
            </p:cNvPr>
            <p:cNvSpPr txBox="1"/>
            <p:nvPr/>
          </p:nvSpPr>
          <p:spPr>
            <a:xfrm>
              <a:off x="9756259" y="4982083"/>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1.7</a:t>
              </a:r>
            </a:p>
          </p:txBody>
        </p:sp>
        <p:sp>
          <p:nvSpPr>
            <p:cNvPr id="274" name="TextBox 273">
              <a:extLst>
                <a:ext uri="{FF2B5EF4-FFF2-40B4-BE49-F238E27FC236}">
                  <a16:creationId xmlns:a16="http://schemas.microsoft.com/office/drawing/2014/main" id="{3E8DA5C4-6F9F-342B-9A3E-60EB47B62F8A}"/>
                </a:ext>
              </a:extLst>
            </p:cNvPr>
            <p:cNvSpPr txBox="1"/>
            <p:nvPr/>
          </p:nvSpPr>
          <p:spPr>
            <a:xfrm>
              <a:off x="10106802" y="5230641"/>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0.8</a:t>
              </a:r>
            </a:p>
          </p:txBody>
        </p:sp>
        <p:sp>
          <p:nvSpPr>
            <p:cNvPr id="275" name="TextBox 274">
              <a:extLst>
                <a:ext uri="{FF2B5EF4-FFF2-40B4-BE49-F238E27FC236}">
                  <a16:creationId xmlns:a16="http://schemas.microsoft.com/office/drawing/2014/main" id="{28EA2AB8-3FA7-8CFC-2F61-80A9D924B4F8}"/>
                </a:ext>
              </a:extLst>
            </p:cNvPr>
            <p:cNvSpPr txBox="1"/>
            <p:nvPr/>
          </p:nvSpPr>
          <p:spPr>
            <a:xfrm>
              <a:off x="10798407" y="5045773"/>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1.4</a:t>
              </a:r>
            </a:p>
          </p:txBody>
        </p:sp>
        <p:sp>
          <p:nvSpPr>
            <p:cNvPr id="276" name="TextBox 275">
              <a:extLst>
                <a:ext uri="{FF2B5EF4-FFF2-40B4-BE49-F238E27FC236}">
                  <a16:creationId xmlns:a16="http://schemas.microsoft.com/office/drawing/2014/main" id="{032A1F69-C196-35D9-EE62-9FDEE7B2A4D0}"/>
                </a:ext>
              </a:extLst>
            </p:cNvPr>
            <p:cNvSpPr txBox="1"/>
            <p:nvPr/>
          </p:nvSpPr>
          <p:spPr>
            <a:xfrm>
              <a:off x="11181648" y="5212971"/>
              <a:ext cx="254832" cy="178410"/>
            </a:xfrm>
            <a:prstGeom prst="rect">
              <a:avLst/>
            </a:prstGeom>
            <a:noFill/>
          </p:spPr>
          <p:txBody>
            <a:bodyPr wrap="square" lIns="0" tIns="0" rIns="0" bIns="0" rtlCol="0">
              <a:spAutoFit/>
            </a:bodyPr>
            <a:lstStyle/>
            <a:p>
              <a:pPr algn="ctr"/>
              <a:r>
                <a:rPr lang="en-GB" sz="1000" noProof="0" dirty="0">
                  <a:solidFill>
                    <a:schemeClr val="tx1">
                      <a:lumMod val="65000"/>
                      <a:lumOff val="35000"/>
                    </a:schemeClr>
                  </a:solidFill>
                  <a:latin typeface="Univers" panose="020B0503020202020204" pitchFamily="34" charset="0"/>
                  <a:cs typeface="Arial" panose="020B0604020202020204" pitchFamily="34" charset="0"/>
                </a:rPr>
                <a:t>0.8</a:t>
              </a:r>
            </a:p>
          </p:txBody>
        </p:sp>
      </p:grpSp>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80000"/>
              </a:lnSpc>
            </a:pPr>
            <a:r>
              <a:rPr lang="en-GB" sz="2800" noProof="0" dirty="0">
                <a:solidFill>
                  <a:schemeClr val="bg1"/>
                </a:solidFill>
                <a:latin typeface="Univers" panose="020B0503020202020204" pitchFamily="34" charset="0"/>
              </a:rPr>
              <a:t>KEYNOTE-522: Summary of immune-mediated AEs occurring in</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≥10 patients in the combined neoadjuvant and adjuvant phases at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 final analysis</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10" name="Text Placeholder 7">
            <a:extLst>
              <a:ext uri="{FF2B5EF4-FFF2-40B4-BE49-F238E27FC236}">
                <a16:creationId xmlns:a16="http://schemas.microsoft.com/office/drawing/2014/main" id="{12FD1938-7AA3-4A7A-B0A0-5FFD1E7DA889}"/>
              </a:ext>
            </a:extLst>
          </p:cNvPr>
          <p:cNvSpPr txBox="1">
            <a:spLocks/>
          </p:cNvSpPr>
          <p:nvPr/>
        </p:nvSpPr>
        <p:spPr>
          <a:xfrm>
            <a:off x="80996" y="5997600"/>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14 October 2025. AEs are considered regardless of attribution or immune relatedness by the investigator.</a:t>
            </a:r>
          </a:p>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Grade 5 AEs in the KEYTRUDA + chemotherapy/KEYTRUDA arm were pneumonitis (n=1) and autoimmune encephalitis (n=1).</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 Presented at the American Society of Clinical Oncology (ASCO) Annual Meeting 2026, 29 May–2 June, Chicago, USA.</a:t>
            </a:r>
          </a:p>
        </p:txBody>
      </p:sp>
      <p:sp>
        <p:nvSpPr>
          <p:cNvPr id="12" name="TextBox 11">
            <a:extLst>
              <a:ext uri="{FF2B5EF4-FFF2-40B4-BE49-F238E27FC236}">
                <a16:creationId xmlns:a16="http://schemas.microsoft.com/office/drawing/2014/main" id="{F5D86545-E81F-1BAE-FD6C-384B048DAAAB}"/>
              </a:ext>
            </a:extLst>
          </p:cNvPr>
          <p:cNvSpPr txBox="1"/>
          <p:nvPr/>
        </p:nvSpPr>
        <p:spPr>
          <a:xfrm>
            <a:off x="7803072" y="5616863"/>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ASCO 2026.</a:t>
            </a:r>
            <a:endParaRPr lang="en-GB" sz="800" baseline="30000" noProof="0" dirty="0">
              <a:latin typeface="Univers" panose="020B0503020202020204" pitchFamily="34" charset="0"/>
            </a:endParaRPr>
          </a:p>
        </p:txBody>
      </p:sp>
      <p:sp>
        <p:nvSpPr>
          <p:cNvPr id="17" name="Rectangle 16">
            <a:extLst>
              <a:ext uri="{FF2B5EF4-FFF2-40B4-BE49-F238E27FC236}">
                <a16:creationId xmlns:a16="http://schemas.microsoft.com/office/drawing/2014/main" id="{110EF89A-DDC0-30F1-1633-3DD5941B2518}"/>
              </a:ext>
            </a:extLst>
          </p:cNvPr>
          <p:cNvSpPr/>
          <p:nvPr/>
        </p:nvSpPr>
        <p:spPr>
          <a:xfrm>
            <a:off x="9496425" y="1423375"/>
            <a:ext cx="2398689" cy="1547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Table 1">
            <a:extLst>
              <a:ext uri="{FF2B5EF4-FFF2-40B4-BE49-F238E27FC236}">
                <a16:creationId xmlns:a16="http://schemas.microsoft.com/office/drawing/2014/main" id="{0CFF297B-3D60-33EB-07A5-4E5DC8C5BE4C}"/>
              </a:ext>
            </a:extLst>
          </p:cNvPr>
          <p:cNvGraphicFramePr>
            <a:graphicFrameLocks noGrp="1"/>
          </p:cNvGraphicFramePr>
          <p:nvPr>
            <p:extLst>
              <p:ext uri="{D42A27DB-BD31-4B8C-83A1-F6EECF244321}">
                <p14:modId xmlns:p14="http://schemas.microsoft.com/office/powerpoint/2010/main" val="2931591849"/>
              </p:ext>
            </p:extLst>
          </p:nvPr>
        </p:nvGraphicFramePr>
        <p:xfrm>
          <a:off x="5474798" y="1423375"/>
          <a:ext cx="6355548" cy="1480140"/>
        </p:xfrm>
        <a:graphic>
          <a:graphicData uri="http://schemas.openxmlformats.org/drawingml/2006/table">
            <a:tbl>
              <a:tblPr firstRow="1" bandRow="1">
                <a:tableStyleId>{3B4B98B0-60AC-42C2-AFA5-B58CD77FA1E5}</a:tableStyleId>
              </a:tblPr>
              <a:tblGrid>
                <a:gridCol w="2065554">
                  <a:extLst>
                    <a:ext uri="{9D8B030D-6E8A-4147-A177-3AD203B41FA5}">
                      <a16:colId xmlns:a16="http://schemas.microsoft.com/office/drawing/2014/main" val="2427301028"/>
                    </a:ext>
                  </a:extLst>
                </a:gridCol>
                <a:gridCol w="2144997">
                  <a:extLst>
                    <a:ext uri="{9D8B030D-6E8A-4147-A177-3AD203B41FA5}">
                      <a16:colId xmlns:a16="http://schemas.microsoft.com/office/drawing/2014/main" val="660390019"/>
                    </a:ext>
                  </a:extLst>
                </a:gridCol>
                <a:gridCol w="2144997">
                  <a:extLst>
                    <a:ext uri="{9D8B030D-6E8A-4147-A177-3AD203B41FA5}">
                      <a16:colId xmlns:a16="http://schemas.microsoft.com/office/drawing/2014/main" val="3427282000"/>
                    </a:ext>
                  </a:extLst>
                </a:gridCol>
              </a:tblGrid>
              <a:tr h="0">
                <a:tc>
                  <a:txBody>
                    <a:bodyPr/>
                    <a:lstStyle/>
                    <a:p>
                      <a:r>
                        <a:rPr lang="en-GB" sz="1050" b="1" i="0" baseline="0" noProof="0" dirty="0">
                          <a:solidFill>
                            <a:schemeClr val="bg1"/>
                          </a:solidFill>
                          <a:latin typeface="Univers" panose="020B0503020202020204" pitchFamily="34" charset="0"/>
                        </a:rPr>
                        <a:t>All immune-mediated AEs</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a:txBody>
                    <a:bodyPr/>
                    <a:lstStyle/>
                    <a:p>
                      <a:pPr algn="ctr"/>
                      <a:r>
                        <a:rPr lang="en-GB" sz="1050" noProof="0" dirty="0">
                          <a:solidFill>
                            <a:schemeClr val="bg1"/>
                          </a:solidFill>
                          <a:latin typeface="Univers" panose="020B0503020202020204" pitchFamily="34" charset="0"/>
                        </a:rPr>
                        <a:t>KEYTRUDA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KEYTRUDA </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(n=783)</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50" noProof="0" dirty="0">
                          <a:solidFill>
                            <a:schemeClr val="bg1"/>
                          </a:solidFill>
                          <a:latin typeface="Univers" panose="020B0503020202020204" pitchFamily="34" charset="0"/>
                        </a:rPr>
                        <a:t>Placebo + chemotherapy/</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placebo</a:t>
                      </a:r>
                      <a:br>
                        <a:rPr lang="en-GB" sz="1050" noProof="0" dirty="0">
                          <a:solidFill>
                            <a:schemeClr val="bg1"/>
                          </a:solidFill>
                          <a:latin typeface="Univers" panose="020B0503020202020204" pitchFamily="34" charset="0"/>
                        </a:rPr>
                      </a:br>
                      <a:r>
                        <a:rPr lang="en-GB" sz="1050" noProof="0" dirty="0">
                          <a:solidFill>
                            <a:schemeClr val="bg1"/>
                          </a:solidFill>
                          <a:latin typeface="Univers" panose="020B0503020202020204" pitchFamily="34" charset="0"/>
                        </a:rPr>
                        <a:t>(n=389)</a:t>
                      </a:r>
                      <a:endParaRPr lang="en-GB" sz="105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noProof="0" dirty="0">
                          <a:latin typeface="Univers" panose="020B0503020202020204" pitchFamily="34" charset="0"/>
                          <a:cs typeface="Calibri" panose="020F0502020204030204" pitchFamily="34" charset="0"/>
                        </a:rPr>
                        <a:t>Any grade</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lnT w="12700" cmpd="sng">
                      <a:noFill/>
                    </a:lnT>
                  </a:tcPr>
                </a:tc>
                <a:tc>
                  <a:txBody>
                    <a:bodyPr/>
                    <a:lstStyle/>
                    <a:p>
                      <a:pPr algn="ctr"/>
                      <a:r>
                        <a:rPr lang="en-GB" sz="1050" noProof="0" dirty="0">
                          <a:latin typeface="Univers" panose="020B0503020202020204" pitchFamily="34" charset="0"/>
                        </a:rPr>
                        <a:t>274 (35.0)</a:t>
                      </a:r>
                    </a:p>
                  </a:txBody>
                  <a:tcPr marL="36000" marR="36000" marT="36000" marB="36000" anchor="ctr">
                    <a:lnT>
                      <a:noFill/>
                    </a:lnT>
                  </a:tcPr>
                </a:tc>
                <a:tc>
                  <a:txBody>
                    <a:bodyPr/>
                    <a:lstStyle/>
                    <a:p>
                      <a:pPr algn="ctr"/>
                      <a:r>
                        <a:rPr lang="en-GB" sz="1050" noProof="0" dirty="0">
                          <a:latin typeface="Univers" panose="020B0503020202020204" pitchFamily="34" charset="0"/>
                        </a:rPr>
                        <a:t>51 (13.1)</a:t>
                      </a:r>
                    </a:p>
                  </a:txBody>
                  <a:tcPr marL="36000" marR="36000" marT="36000" marB="36000" anchor="ctr">
                    <a:lnT>
                      <a:noFill/>
                    </a:lnT>
                  </a:tcPr>
                </a:tc>
                <a:extLst>
                  <a:ext uri="{0D108BD9-81ED-4DB2-BD59-A6C34878D82A}">
                    <a16:rowId xmlns:a16="http://schemas.microsoft.com/office/drawing/2014/main" val="19068275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dirty="0">
                          <a:solidFill>
                            <a:schemeClr val="tx1"/>
                          </a:solidFill>
                          <a:latin typeface="Univers" panose="020B0503020202020204" pitchFamily="34" charset="0"/>
                          <a:ea typeface="+mn-ea"/>
                          <a:cs typeface="Calibri" panose="020F0502020204030204" pitchFamily="34" charset="0"/>
                        </a:rPr>
                        <a:t>Grade 3–5</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102 (13.0)</a:t>
                      </a:r>
                    </a:p>
                  </a:txBody>
                  <a:tcPr marL="36000" marR="36000" marT="36000" marB="36000" anchor="ctr"/>
                </a:tc>
                <a:tc>
                  <a:txBody>
                    <a:bodyPr/>
                    <a:lstStyle/>
                    <a:p>
                      <a:pPr algn="ctr"/>
                      <a:r>
                        <a:rPr lang="en-GB" sz="1050" noProof="0" dirty="0">
                          <a:latin typeface="Univers" panose="020B0503020202020204" pitchFamily="34" charset="0"/>
                        </a:rPr>
                        <a:t>6 (1.5)</a:t>
                      </a:r>
                    </a:p>
                  </a:txBody>
                  <a:tcPr marL="36000" marR="36000" marT="36000" marB="36000" anchor="ctr"/>
                </a:tc>
                <a:extLst>
                  <a:ext uri="{0D108BD9-81ED-4DB2-BD59-A6C34878D82A}">
                    <a16:rowId xmlns:a16="http://schemas.microsoft.com/office/drawing/2014/main" val="168257280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kern="1200" noProof="0" dirty="0">
                          <a:solidFill>
                            <a:schemeClr val="tx1"/>
                          </a:solidFill>
                          <a:latin typeface="Univers" panose="020B0503020202020204" pitchFamily="34" charset="0"/>
                          <a:ea typeface="+mn-ea"/>
                          <a:cs typeface="Calibri" panose="020F0502020204030204" pitchFamily="34" charset="0"/>
                        </a:rPr>
                        <a:t>Death</a:t>
                      </a:r>
                      <a:r>
                        <a:rPr lang="en-GB" sz="1050" b="1" i="0" baseline="0" noProof="0" dirty="0">
                          <a:solidFill>
                            <a:schemeClr val="tx1"/>
                          </a:solidFill>
                          <a:latin typeface="Univers" panose="020B0503020202020204" pitchFamily="34" charset="0"/>
                        </a:rPr>
                        <a:t>, n (%)</a:t>
                      </a:r>
                      <a:endParaRPr lang="en-GB" sz="1050" b="1" noProof="0" dirty="0">
                        <a:solidFill>
                          <a:schemeClr val="tx1"/>
                        </a:solidFill>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2 (0.3)</a:t>
                      </a:r>
                      <a:r>
                        <a:rPr lang="en-GB" sz="1050" baseline="30000" noProof="0" dirty="0">
                          <a:latin typeface="Univers" panose="020B0503020202020204" pitchFamily="34" charset="0"/>
                        </a:rPr>
                        <a:t>a</a:t>
                      </a:r>
                      <a:endParaRPr lang="en-GB" sz="1050" noProof="0" dirty="0">
                        <a:latin typeface="Univers" panose="020B0503020202020204" pitchFamily="34" charset="0"/>
                      </a:endParaRPr>
                    </a:p>
                  </a:txBody>
                  <a:tcPr marL="36000" marR="36000" marT="36000" marB="36000" anchor="ctr"/>
                </a:tc>
                <a:tc>
                  <a:txBody>
                    <a:bodyPr/>
                    <a:lstStyle/>
                    <a:p>
                      <a:pPr algn="ctr"/>
                      <a:r>
                        <a:rPr lang="en-GB" sz="1050" noProof="0" dirty="0">
                          <a:latin typeface="Univers" panose="020B0503020202020204" pitchFamily="34" charset="0"/>
                        </a:rPr>
                        <a:t>0 (0)</a:t>
                      </a:r>
                    </a:p>
                  </a:txBody>
                  <a:tcPr marL="36000" marR="36000" marT="36000" marB="36000" anchor="ctr"/>
                </a:tc>
                <a:extLst>
                  <a:ext uri="{0D108BD9-81ED-4DB2-BD59-A6C34878D82A}">
                    <a16:rowId xmlns:a16="http://schemas.microsoft.com/office/drawing/2014/main" val="2057512101"/>
                  </a:ext>
                </a:extLst>
              </a:tr>
              <a:tr h="0">
                <a:tc>
                  <a:txBody>
                    <a:bodyPr/>
                    <a:lstStyle/>
                    <a:p>
                      <a:pPr marL="0"/>
                      <a:r>
                        <a:rPr lang="en-GB" sz="1050" b="1" noProof="0" dirty="0">
                          <a:latin typeface="Univers" panose="020B0503020202020204" pitchFamily="34" charset="0"/>
                        </a:rPr>
                        <a:t>Discontinuation of any drug, %</a:t>
                      </a:r>
                    </a:p>
                  </a:txBody>
                  <a:tcPr marL="36000" marR="36000" marT="36000" marB="36000" anchor="ctr"/>
                </a:tc>
                <a:tc>
                  <a:txBody>
                    <a:bodyPr/>
                    <a:lstStyle/>
                    <a:p>
                      <a:pPr algn="ctr"/>
                      <a:r>
                        <a:rPr lang="en-GB" sz="1050" noProof="0" dirty="0">
                          <a:latin typeface="Univers" panose="020B0503020202020204" pitchFamily="34" charset="0"/>
                        </a:rPr>
                        <a:t>7.7</a:t>
                      </a:r>
                    </a:p>
                  </a:txBody>
                  <a:tcPr marL="36000" marR="36000" marT="36000" marB="36000" anchor="ctr"/>
                </a:tc>
                <a:tc>
                  <a:txBody>
                    <a:bodyPr/>
                    <a:lstStyle/>
                    <a:p>
                      <a:pPr algn="ctr"/>
                      <a:r>
                        <a:rPr lang="en-GB" sz="1050" noProof="0" dirty="0">
                          <a:latin typeface="Univers" panose="020B0503020202020204" pitchFamily="34" charset="0"/>
                        </a:rPr>
                        <a:t>1.0</a:t>
                      </a:r>
                    </a:p>
                  </a:txBody>
                  <a:tcPr marL="36000" marR="36000" marT="36000" marB="36000" anchor="ctr"/>
                </a:tc>
                <a:extLst>
                  <a:ext uri="{0D108BD9-81ED-4DB2-BD59-A6C34878D82A}">
                    <a16:rowId xmlns:a16="http://schemas.microsoft.com/office/drawing/2014/main" val="1071087961"/>
                  </a:ext>
                </a:extLst>
              </a:tr>
            </a:tbl>
          </a:graphicData>
        </a:graphic>
      </p:graphicFrame>
      <p:sp>
        <p:nvSpPr>
          <p:cNvPr id="3" name="TextBox 2">
            <a:extLst>
              <a:ext uri="{FF2B5EF4-FFF2-40B4-BE49-F238E27FC236}">
                <a16:creationId xmlns:a16="http://schemas.microsoft.com/office/drawing/2014/main" id="{F49043DE-E394-0466-FA27-4A40A49CC75A}"/>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5"/>
              </a:rPr>
              <a:t>UK Prescribing Information</a:t>
            </a:r>
            <a:endParaRPr lang="en-GB" sz="1000" b="1" noProof="0" dirty="0">
              <a:latin typeface="Univers" panose="020B0503020202020204" pitchFamily="34" charset="0"/>
            </a:endParaRPr>
          </a:p>
        </p:txBody>
      </p:sp>
      <p:sp>
        <p:nvSpPr>
          <p:cNvPr id="5" name="TextBox 4">
            <a:extLst>
              <a:ext uri="{FF2B5EF4-FFF2-40B4-BE49-F238E27FC236}">
                <a16:creationId xmlns:a16="http://schemas.microsoft.com/office/drawing/2014/main" id="{99F4D4F9-272E-493F-19F7-1B034358B2EB}"/>
              </a:ext>
            </a:extLst>
          </p:cNvPr>
          <p:cNvSpPr txBox="1"/>
          <p:nvPr/>
        </p:nvSpPr>
        <p:spPr>
          <a:xfrm>
            <a:off x="5472622" y="3059400"/>
            <a:ext cx="3360629" cy="276999"/>
          </a:xfrm>
          <a:prstGeom prst="rect">
            <a:avLst/>
          </a:prstGeom>
          <a:noFill/>
        </p:spPr>
        <p:txBody>
          <a:bodyPr wrap="square">
            <a:spAutoFit/>
          </a:bodyPr>
          <a:lstStyle/>
          <a:p>
            <a:pPr marL="0" marR="0">
              <a:buNone/>
            </a:pPr>
            <a:r>
              <a:rPr lang="en-GB" sz="1200" b="1" noProof="0" dirty="0">
                <a:solidFill>
                  <a:srgbClr val="68BF45"/>
                </a:solidFill>
                <a:effectLst/>
                <a:latin typeface="Univers" panose="020B0503020202020204" pitchFamily="34" charset="0"/>
                <a:cs typeface="Arial" panose="020B0604020202020204" pitchFamily="34" charset="0"/>
              </a:rPr>
              <a:t>KEYTRUDA + chemotherapy/KEYTRUDA</a:t>
            </a:r>
          </a:p>
        </p:txBody>
      </p:sp>
      <p:sp>
        <p:nvSpPr>
          <p:cNvPr id="13" name="TextBox 12">
            <a:extLst>
              <a:ext uri="{FF2B5EF4-FFF2-40B4-BE49-F238E27FC236}">
                <a16:creationId xmlns:a16="http://schemas.microsoft.com/office/drawing/2014/main" id="{F6094191-6BFE-BAE7-3E7A-F55C8F3DB7D7}"/>
              </a:ext>
            </a:extLst>
          </p:cNvPr>
          <p:cNvSpPr txBox="1"/>
          <p:nvPr/>
        </p:nvSpPr>
        <p:spPr>
          <a:xfrm>
            <a:off x="8783450" y="3059400"/>
            <a:ext cx="3360629" cy="276999"/>
          </a:xfrm>
          <a:prstGeom prst="rect">
            <a:avLst/>
          </a:prstGeom>
          <a:noFill/>
        </p:spPr>
        <p:txBody>
          <a:bodyPr wrap="square">
            <a:spAutoFit/>
          </a:bodyPr>
          <a:lstStyle/>
          <a:p>
            <a:r>
              <a:rPr lang="en-GB" sz="1200" b="1" noProof="0" dirty="0">
                <a:solidFill>
                  <a:schemeClr val="tx1">
                    <a:lumMod val="65000"/>
                    <a:lumOff val="35000"/>
                  </a:schemeClr>
                </a:solidFill>
                <a:latin typeface="Univers" panose="020B0503020202020204" pitchFamily="34" charset="0"/>
                <a:cs typeface="Arial" panose="020B0604020202020204" pitchFamily="34" charset="0"/>
              </a:rPr>
              <a:t>Placebo + chemotherapy/placebo</a:t>
            </a:r>
          </a:p>
        </p:txBody>
      </p:sp>
      <p:sp>
        <p:nvSpPr>
          <p:cNvPr id="15" name="Rectangle 14">
            <a:extLst>
              <a:ext uri="{FF2B5EF4-FFF2-40B4-BE49-F238E27FC236}">
                <a16:creationId xmlns:a16="http://schemas.microsoft.com/office/drawing/2014/main" id="{0626D331-2C04-DECA-B703-1FBE759DA4C3}"/>
              </a:ext>
            </a:extLst>
          </p:cNvPr>
          <p:cNvSpPr/>
          <p:nvPr/>
        </p:nvSpPr>
        <p:spPr>
          <a:xfrm>
            <a:off x="5574991" y="3400913"/>
            <a:ext cx="182290" cy="131986"/>
          </a:xfrm>
          <a:prstGeom prst="rect">
            <a:avLst/>
          </a:prstGeom>
          <a:solidFill>
            <a:srgbClr val="68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18" name="TextBox 17">
            <a:extLst>
              <a:ext uri="{FF2B5EF4-FFF2-40B4-BE49-F238E27FC236}">
                <a16:creationId xmlns:a16="http://schemas.microsoft.com/office/drawing/2014/main" id="{4FB04644-98F9-E3F1-326E-15212C429237}"/>
              </a:ext>
            </a:extLst>
          </p:cNvPr>
          <p:cNvSpPr txBox="1"/>
          <p:nvPr/>
        </p:nvSpPr>
        <p:spPr>
          <a:xfrm>
            <a:off x="5718008"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1–2</a:t>
            </a:r>
          </a:p>
        </p:txBody>
      </p:sp>
      <p:sp>
        <p:nvSpPr>
          <p:cNvPr id="20" name="Rectangle 19">
            <a:extLst>
              <a:ext uri="{FF2B5EF4-FFF2-40B4-BE49-F238E27FC236}">
                <a16:creationId xmlns:a16="http://schemas.microsoft.com/office/drawing/2014/main" id="{1DE41505-3AA2-DD5C-A34D-BE359A17D89B}"/>
              </a:ext>
            </a:extLst>
          </p:cNvPr>
          <p:cNvSpPr/>
          <p:nvPr/>
        </p:nvSpPr>
        <p:spPr>
          <a:xfrm>
            <a:off x="6811860" y="3400913"/>
            <a:ext cx="182290" cy="131986"/>
          </a:xfrm>
          <a:prstGeom prst="rect">
            <a:avLst/>
          </a:prstGeom>
          <a:pattFill prst="dkUpDiag">
            <a:fgClr>
              <a:srgbClr val="68BF4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2" name="TextBox 21">
            <a:extLst>
              <a:ext uri="{FF2B5EF4-FFF2-40B4-BE49-F238E27FC236}">
                <a16:creationId xmlns:a16="http://schemas.microsoft.com/office/drawing/2014/main" id="{6FFD6989-1116-6BFB-E52B-9A78928285C7}"/>
              </a:ext>
            </a:extLst>
          </p:cNvPr>
          <p:cNvSpPr txBox="1"/>
          <p:nvPr/>
        </p:nvSpPr>
        <p:spPr>
          <a:xfrm>
            <a:off x="6954877"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3–5</a:t>
            </a:r>
          </a:p>
        </p:txBody>
      </p:sp>
      <p:sp>
        <p:nvSpPr>
          <p:cNvPr id="24" name="Rectangle 23">
            <a:extLst>
              <a:ext uri="{FF2B5EF4-FFF2-40B4-BE49-F238E27FC236}">
                <a16:creationId xmlns:a16="http://schemas.microsoft.com/office/drawing/2014/main" id="{F702EE2C-C7B9-5519-6E6F-D8D12F631967}"/>
              </a:ext>
            </a:extLst>
          </p:cNvPr>
          <p:cNvSpPr/>
          <p:nvPr/>
        </p:nvSpPr>
        <p:spPr>
          <a:xfrm>
            <a:off x="8901373" y="3400913"/>
            <a:ext cx="182290" cy="131986"/>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26" name="TextBox 25">
            <a:extLst>
              <a:ext uri="{FF2B5EF4-FFF2-40B4-BE49-F238E27FC236}">
                <a16:creationId xmlns:a16="http://schemas.microsoft.com/office/drawing/2014/main" id="{37273291-45F3-EEE5-C2AA-5038D7B88944}"/>
              </a:ext>
            </a:extLst>
          </p:cNvPr>
          <p:cNvSpPr txBox="1"/>
          <p:nvPr/>
        </p:nvSpPr>
        <p:spPr>
          <a:xfrm>
            <a:off x="9044389"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1–2</a:t>
            </a:r>
          </a:p>
        </p:txBody>
      </p:sp>
      <p:sp>
        <p:nvSpPr>
          <p:cNvPr id="29" name="Rectangle 28">
            <a:extLst>
              <a:ext uri="{FF2B5EF4-FFF2-40B4-BE49-F238E27FC236}">
                <a16:creationId xmlns:a16="http://schemas.microsoft.com/office/drawing/2014/main" id="{060351B4-475C-EFB3-D0C2-9CCA0338EFB5}"/>
              </a:ext>
            </a:extLst>
          </p:cNvPr>
          <p:cNvSpPr/>
          <p:nvPr/>
        </p:nvSpPr>
        <p:spPr>
          <a:xfrm>
            <a:off x="10138241" y="3400913"/>
            <a:ext cx="182290" cy="131986"/>
          </a:xfrm>
          <a:prstGeom prst="rect">
            <a:avLst/>
          </a:prstGeom>
          <a:pattFill prst="dkUpDiag">
            <a:fgClr>
              <a:srgbClr val="A6A6A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lumMod val="65000"/>
                  <a:lumOff val="35000"/>
                </a:schemeClr>
              </a:solidFill>
              <a:latin typeface="Univers" panose="020B0503020202020204" pitchFamily="34" charset="0"/>
            </a:endParaRPr>
          </a:p>
        </p:txBody>
      </p:sp>
      <p:sp>
        <p:nvSpPr>
          <p:cNvPr id="31" name="TextBox 30">
            <a:extLst>
              <a:ext uri="{FF2B5EF4-FFF2-40B4-BE49-F238E27FC236}">
                <a16:creationId xmlns:a16="http://schemas.microsoft.com/office/drawing/2014/main" id="{1C99F66A-68E9-A08D-B94C-C342B0B029B6}"/>
              </a:ext>
            </a:extLst>
          </p:cNvPr>
          <p:cNvSpPr txBox="1"/>
          <p:nvPr/>
        </p:nvSpPr>
        <p:spPr>
          <a:xfrm>
            <a:off x="10281258" y="3343796"/>
            <a:ext cx="841943" cy="246221"/>
          </a:xfrm>
          <a:prstGeom prst="rect">
            <a:avLst/>
          </a:prstGeom>
          <a:noFill/>
        </p:spPr>
        <p:txBody>
          <a:bodyPr wrap="square">
            <a:spAutoFit/>
          </a:bodyPr>
          <a:lstStyle/>
          <a:p>
            <a:pPr marL="0" marR="0">
              <a:buNone/>
            </a:pPr>
            <a:r>
              <a:rPr lang="en-GB" sz="1000" noProof="0" dirty="0">
                <a:solidFill>
                  <a:schemeClr val="tx1">
                    <a:lumMod val="65000"/>
                    <a:lumOff val="35000"/>
                  </a:schemeClr>
                </a:solidFill>
                <a:effectLst/>
                <a:latin typeface="Univers" panose="020B0503020202020204" pitchFamily="34" charset="0"/>
                <a:cs typeface="Arial" panose="020B0604020202020204" pitchFamily="34" charset="0"/>
              </a:rPr>
              <a:t>Grade 3–5</a:t>
            </a:r>
          </a:p>
        </p:txBody>
      </p:sp>
    </p:spTree>
    <p:extLst>
      <p:ext uri="{BB962C8B-B14F-4D97-AF65-F5344CB8AC3E}">
        <p14:creationId xmlns:p14="http://schemas.microsoft.com/office/powerpoint/2010/main" val="3829820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pic>
        <p:nvPicPr>
          <p:cNvPr id="14" name="Graphic 13">
            <a:extLst>
              <a:ext uri="{FF2B5EF4-FFF2-40B4-BE49-F238E27FC236}">
                <a16:creationId xmlns:a16="http://schemas.microsoft.com/office/drawing/2014/main" id="{ED017B5D-BECF-4015-BD25-6ECE8F41286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302" y="1620257"/>
            <a:ext cx="395440" cy="395440"/>
          </a:xfrm>
          <a:prstGeom prst="rect">
            <a:avLst/>
          </a:prstGeom>
        </p:spPr>
      </p:pic>
      <p:sp>
        <p:nvSpPr>
          <p:cNvPr id="15" name="TextBox 14">
            <a:extLst>
              <a:ext uri="{FF2B5EF4-FFF2-40B4-BE49-F238E27FC236}">
                <a16:creationId xmlns:a16="http://schemas.microsoft.com/office/drawing/2014/main" id="{AF3A368A-7CB9-489B-8255-D803ABDB0836}"/>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sp>
        <p:nvSpPr>
          <p:cNvPr id="16" name="Text Placeholder 7">
            <a:extLst>
              <a:ext uri="{FF2B5EF4-FFF2-40B4-BE49-F238E27FC236}">
                <a16:creationId xmlns:a16="http://schemas.microsoft.com/office/drawing/2014/main" id="{F099F997-8C42-4A5B-9737-273BC4E460AF}"/>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solidFill>
                  <a:schemeClr val="bg1"/>
                </a:solidFill>
                <a:latin typeface="Univers" panose="020B0503020202020204" pitchFamily="34" charset="0"/>
              </a:rPr>
              <a:t>TNBC, triple-negative breast cancer.</a:t>
            </a:r>
          </a:p>
        </p:txBody>
      </p:sp>
      <p:sp>
        <p:nvSpPr>
          <p:cNvPr id="2" name="Rectangle: Single Corner Snipped 1">
            <a:hlinkClick r:id="rId6" action="ppaction://hlinksldjump"/>
            <a:extLst>
              <a:ext uri="{FF2B5EF4-FFF2-40B4-BE49-F238E27FC236}">
                <a16:creationId xmlns:a16="http://schemas.microsoft.com/office/drawing/2014/main" id="{DA61EDC1-ECE2-0EE4-888B-9FED669ED533}"/>
              </a:ext>
            </a:extLst>
          </p:cNvPr>
          <p:cNvSpPr/>
          <p:nvPr/>
        </p:nvSpPr>
        <p:spPr>
          <a:xfrm>
            <a:off x="1047600" y="220616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KEYTRUDA dosing in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KEYNOTE-522</a:t>
            </a:r>
          </a:p>
        </p:txBody>
      </p:sp>
      <p:sp>
        <p:nvSpPr>
          <p:cNvPr id="4" name="Rectangle: Single Corner Snipped 3">
            <a:hlinkClick r:id="rId7" action="ppaction://hlinksldjump"/>
            <a:extLst>
              <a:ext uri="{FF2B5EF4-FFF2-40B4-BE49-F238E27FC236}">
                <a16:creationId xmlns:a16="http://schemas.microsoft.com/office/drawing/2014/main" id="{4899420C-F9FF-72C4-D374-84CC68175435}"/>
              </a:ext>
            </a:extLst>
          </p:cNvPr>
          <p:cNvSpPr/>
          <p:nvPr/>
        </p:nvSpPr>
        <p:spPr>
          <a:xfrm>
            <a:off x="2967664"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KEYTRUDA offers flexibility of dosing</a:t>
            </a:r>
          </a:p>
        </p:txBody>
      </p:sp>
      <p:sp>
        <p:nvSpPr>
          <p:cNvPr id="5" name="Title 1">
            <a:extLst>
              <a:ext uri="{FF2B5EF4-FFF2-40B4-BE49-F238E27FC236}">
                <a16:creationId xmlns:a16="http://schemas.microsoft.com/office/drawing/2014/main" id="{2647E28C-7DB3-8EDC-C119-F5F65EEC1EDB}"/>
              </a:ext>
            </a:extLst>
          </p:cNvPr>
          <p:cNvSpPr txBox="1">
            <a:spLocks/>
          </p:cNvSpPr>
          <p:nvPr/>
        </p:nvSpPr>
        <p:spPr>
          <a:xfrm>
            <a:off x="838200" y="267352"/>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Implementing KEYTRUDA + chemotherapy for early-stage TNBC</a:t>
            </a:r>
          </a:p>
        </p:txBody>
      </p:sp>
      <p:sp>
        <p:nvSpPr>
          <p:cNvPr id="3" name="TextBox 2">
            <a:extLst>
              <a:ext uri="{FF2B5EF4-FFF2-40B4-BE49-F238E27FC236}">
                <a16:creationId xmlns:a16="http://schemas.microsoft.com/office/drawing/2014/main" id="{601E7054-A3C6-5DB4-253E-EE1F5994DF41}"/>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8">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Tree>
    <p:extLst>
      <p:ext uri="{BB962C8B-B14F-4D97-AF65-F5344CB8AC3E}">
        <p14:creationId xmlns:p14="http://schemas.microsoft.com/office/powerpoint/2010/main" val="20936711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5">
            <a:extLst>
              <a:ext uri="{FF2B5EF4-FFF2-40B4-BE49-F238E27FC236}">
                <a16:creationId xmlns:a16="http://schemas.microsoft.com/office/drawing/2014/main" id="{60DC84DB-08FA-47F9-A5AA-2CA81463B457}"/>
              </a:ext>
            </a:extLst>
          </p:cNvPr>
          <p:cNvSpPr txBox="1">
            <a:spLocks/>
          </p:cNvSpPr>
          <p:nvPr/>
        </p:nvSpPr>
        <p:spPr>
          <a:xfrm>
            <a:off x="281734" y="255451"/>
            <a:ext cx="10515600" cy="60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KEYTRUDA dosing in KEYNOTE-522</a:t>
            </a:r>
            <a:endParaRPr lang="en-GB" sz="2800" baseline="30000" noProof="0" dirty="0">
              <a:solidFill>
                <a:schemeClr val="bg1"/>
              </a:solidFill>
              <a:latin typeface="Univers" panose="020B0503020202020204" pitchFamily="34" charset="0"/>
            </a:endParaRPr>
          </a:p>
        </p:txBody>
      </p:sp>
      <p:grpSp>
        <p:nvGrpSpPr>
          <p:cNvPr id="19" name="Group 18">
            <a:extLst>
              <a:ext uri="{FF2B5EF4-FFF2-40B4-BE49-F238E27FC236}">
                <a16:creationId xmlns:a16="http://schemas.microsoft.com/office/drawing/2014/main" id="{603DA560-F45D-42C4-A846-3878C2ED7598}"/>
              </a:ext>
            </a:extLst>
          </p:cNvPr>
          <p:cNvGrpSpPr/>
          <p:nvPr/>
        </p:nvGrpSpPr>
        <p:grpSpPr>
          <a:xfrm>
            <a:off x="11314871" y="6087887"/>
            <a:ext cx="656605" cy="656603"/>
            <a:chOff x="8680178" y="917741"/>
            <a:chExt cx="352645" cy="350678"/>
          </a:xfrm>
        </p:grpSpPr>
        <p:sp>
          <p:nvSpPr>
            <p:cNvPr id="20" name="Oval 19">
              <a:extLst>
                <a:ext uri="{FF2B5EF4-FFF2-40B4-BE49-F238E27FC236}">
                  <a16:creationId xmlns:a16="http://schemas.microsoft.com/office/drawing/2014/main" id="{B29D74D9-9F55-4A2B-AC40-7FBD398C582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21" name="Graphic 20" descr="Home">
              <a:hlinkClick r:id="rId3" action="ppaction://hlinksldjump"/>
              <a:extLst>
                <a:ext uri="{FF2B5EF4-FFF2-40B4-BE49-F238E27FC236}">
                  <a16:creationId xmlns:a16="http://schemas.microsoft.com/office/drawing/2014/main" id="{9EFBC106-BE38-43DF-BB4D-F259C327D4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8" name="Group 7">
            <a:extLst>
              <a:ext uri="{FF2B5EF4-FFF2-40B4-BE49-F238E27FC236}">
                <a16:creationId xmlns:a16="http://schemas.microsoft.com/office/drawing/2014/main" id="{3A9F8A20-92D7-4F1A-A09E-EF054BD4F4BA}"/>
              </a:ext>
            </a:extLst>
          </p:cNvPr>
          <p:cNvGrpSpPr/>
          <p:nvPr/>
        </p:nvGrpSpPr>
        <p:grpSpPr>
          <a:xfrm>
            <a:off x="546449" y="1426712"/>
            <a:ext cx="6473918" cy="1056047"/>
            <a:chOff x="546449" y="1426712"/>
            <a:chExt cx="6473918" cy="1056047"/>
          </a:xfrm>
        </p:grpSpPr>
        <p:sp>
          <p:nvSpPr>
            <p:cNvPr id="57" name="Rectangle: Rounded Corners 56">
              <a:extLst>
                <a:ext uri="{FF2B5EF4-FFF2-40B4-BE49-F238E27FC236}">
                  <a16:creationId xmlns:a16="http://schemas.microsoft.com/office/drawing/2014/main" id="{28D1069C-E280-4F02-803C-0B821D6DCF55}"/>
                </a:ext>
              </a:extLst>
            </p:cNvPr>
            <p:cNvSpPr/>
            <p:nvPr/>
          </p:nvSpPr>
          <p:spPr>
            <a:xfrm>
              <a:off x="546449" y="1426712"/>
              <a:ext cx="6473918" cy="1009988"/>
            </a:xfrm>
            <a:prstGeom prst="roundRect">
              <a:avLst>
                <a:gd name="adj" fmla="val 0"/>
              </a:avLst>
            </a:prstGeom>
            <a:solidFill>
              <a:schemeClr val="bg1">
                <a:lumMod val="85000"/>
                <a:alpha val="49902"/>
              </a:schemeClr>
            </a:solidFill>
            <a:ln w="19050">
              <a:solidFill>
                <a:schemeClr val="bg2">
                  <a:lumMod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noProof="0" dirty="0">
                <a:solidFill>
                  <a:schemeClr val="tx1">
                    <a:lumMod val="85000"/>
                    <a:lumOff val="15000"/>
                  </a:schemeClr>
                </a:solidFill>
                <a:latin typeface="Univers" panose="020B0503020202020204" pitchFamily="34" charset="0"/>
              </a:endParaRPr>
            </a:p>
          </p:txBody>
        </p:sp>
        <p:sp>
          <p:nvSpPr>
            <p:cNvPr id="23" name="Content Placeholder 6">
              <a:extLst>
                <a:ext uri="{FF2B5EF4-FFF2-40B4-BE49-F238E27FC236}">
                  <a16:creationId xmlns:a16="http://schemas.microsoft.com/office/drawing/2014/main" id="{0C038A7B-0BAC-4DBF-867E-25926F0D45E0}"/>
                </a:ext>
              </a:extLst>
            </p:cNvPr>
            <p:cNvSpPr txBox="1">
              <a:spLocks/>
            </p:cNvSpPr>
            <p:nvPr/>
          </p:nvSpPr>
          <p:spPr>
            <a:xfrm>
              <a:off x="5147599" y="1841003"/>
              <a:ext cx="1669493" cy="4079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tabLst>
                  <a:tab pos="3044825" algn="l"/>
                </a:tabLst>
              </a:pPr>
              <a:r>
                <a:rPr lang="en-GB" sz="1200" b="1" noProof="0" dirty="0">
                  <a:solidFill>
                    <a:schemeClr val="tx1">
                      <a:lumMod val="85000"/>
                      <a:lumOff val="15000"/>
                    </a:schemeClr>
                  </a:solidFill>
                  <a:latin typeface="Univers" panose="020B0503020202020204" pitchFamily="34" charset="0"/>
                </a:rPr>
                <a:t>Q3W</a:t>
              </a:r>
              <a:br>
                <a:rPr lang="en-GB" sz="1200" noProof="0" dirty="0">
                  <a:solidFill>
                    <a:schemeClr val="tx1">
                      <a:lumMod val="85000"/>
                      <a:lumOff val="15000"/>
                    </a:schemeClr>
                  </a:solidFill>
                  <a:latin typeface="Univers" panose="020B0503020202020204" pitchFamily="34" charset="0"/>
                </a:rPr>
              </a:br>
              <a:r>
                <a:rPr lang="en-GB" sz="1200" noProof="0" dirty="0">
                  <a:solidFill>
                    <a:schemeClr val="tx1">
                      <a:lumMod val="85000"/>
                      <a:lumOff val="15000"/>
                    </a:schemeClr>
                  </a:solidFill>
                  <a:latin typeface="Univers" panose="020B0503020202020204" pitchFamily="34" charset="0"/>
                </a:rPr>
                <a:t>up to 12 weeks</a:t>
              </a:r>
            </a:p>
          </p:txBody>
        </p:sp>
        <p:sp>
          <p:nvSpPr>
            <p:cNvPr id="24" name="Content Placeholder 6">
              <a:extLst>
                <a:ext uri="{FF2B5EF4-FFF2-40B4-BE49-F238E27FC236}">
                  <a16:creationId xmlns:a16="http://schemas.microsoft.com/office/drawing/2014/main" id="{B77177E3-0F43-4D98-8223-4561B15E9359}"/>
                </a:ext>
              </a:extLst>
            </p:cNvPr>
            <p:cNvSpPr txBox="1">
              <a:spLocks/>
            </p:cNvSpPr>
            <p:nvPr/>
          </p:nvSpPr>
          <p:spPr>
            <a:xfrm>
              <a:off x="2215031" y="1480214"/>
              <a:ext cx="3175886" cy="571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tabLst>
                  <a:tab pos="3044825" algn="l"/>
                </a:tabLst>
              </a:pPr>
              <a:r>
                <a:rPr lang="en-GB" sz="1600" b="1" noProof="0" dirty="0">
                  <a:solidFill>
                    <a:srgbClr val="44546A"/>
                  </a:solidFill>
                  <a:latin typeface="Univers" panose="020B0503020202020204" pitchFamily="34" charset="0"/>
                </a:rPr>
                <a:t>First neoadjuvant phase</a:t>
              </a:r>
              <a:r>
                <a:rPr lang="en-GB" sz="1600" b="1" baseline="30000" noProof="0" dirty="0">
                  <a:solidFill>
                    <a:srgbClr val="44546A"/>
                  </a:solidFill>
                  <a:latin typeface="Univers" panose="020B0503020202020204" pitchFamily="34" charset="0"/>
                </a:rPr>
                <a:t>1</a:t>
              </a:r>
            </a:p>
          </p:txBody>
        </p:sp>
        <p:pic>
          <p:nvPicPr>
            <p:cNvPr id="25" name="Graphic 24">
              <a:extLst>
                <a:ext uri="{FF2B5EF4-FFF2-40B4-BE49-F238E27FC236}">
                  <a16:creationId xmlns:a16="http://schemas.microsoft.com/office/drawing/2014/main" id="{636FF454-374C-4056-AFC0-AD74561265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5367" y="1990487"/>
              <a:ext cx="412879" cy="412879"/>
            </a:xfrm>
            <a:prstGeom prst="rect">
              <a:avLst/>
            </a:prstGeom>
          </p:spPr>
        </p:pic>
        <p:grpSp>
          <p:nvGrpSpPr>
            <p:cNvPr id="26" name="Group 25">
              <a:extLst>
                <a:ext uri="{FF2B5EF4-FFF2-40B4-BE49-F238E27FC236}">
                  <a16:creationId xmlns:a16="http://schemas.microsoft.com/office/drawing/2014/main" id="{41B160A9-D024-4433-A9EE-0F977EB30FA7}"/>
                </a:ext>
              </a:extLst>
            </p:cNvPr>
            <p:cNvGrpSpPr/>
            <p:nvPr/>
          </p:nvGrpSpPr>
          <p:grpSpPr>
            <a:xfrm>
              <a:off x="716745" y="1747526"/>
              <a:ext cx="493633" cy="523220"/>
              <a:chOff x="9524" y="4739328"/>
              <a:chExt cx="721012" cy="764227"/>
            </a:xfrm>
          </p:grpSpPr>
          <p:sp>
            <p:nvSpPr>
              <p:cNvPr id="27" name="Freeform: Shape 26">
                <a:extLst>
                  <a:ext uri="{FF2B5EF4-FFF2-40B4-BE49-F238E27FC236}">
                    <a16:creationId xmlns:a16="http://schemas.microsoft.com/office/drawing/2014/main" id="{F1BC5576-7BC6-4A8E-88E5-B0027CF283F9}"/>
                  </a:ext>
                </a:extLst>
              </p:cNvPr>
              <p:cNvSpPr/>
              <p:nvPr/>
            </p:nvSpPr>
            <p:spPr>
              <a:xfrm>
                <a:off x="182921" y="4954484"/>
                <a:ext cx="376287" cy="410472"/>
              </a:xfrm>
              <a:custGeom>
                <a:avLst/>
                <a:gdLst>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46306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15394 w 374918"/>
                  <a:gd name="connsiteY5" fmla="*/ 252314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4918" h="388416">
                    <a:moveTo>
                      <a:pt x="3443" y="157"/>
                    </a:moveTo>
                    <a:cubicBezTo>
                      <a:pt x="-2510" y="2538"/>
                      <a:pt x="1062" y="25532"/>
                      <a:pt x="1062" y="38257"/>
                    </a:cubicBezTo>
                    <a:cubicBezTo>
                      <a:pt x="1062" y="57966"/>
                      <a:pt x="4440" y="127641"/>
                      <a:pt x="5824" y="152557"/>
                    </a:cubicBezTo>
                    <a:cubicBezTo>
                      <a:pt x="7324" y="179549"/>
                      <a:pt x="7149" y="206705"/>
                      <a:pt x="10587" y="233519"/>
                    </a:cubicBezTo>
                    <a:cubicBezTo>
                      <a:pt x="11176" y="238110"/>
                      <a:pt x="16930" y="242293"/>
                      <a:pt x="17731" y="245425"/>
                    </a:cubicBezTo>
                    <a:cubicBezTo>
                      <a:pt x="18532" y="248557"/>
                      <a:pt x="12219" y="251520"/>
                      <a:pt x="15394" y="252314"/>
                    </a:cubicBezTo>
                    <a:cubicBezTo>
                      <a:pt x="23019" y="271378"/>
                      <a:pt x="34010" y="262846"/>
                      <a:pt x="39162" y="266857"/>
                    </a:cubicBezTo>
                    <a:cubicBezTo>
                      <a:pt x="44314" y="270868"/>
                      <a:pt x="50071" y="277637"/>
                      <a:pt x="46306" y="276382"/>
                    </a:cubicBezTo>
                    <a:cubicBezTo>
                      <a:pt x="40425" y="274421"/>
                      <a:pt x="37963" y="265354"/>
                      <a:pt x="32018" y="264475"/>
                    </a:cubicBezTo>
                    <a:cubicBezTo>
                      <a:pt x="26073" y="263596"/>
                      <a:pt x="13019" y="271901"/>
                      <a:pt x="10638" y="271107"/>
                    </a:cubicBezTo>
                    <a:cubicBezTo>
                      <a:pt x="14118" y="309380"/>
                      <a:pt x="35985" y="286615"/>
                      <a:pt x="39162" y="290669"/>
                    </a:cubicBezTo>
                    <a:cubicBezTo>
                      <a:pt x="42339" y="294723"/>
                      <a:pt x="27317" y="293844"/>
                      <a:pt x="29698" y="295432"/>
                    </a:cubicBezTo>
                    <a:cubicBezTo>
                      <a:pt x="30492" y="297813"/>
                      <a:pt x="46713" y="298606"/>
                      <a:pt x="48687" y="302575"/>
                    </a:cubicBezTo>
                    <a:cubicBezTo>
                      <a:pt x="50661" y="306544"/>
                      <a:pt x="30684" y="308384"/>
                      <a:pt x="41543" y="319244"/>
                    </a:cubicBezTo>
                    <a:cubicBezTo>
                      <a:pt x="44565" y="322267"/>
                      <a:pt x="49480" y="322419"/>
                      <a:pt x="53449" y="324007"/>
                    </a:cubicBezTo>
                    <a:cubicBezTo>
                      <a:pt x="64739" y="339059"/>
                      <a:pt x="55767" y="330056"/>
                      <a:pt x="74881" y="340675"/>
                    </a:cubicBezTo>
                    <a:cubicBezTo>
                      <a:pt x="83260" y="345330"/>
                      <a:pt x="85408" y="349856"/>
                      <a:pt x="96312" y="352582"/>
                    </a:cubicBezTo>
                    <a:cubicBezTo>
                      <a:pt x="104051" y="354517"/>
                      <a:pt x="112187" y="354169"/>
                      <a:pt x="120124" y="354963"/>
                    </a:cubicBezTo>
                    <a:cubicBezTo>
                      <a:pt x="157402" y="369872"/>
                      <a:pt x="110786" y="351850"/>
                      <a:pt x="141556" y="362107"/>
                    </a:cubicBezTo>
                    <a:cubicBezTo>
                      <a:pt x="145611" y="363459"/>
                      <a:pt x="149493" y="365282"/>
                      <a:pt x="153462" y="366869"/>
                    </a:cubicBezTo>
                    <a:cubicBezTo>
                      <a:pt x="154256" y="369250"/>
                      <a:pt x="154068" y="372238"/>
                      <a:pt x="155843" y="374013"/>
                    </a:cubicBezTo>
                    <a:cubicBezTo>
                      <a:pt x="157618" y="375788"/>
                      <a:pt x="160742" y="375271"/>
                      <a:pt x="162987" y="376394"/>
                    </a:cubicBezTo>
                    <a:cubicBezTo>
                      <a:pt x="179339" y="384570"/>
                      <a:pt x="159065" y="378944"/>
                      <a:pt x="182037" y="383538"/>
                    </a:cubicBezTo>
                    <a:cubicBezTo>
                      <a:pt x="191267" y="389690"/>
                      <a:pt x="187133" y="389480"/>
                      <a:pt x="198706" y="385919"/>
                    </a:cubicBezTo>
                    <a:cubicBezTo>
                      <a:pt x="205903" y="383704"/>
                      <a:pt x="213871" y="382952"/>
                      <a:pt x="220137" y="378775"/>
                    </a:cubicBezTo>
                    <a:cubicBezTo>
                      <a:pt x="222518" y="377188"/>
                      <a:pt x="225082" y="375845"/>
                      <a:pt x="227281" y="374013"/>
                    </a:cubicBezTo>
                    <a:cubicBezTo>
                      <a:pt x="229868" y="371857"/>
                      <a:pt x="231622" y="368737"/>
                      <a:pt x="234424" y="366869"/>
                    </a:cubicBezTo>
                    <a:cubicBezTo>
                      <a:pt x="236513" y="365477"/>
                      <a:pt x="239187" y="365282"/>
                      <a:pt x="241568" y="364488"/>
                    </a:cubicBezTo>
                    <a:cubicBezTo>
                      <a:pt x="243949" y="362107"/>
                      <a:pt x="246018" y="359365"/>
                      <a:pt x="248712" y="357344"/>
                    </a:cubicBezTo>
                    <a:cubicBezTo>
                      <a:pt x="253337" y="353875"/>
                      <a:pt x="262786" y="349584"/>
                      <a:pt x="267762" y="345438"/>
                    </a:cubicBezTo>
                    <a:cubicBezTo>
                      <a:pt x="270349" y="343282"/>
                      <a:pt x="272248" y="340362"/>
                      <a:pt x="274906" y="338294"/>
                    </a:cubicBezTo>
                    <a:cubicBezTo>
                      <a:pt x="279424" y="334780"/>
                      <a:pt x="284504" y="332051"/>
                      <a:pt x="289193" y="328769"/>
                    </a:cubicBezTo>
                    <a:cubicBezTo>
                      <a:pt x="292444" y="326493"/>
                      <a:pt x="295543" y="324006"/>
                      <a:pt x="298718" y="321625"/>
                    </a:cubicBezTo>
                    <a:cubicBezTo>
                      <a:pt x="301099" y="317656"/>
                      <a:pt x="302589" y="312992"/>
                      <a:pt x="305862" y="309719"/>
                    </a:cubicBezTo>
                    <a:cubicBezTo>
                      <a:pt x="312729" y="302852"/>
                      <a:pt x="318826" y="302311"/>
                      <a:pt x="327293" y="300194"/>
                    </a:cubicBezTo>
                    <a:cubicBezTo>
                      <a:pt x="331262" y="296225"/>
                      <a:pt x="334709" y="291655"/>
                      <a:pt x="339199" y="288288"/>
                    </a:cubicBezTo>
                    <a:cubicBezTo>
                      <a:pt x="341207" y="286782"/>
                      <a:pt x="344568" y="287682"/>
                      <a:pt x="346343" y="285907"/>
                    </a:cubicBezTo>
                    <a:cubicBezTo>
                      <a:pt x="348118" y="284132"/>
                      <a:pt x="347332" y="280852"/>
                      <a:pt x="348724" y="278763"/>
                    </a:cubicBezTo>
                    <a:cubicBezTo>
                      <a:pt x="350592" y="275961"/>
                      <a:pt x="353487" y="274000"/>
                      <a:pt x="355868" y="271619"/>
                    </a:cubicBezTo>
                    <a:cubicBezTo>
                      <a:pt x="357456" y="267650"/>
                      <a:pt x="359130" y="263715"/>
                      <a:pt x="360631" y="259713"/>
                    </a:cubicBezTo>
                    <a:cubicBezTo>
                      <a:pt x="361512" y="257363"/>
                      <a:pt x="362735" y="255064"/>
                      <a:pt x="363012" y="252569"/>
                    </a:cubicBezTo>
                    <a:cubicBezTo>
                      <a:pt x="365123" y="233570"/>
                      <a:pt x="365737" y="214426"/>
                      <a:pt x="367774" y="195419"/>
                    </a:cubicBezTo>
                    <a:cubicBezTo>
                      <a:pt x="368123" y="192165"/>
                      <a:pt x="369553" y="189111"/>
                      <a:pt x="370156" y="185894"/>
                    </a:cubicBezTo>
                    <a:cubicBezTo>
                      <a:pt x="371936" y="176403"/>
                      <a:pt x="373331" y="166844"/>
                      <a:pt x="374918" y="157319"/>
                    </a:cubicBezTo>
                    <a:cubicBezTo>
                      <a:pt x="372867" y="138861"/>
                      <a:pt x="378260" y="137558"/>
                      <a:pt x="365393" y="131125"/>
                    </a:cubicBezTo>
                    <a:cubicBezTo>
                      <a:pt x="363148" y="130002"/>
                      <a:pt x="360630" y="129538"/>
                      <a:pt x="358249" y="128744"/>
                    </a:cubicBezTo>
                    <a:cubicBezTo>
                      <a:pt x="333928" y="112530"/>
                      <a:pt x="362715" y="129934"/>
                      <a:pt x="293956" y="121600"/>
                    </a:cubicBezTo>
                    <a:cubicBezTo>
                      <a:pt x="286480" y="120694"/>
                      <a:pt x="279575" y="117101"/>
                      <a:pt x="272524" y="114457"/>
                    </a:cubicBezTo>
                    <a:cubicBezTo>
                      <a:pt x="266174" y="112076"/>
                      <a:pt x="259734" y="109922"/>
                      <a:pt x="253474" y="107313"/>
                    </a:cubicBezTo>
                    <a:cubicBezTo>
                      <a:pt x="250197" y="105948"/>
                      <a:pt x="247317" y="103673"/>
                      <a:pt x="243949" y="102550"/>
                    </a:cubicBezTo>
                    <a:cubicBezTo>
                      <a:pt x="240109" y="101270"/>
                      <a:pt x="236012" y="100963"/>
                      <a:pt x="232043" y="100169"/>
                    </a:cubicBezTo>
                    <a:cubicBezTo>
                      <a:pt x="228868" y="98582"/>
                      <a:pt x="225245" y="97679"/>
                      <a:pt x="222518" y="95407"/>
                    </a:cubicBezTo>
                    <a:cubicBezTo>
                      <a:pt x="220319" y="93575"/>
                      <a:pt x="220137" y="89851"/>
                      <a:pt x="217756" y="88263"/>
                    </a:cubicBezTo>
                    <a:cubicBezTo>
                      <a:pt x="215033" y="86448"/>
                      <a:pt x="211336" y="86917"/>
                      <a:pt x="208231" y="85882"/>
                    </a:cubicBezTo>
                    <a:cubicBezTo>
                      <a:pt x="181330" y="76915"/>
                      <a:pt x="209624" y="84444"/>
                      <a:pt x="186799" y="78738"/>
                    </a:cubicBezTo>
                    <a:cubicBezTo>
                      <a:pt x="182037" y="73975"/>
                      <a:pt x="178902" y="66580"/>
                      <a:pt x="172512" y="64450"/>
                    </a:cubicBezTo>
                    <a:cubicBezTo>
                      <a:pt x="160940" y="60593"/>
                      <a:pt x="143457" y="55060"/>
                      <a:pt x="132031" y="50163"/>
                    </a:cubicBezTo>
                    <a:cubicBezTo>
                      <a:pt x="127137" y="48065"/>
                      <a:pt x="122398" y="45605"/>
                      <a:pt x="117743" y="43019"/>
                    </a:cubicBezTo>
                    <a:cubicBezTo>
                      <a:pt x="115241" y="41629"/>
                      <a:pt x="113340" y="39079"/>
                      <a:pt x="110599" y="38257"/>
                    </a:cubicBezTo>
                    <a:cubicBezTo>
                      <a:pt x="105223" y="36644"/>
                      <a:pt x="99434" y="36976"/>
                      <a:pt x="93931" y="35875"/>
                    </a:cubicBezTo>
                    <a:cubicBezTo>
                      <a:pt x="87513" y="34591"/>
                      <a:pt x="81281" y="32484"/>
                      <a:pt x="74881" y="31113"/>
                    </a:cubicBezTo>
                    <a:cubicBezTo>
                      <a:pt x="70160" y="30101"/>
                      <a:pt x="65339" y="29622"/>
                      <a:pt x="60593" y="28732"/>
                    </a:cubicBezTo>
                    <a:cubicBezTo>
                      <a:pt x="52637" y="27240"/>
                      <a:pt x="44842" y="24702"/>
                      <a:pt x="36781" y="23969"/>
                    </a:cubicBezTo>
                    <a:cubicBezTo>
                      <a:pt x="27295" y="23107"/>
                      <a:pt x="9396" y="-2224"/>
                      <a:pt x="3443" y="157"/>
                    </a:cubicBezTo>
                    <a:close/>
                  </a:path>
                </a:pathLst>
              </a:custGeom>
              <a:solidFill>
                <a:srgbClr val="008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sp>
            <p:nvSpPr>
              <p:cNvPr id="28" name="Oval 27">
                <a:extLst>
                  <a:ext uri="{FF2B5EF4-FFF2-40B4-BE49-F238E27FC236}">
                    <a16:creationId xmlns:a16="http://schemas.microsoft.com/office/drawing/2014/main" id="{BF2CF0CC-2A27-429F-AE63-F61C02668104}"/>
                  </a:ext>
                </a:extLst>
              </p:cNvPr>
              <p:cNvSpPr/>
              <p:nvPr/>
            </p:nvSpPr>
            <p:spPr>
              <a:xfrm>
                <a:off x="204789" y="5211264"/>
                <a:ext cx="45719" cy="60824"/>
              </a:xfrm>
              <a:prstGeom prst="ellipse">
                <a:avLst/>
              </a:prstGeom>
              <a:solidFill>
                <a:srgbClr val="00877B"/>
              </a:solidFill>
              <a:ln>
                <a:solidFill>
                  <a:srgbClr val="008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pic>
            <p:nvPicPr>
              <p:cNvPr id="30" name="Graphic 29">
                <a:extLst>
                  <a:ext uri="{FF2B5EF4-FFF2-40B4-BE49-F238E27FC236}">
                    <a16:creationId xmlns:a16="http://schemas.microsoft.com/office/drawing/2014/main" id="{6F457B48-CBE7-4A28-8730-AD39557E38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 y="4739328"/>
                <a:ext cx="721012" cy="764227"/>
              </a:xfrm>
              <a:prstGeom prst="rect">
                <a:avLst/>
              </a:prstGeom>
            </p:spPr>
          </p:pic>
        </p:grpSp>
        <p:sp>
          <p:nvSpPr>
            <p:cNvPr id="32" name="TextBox 31">
              <a:extLst>
                <a:ext uri="{FF2B5EF4-FFF2-40B4-BE49-F238E27FC236}">
                  <a16:creationId xmlns:a16="http://schemas.microsoft.com/office/drawing/2014/main" id="{57E55AF8-D80C-4DC7-9B1D-B01CFFE2084B}"/>
                </a:ext>
              </a:extLst>
            </p:cNvPr>
            <p:cNvSpPr txBox="1"/>
            <p:nvPr/>
          </p:nvSpPr>
          <p:spPr>
            <a:xfrm>
              <a:off x="1551102" y="1836428"/>
              <a:ext cx="2776248" cy="646331"/>
            </a:xfrm>
            <a:prstGeom prst="rect">
              <a:avLst/>
            </a:prstGeom>
            <a:noFill/>
          </p:spPr>
          <p:txBody>
            <a:bodyPr wrap="square" rtlCol="0">
              <a:spAutoFit/>
            </a:bodyPr>
            <a:lstStyle/>
            <a:p>
              <a:r>
                <a:rPr lang="en-GB" sz="1200" b="1" noProof="0" dirty="0">
                  <a:solidFill>
                    <a:schemeClr val="tx1">
                      <a:lumMod val="85000"/>
                      <a:lumOff val="15000"/>
                    </a:schemeClr>
                  </a:solidFill>
                  <a:latin typeface="Univers" panose="020B0503020202020204" pitchFamily="34" charset="0"/>
                </a:rPr>
                <a:t>200 mg KEYTRUDA </a:t>
              </a:r>
              <a:br>
                <a:rPr lang="en-GB" sz="1200" b="1" noProof="0" dirty="0">
                  <a:solidFill>
                    <a:schemeClr val="tx1">
                      <a:lumMod val="85000"/>
                      <a:lumOff val="15000"/>
                    </a:schemeClr>
                  </a:solidFill>
                  <a:latin typeface="Univers" panose="020B0503020202020204" pitchFamily="34" charset="0"/>
                </a:rPr>
              </a:br>
              <a:r>
                <a:rPr lang="en-GB" sz="1200" b="1" noProof="0" dirty="0">
                  <a:solidFill>
                    <a:schemeClr val="tx1">
                      <a:lumMod val="85000"/>
                      <a:lumOff val="15000"/>
                    </a:schemeClr>
                  </a:solidFill>
                  <a:latin typeface="Univers" panose="020B0503020202020204" pitchFamily="34" charset="0"/>
                </a:rPr>
                <a:t>+ paclitaxel</a:t>
              </a:r>
              <a:r>
                <a:rPr lang="en-GB" sz="1200" b="1" baseline="30000" noProof="0" dirty="0">
                  <a:solidFill>
                    <a:schemeClr val="tx1">
                      <a:lumMod val="85000"/>
                      <a:lumOff val="15000"/>
                    </a:schemeClr>
                  </a:solidFill>
                  <a:latin typeface="Univers" panose="020B0503020202020204" pitchFamily="34" charset="0"/>
                </a:rPr>
                <a:t>a</a:t>
              </a:r>
              <a:r>
                <a:rPr lang="en-GB" sz="1200" b="1" noProof="0" dirty="0">
                  <a:solidFill>
                    <a:schemeClr val="tx1">
                      <a:lumMod val="85000"/>
                      <a:lumOff val="15000"/>
                    </a:schemeClr>
                  </a:solidFill>
                  <a:latin typeface="Univers" panose="020B0503020202020204" pitchFamily="34" charset="0"/>
                </a:rPr>
                <a:t> and carboplatin</a:t>
              </a:r>
              <a:r>
                <a:rPr lang="en-GB" sz="1200" b="1" baseline="30000" noProof="0" dirty="0">
                  <a:solidFill>
                    <a:schemeClr val="tx1">
                      <a:lumMod val="85000"/>
                      <a:lumOff val="15000"/>
                    </a:schemeClr>
                  </a:solidFill>
                  <a:latin typeface="Univers" panose="020B0503020202020204" pitchFamily="34" charset="0"/>
                </a:rPr>
                <a:t>b</a:t>
              </a:r>
              <a:r>
                <a:rPr lang="en-GB" sz="1200" b="1" noProof="0" dirty="0">
                  <a:solidFill>
                    <a:schemeClr val="tx1">
                      <a:lumMod val="85000"/>
                      <a:lumOff val="15000"/>
                    </a:schemeClr>
                  </a:solidFill>
                  <a:latin typeface="Univers" panose="020B0503020202020204" pitchFamily="34" charset="0"/>
                </a:rPr>
                <a:t> </a:t>
              </a:r>
            </a:p>
            <a:p>
              <a:pPr algn="ctr"/>
              <a:endParaRPr lang="en-GB" sz="1200" noProof="0" dirty="0"/>
            </a:p>
          </p:txBody>
        </p:sp>
        <p:pic>
          <p:nvPicPr>
            <p:cNvPr id="46" name="Graphic 45">
              <a:extLst>
                <a:ext uri="{FF2B5EF4-FFF2-40B4-BE49-F238E27FC236}">
                  <a16:creationId xmlns:a16="http://schemas.microsoft.com/office/drawing/2014/main" id="{432F1A1A-221F-4C84-8FAD-C5DC72DCBC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33824" y="1745294"/>
              <a:ext cx="610639" cy="610639"/>
            </a:xfrm>
            <a:prstGeom prst="rect">
              <a:avLst/>
            </a:prstGeom>
          </p:spPr>
        </p:pic>
      </p:grpSp>
      <p:grpSp>
        <p:nvGrpSpPr>
          <p:cNvPr id="5" name="Group 4">
            <a:extLst>
              <a:ext uri="{FF2B5EF4-FFF2-40B4-BE49-F238E27FC236}">
                <a16:creationId xmlns:a16="http://schemas.microsoft.com/office/drawing/2014/main" id="{35FF0276-6A29-43CF-9BC0-2E76A32FA6BD}"/>
              </a:ext>
            </a:extLst>
          </p:cNvPr>
          <p:cNvGrpSpPr/>
          <p:nvPr/>
        </p:nvGrpSpPr>
        <p:grpSpPr>
          <a:xfrm>
            <a:off x="546449" y="3075529"/>
            <a:ext cx="6473918" cy="1003675"/>
            <a:chOff x="546449" y="2915163"/>
            <a:chExt cx="6473918" cy="1003675"/>
          </a:xfrm>
        </p:grpSpPr>
        <p:sp>
          <p:nvSpPr>
            <p:cNvPr id="58" name="Rectangle: Rounded Corners 57">
              <a:extLst>
                <a:ext uri="{FF2B5EF4-FFF2-40B4-BE49-F238E27FC236}">
                  <a16:creationId xmlns:a16="http://schemas.microsoft.com/office/drawing/2014/main" id="{54BA1BAD-DF52-4CB3-AEF3-9C544D17120B}"/>
                </a:ext>
              </a:extLst>
            </p:cNvPr>
            <p:cNvSpPr/>
            <p:nvPr/>
          </p:nvSpPr>
          <p:spPr>
            <a:xfrm>
              <a:off x="546449" y="2915163"/>
              <a:ext cx="6473918" cy="1003675"/>
            </a:xfrm>
            <a:prstGeom prst="roundRect">
              <a:avLst>
                <a:gd name="adj" fmla="val 0"/>
              </a:avLst>
            </a:prstGeom>
            <a:solidFill>
              <a:schemeClr val="bg1">
                <a:lumMod val="85000"/>
                <a:alpha val="49902"/>
              </a:schemeClr>
            </a:solidFill>
            <a:ln w="19050">
              <a:solidFill>
                <a:schemeClr val="bg2">
                  <a:lumMod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noProof="0" dirty="0">
                <a:solidFill>
                  <a:schemeClr val="tx1">
                    <a:lumMod val="85000"/>
                    <a:lumOff val="15000"/>
                  </a:schemeClr>
                </a:solidFill>
                <a:latin typeface="Univers" panose="020B0503020202020204" pitchFamily="34" charset="0"/>
              </a:endParaRPr>
            </a:p>
          </p:txBody>
        </p:sp>
        <p:sp>
          <p:nvSpPr>
            <p:cNvPr id="47" name="Content Placeholder 6">
              <a:extLst>
                <a:ext uri="{FF2B5EF4-FFF2-40B4-BE49-F238E27FC236}">
                  <a16:creationId xmlns:a16="http://schemas.microsoft.com/office/drawing/2014/main" id="{8086BFC6-D2EE-4B31-BCE3-075CC61CA21A}"/>
                </a:ext>
              </a:extLst>
            </p:cNvPr>
            <p:cNvSpPr txBox="1">
              <a:spLocks/>
            </p:cNvSpPr>
            <p:nvPr/>
          </p:nvSpPr>
          <p:spPr>
            <a:xfrm>
              <a:off x="5190312" y="3328120"/>
              <a:ext cx="1669493" cy="4079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tabLst>
                  <a:tab pos="3044825" algn="l"/>
                </a:tabLst>
              </a:pPr>
              <a:r>
                <a:rPr lang="en-GB" sz="1200" b="1" noProof="0" dirty="0">
                  <a:solidFill>
                    <a:schemeClr val="tx1">
                      <a:lumMod val="85000"/>
                      <a:lumOff val="15000"/>
                    </a:schemeClr>
                  </a:solidFill>
                  <a:latin typeface="Univers" panose="020B0503020202020204" pitchFamily="34" charset="0"/>
                </a:rPr>
                <a:t>Q3W</a:t>
              </a:r>
              <a:br>
                <a:rPr lang="en-GB" sz="1200" noProof="0" dirty="0">
                  <a:solidFill>
                    <a:schemeClr val="tx1">
                      <a:lumMod val="85000"/>
                      <a:lumOff val="15000"/>
                    </a:schemeClr>
                  </a:solidFill>
                  <a:latin typeface="Univers" panose="020B0503020202020204" pitchFamily="34" charset="0"/>
                </a:rPr>
              </a:br>
              <a:r>
                <a:rPr lang="en-GB" sz="1200" noProof="0" dirty="0">
                  <a:solidFill>
                    <a:schemeClr val="tx1">
                      <a:lumMod val="85000"/>
                      <a:lumOff val="15000"/>
                    </a:schemeClr>
                  </a:solidFill>
                  <a:latin typeface="Univers" panose="020B0503020202020204" pitchFamily="34" charset="0"/>
                </a:rPr>
                <a:t>up to 12 weeks</a:t>
              </a:r>
            </a:p>
          </p:txBody>
        </p:sp>
        <p:sp>
          <p:nvSpPr>
            <p:cNvPr id="48" name="Content Placeholder 6">
              <a:extLst>
                <a:ext uri="{FF2B5EF4-FFF2-40B4-BE49-F238E27FC236}">
                  <a16:creationId xmlns:a16="http://schemas.microsoft.com/office/drawing/2014/main" id="{1785C9E7-C34B-40EA-9BA3-DEBFF2B84C3C}"/>
                </a:ext>
              </a:extLst>
            </p:cNvPr>
            <p:cNvSpPr txBox="1">
              <a:spLocks/>
            </p:cNvSpPr>
            <p:nvPr/>
          </p:nvSpPr>
          <p:spPr>
            <a:xfrm>
              <a:off x="2215031" y="2948077"/>
              <a:ext cx="3175886" cy="571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tabLst>
                  <a:tab pos="3044825" algn="l"/>
                </a:tabLst>
              </a:pPr>
              <a:r>
                <a:rPr lang="en-GB" sz="1600" b="1" noProof="0" dirty="0">
                  <a:solidFill>
                    <a:srgbClr val="44546A"/>
                  </a:solidFill>
                  <a:latin typeface="Univers" panose="020B0503020202020204" pitchFamily="34" charset="0"/>
                </a:rPr>
                <a:t>Second neoadjuvant phase</a:t>
              </a:r>
              <a:r>
                <a:rPr lang="en-GB" sz="1600" b="1" baseline="30000" noProof="0" dirty="0">
                  <a:solidFill>
                    <a:srgbClr val="44546A"/>
                  </a:solidFill>
                  <a:latin typeface="Univers" panose="020B0503020202020204" pitchFamily="34" charset="0"/>
                </a:rPr>
                <a:t>1</a:t>
              </a:r>
            </a:p>
          </p:txBody>
        </p:sp>
        <p:pic>
          <p:nvPicPr>
            <p:cNvPr id="49" name="Graphic 48">
              <a:extLst>
                <a:ext uri="{FF2B5EF4-FFF2-40B4-BE49-F238E27FC236}">
                  <a16:creationId xmlns:a16="http://schemas.microsoft.com/office/drawing/2014/main" id="{C17EB3B0-35D9-4D20-82D3-8EAE862FEF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5351" y="3429662"/>
              <a:ext cx="412879" cy="412879"/>
            </a:xfrm>
            <a:prstGeom prst="rect">
              <a:avLst/>
            </a:prstGeom>
          </p:spPr>
        </p:pic>
        <p:grpSp>
          <p:nvGrpSpPr>
            <p:cNvPr id="50" name="Group 49">
              <a:extLst>
                <a:ext uri="{FF2B5EF4-FFF2-40B4-BE49-F238E27FC236}">
                  <a16:creationId xmlns:a16="http://schemas.microsoft.com/office/drawing/2014/main" id="{98C587FE-FA88-409F-B743-B40CF08178B3}"/>
                </a:ext>
              </a:extLst>
            </p:cNvPr>
            <p:cNvGrpSpPr/>
            <p:nvPr/>
          </p:nvGrpSpPr>
          <p:grpSpPr>
            <a:xfrm>
              <a:off x="716729" y="3186701"/>
              <a:ext cx="493633" cy="523220"/>
              <a:chOff x="9524" y="4739328"/>
              <a:chExt cx="721012" cy="764227"/>
            </a:xfrm>
          </p:grpSpPr>
          <p:sp>
            <p:nvSpPr>
              <p:cNvPr id="51" name="Freeform: Shape 50">
                <a:extLst>
                  <a:ext uri="{FF2B5EF4-FFF2-40B4-BE49-F238E27FC236}">
                    <a16:creationId xmlns:a16="http://schemas.microsoft.com/office/drawing/2014/main" id="{49AAF731-E8D7-40D6-9DB6-D30CE14E2614}"/>
                  </a:ext>
                </a:extLst>
              </p:cNvPr>
              <p:cNvSpPr/>
              <p:nvPr/>
            </p:nvSpPr>
            <p:spPr>
              <a:xfrm>
                <a:off x="182921" y="4954484"/>
                <a:ext cx="376287" cy="410472"/>
              </a:xfrm>
              <a:custGeom>
                <a:avLst/>
                <a:gdLst>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46306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15394 w 374918"/>
                  <a:gd name="connsiteY5" fmla="*/ 252314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4918" h="388416">
                    <a:moveTo>
                      <a:pt x="3443" y="157"/>
                    </a:moveTo>
                    <a:cubicBezTo>
                      <a:pt x="-2510" y="2538"/>
                      <a:pt x="1062" y="25532"/>
                      <a:pt x="1062" y="38257"/>
                    </a:cubicBezTo>
                    <a:cubicBezTo>
                      <a:pt x="1062" y="57966"/>
                      <a:pt x="4440" y="127641"/>
                      <a:pt x="5824" y="152557"/>
                    </a:cubicBezTo>
                    <a:cubicBezTo>
                      <a:pt x="7324" y="179549"/>
                      <a:pt x="7149" y="206705"/>
                      <a:pt x="10587" y="233519"/>
                    </a:cubicBezTo>
                    <a:cubicBezTo>
                      <a:pt x="11176" y="238110"/>
                      <a:pt x="16930" y="242293"/>
                      <a:pt x="17731" y="245425"/>
                    </a:cubicBezTo>
                    <a:cubicBezTo>
                      <a:pt x="18532" y="248557"/>
                      <a:pt x="12219" y="251520"/>
                      <a:pt x="15394" y="252314"/>
                    </a:cubicBezTo>
                    <a:cubicBezTo>
                      <a:pt x="23019" y="271378"/>
                      <a:pt x="34010" y="262846"/>
                      <a:pt x="39162" y="266857"/>
                    </a:cubicBezTo>
                    <a:cubicBezTo>
                      <a:pt x="44314" y="270868"/>
                      <a:pt x="50071" y="277637"/>
                      <a:pt x="46306" y="276382"/>
                    </a:cubicBezTo>
                    <a:cubicBezTo>
                      <a:pt x="40425" y="274421"/>
                      <a:pt x="37963" y="265354"/>
                      <a:pt x="32018" y="264475"/>
                    </a:cubicBezTo>
                    <a:cubicBezTo>
                      <a:pt x="26073" y="263596"/>
                      <a:pt x="13019" y="271901"/>
                      <a:pt x="10638" y="271107"/>
                    </a:cubicBezTo>
                    <a:cubicBezTo>
                      <a:pt x="14118" y="309380"/>
                      <a:pt x="35985" y="286615"/>
                      <a:pt x="39162" y="290669"/>
                    </a:cubicBezTo>
                    <a:cubicBezTo>
                      <a:pt x="42339" y="294723"/>
                      <a:pt x="27317" y="293844"/>
                      <a:pt x="29698" y="295432"/>
                    </a:cubicBezTo>
                    <a:cubicBezTo>
                      <a:pt x="30492" y="297813"/>
                      <a:pt x="46713" y="298606"/>
                      <a:pt x="48687" y="302575"/>
                    </a:cubicBezTo>
                    <a:cubicBezTo>
                      <a:pt x="50661" y="306544"/>
                      <a:pt x="30684" y="308384"/>
                      <a:pt x="41543" y="319244"/>
                    </a:cubicBezTo>
                    <a:cubicBezTo>
                      <a:pt x="44565" y="322267"/>
                      <a:pt x="49480" y="322419"/>
                      <a:pt x="53449" y="324007"/>
                    </a:cubicBezTo>
                    <a:cubicBezTo>
                      <a:pt x="64739" y="339059"/>
                      <a:pt x="55767" y="330056"/>
                      <a:pt x="74881" y="340675"/>
                    </a:cubicBezTo>
                    <a:cubicBezTo>
                      <a:pt x="83260" y="345330"/>
                      <a:pt x="85408" y="349856"/>
                      <a:pt x="96312" y="352582"/>
                    </a:cubicBezTo>
                    <a:cubicBezTo>
                      <a:pt x="104051" y="354517"/>
                      <a:pt x="112187" y="354169"/>
                      <a:pt x="120124" y="354963"/>
                    </a:cubicBezTo>
                    <a:cubicBezTo>
                      <a:pt x="157402" y="369872"/>
                      <a:pt x="110786" y="351850"/>
                      <a:pt x="141556" y="362107"/>
                    </a:cubicBezTo>
                    <a:cubicBezTo>
                      <a:pt x="145611" y="363459"/>
                      <a:pt x="149493" y="365282"/>
                      <a:pt x="153462" y="366869"/>
                    </a:cubicBezTo>
                    <a:cubicBezTo>
                      <a:pt x="154256" y="369250"/>
                      <a:pt x="154068" y="372238"/>
                      <a:pt x="155843" y="374013"/>
                    </a:cubicBezTo>
                    <a:cubicBezTo>
                      <a:pt x="157618" y="375788"/>
                      <a:pt x="160742" y="375271"/>
                      <a:pt x="162987" y="376394"/>
                    </a:cubicBezTo>
                    <a:cubicBezTo>
                      <a:pt x="179339" y="384570"/>
                      <a:pt x="159065" y="378944"/>
                      <a:pt x="182037" y="383538"/>
                    </a:cubicBezTo>
                    <a:cubicBezTo>
                      <a:pt x="191267" y="389690"/>
                      <a:pt x="187133" y="389480"/>
                      <a:pt x="198706" y="385919"/>
                    </a:cubicBezTo>
                    <a:cubicBezTo>
                      <a:pt x="205903" y="383704"/>
                      <a:pt x="213871" y="382952"/>
                      <a:pt x="220137" y="378775"/>
                    </a:cubicBezTo>
                    <a:cubicBezTo>
                      <a:pt x="222518" y="377188"/>
                      <a:pt x="225082" y="375845"/>
                      <a:pt x="227281" y="374013"/>
                    </a:cubicBezTo>
                    <a:cubicBezTo>
                      <a:pt x="229868" y="371857"/>
                      <a:pt x="231622" y="368737"/>
                      <a:pt x="234424" y="366869"/>
                    </a:cubicBezTo>
                    <a:cubicBezTo>
                      <a:pt x="236513" y="365477"/>
                      <a:pt x="239187" y="365282"/>
                      <a:pt x="241568" y="364488"/>
                    </a:cubicBezTo>
                    <a:cubicBezTo>
                      <a:pt x="243949" y="362107"/>
                      <a:pt x="246018" y="359365"/>
                      <a:pt x="248712" y="357344"/>
                    </a:cubicBezTo>
                    <a:cubicBezTo>
                      <a:pt x="253337" y="353875"/>
                      <a:pt x="262786" y="349584"/>
                      <a:pt x="267762" y="345438"/>
                    </a:cubicBezTo>
                    <a:cubicBezTo>
                      <a:pt x="270349" y="343282"/>
                      <a:pt x="272248" y="340362"/>
                      <a:pt x="274906" y="338294"/>
                    </a:cubicBezTo>
                    <a:cubicBezTo>
                      <a:pt x="279424" y="334780"/>
                      <a:pt x="284504" y="332051"/>
                      <a:pt x="289193" y="328769"/>
                    </a:cubicBezTo>
                    <a:cubicBezTo>
                      <a:pt x="292444" y="326493"/>
                      <a:pt x="295543" y="324006"/>
                      <a:pt x="298718" y="321625"/>
                    </a:cubicBezTo>
                    <a:cubicBezTo>
                      <a:pt x="301099" y="317656"/>
                      <a:pt x="302589" y="312992"/>
                      <a:pt x="305862" y="309719"/>
                    </a:cubicBezTo>
                    <a:cubicBezTo>
                      <a:pt x="312729" y="302852"/>
                      <a:pt x="318826" y="302311"/>
                      <a:pt x="327293" y="300194"/>
                    </a:cubicBezTo>
                    <a:cubicBezTo>
                      <a:pt x="331262" y="296225"/>
                      <a:pt x="334709" y="291655"/>
                      <a:pt x="339199" y="288288"/>
                    </a:cubicBezTo>
                    <a:cubicBezTo>
                      <a:pt x="341207" y="286782"/>
                      <a:pt x="344568" y="287682"/>
                      <a:pt x="346343" y="285907"/>
                    </a:cubicBezTo>
                    <a:cubicBezTo>
                      <a:pt x="348118" y="284132"/>
                      <a:pt x="347332" y="280852"/>
                      <a:pt x="348724" y="278763"/>
                    </a:cubicBezTo>
                    <a:cubicBezTo>
                      <a:pt x="350592" y="275961"/>
                      <a:pt x="353487" y="274000"/>
                      <a:pt x="355868" y="271619"/>
                    </a:cubicBezTo>
                    <a:cubicBezTo>
                      <a:pt x="357456" y="267650"/>
                      <a:pt x="359130" y="263715"/>
                      <a:pt x="360631" y="259713"/>
                    </a:cubicBezTo>
                    <a:cubicBezTo>
                      <a:pt x="361512" y="257363"/>
                      <a:pt x="362735" y="255064"/>
                      <a:pt x="363012" y="252569"/>
                    </a:cubicBezTo>
                    <a:cubicBezTo>
                      <a:pt x="365123" y="233570"/>
                      <a:pt x="365737" y="214426"/>
                      <a:pt x="367774" y="195419"/>
                    </a:cubicBezTo>
                    <a:cubicBezTo>
                      <a:pt x="368123" y="192165"/>
                      <a:pt x="369553" y="189111"/>
                      <a:pt x="370156" y="185894"/>
                    </a:cubicBezTo>
                    <a:cubicBezTo>
                      <a:pt x="371936" y="176403"/>
                      <a:pt x="373331" y="166844"/>
                      <a:pt x="374918" y="157319"/>
                    </a:cubicBezTo>
                    <a:cubicBezTo>
                      <a:pt x="372867" y="138861"/>
                      <a:pt x="378260" y="137558"/>
                      <a:pt x="365393" y="131125"/>
                    </a:cubicBezTo>
                    <a:cubicBezTo>
                      <a:pt x="363148" y="130002"/>
                      <a:pt x="360630" y="129538"/>
                      <a:pt x="358249" y="128744"/>
                    </a:cubicBezTo>
                    <a:cubicBezTo>
                      <a:pt x="333928" y="112530"/>
                      <a:pt x="362715" y="129934"/>
                      <a:pt x="293956" y="121600"/>
                    </a:cubicBezTo>
                    <a:cubicBezTo>
                      <a:pt x="286480" y="120694"/>
                      <a:pt x="279575" y="117101"/>
                      <a:pt x="272524" y="114457"/>
                    </a:cubicBezTo>
                    <a:cubicBezTo>
                      <a:pt x="266174" y="112076"/>
                      <a:pt x="259734" y="109922"/>
                      <a:pt x="253474" y="107313"/>
                    </a:cubicBezTo>
                    <a:cubicBezTo>
                      <a:pt x="250197" y="105948"/>
                      <a:pt x="247317" y="103673"/>
                      <a:pt x="243949" y="102550"/>
                    </a:cubicBezTo>
                    <a:cubicBezTo>
                      <a:pt x="240109" y="101270"/>
                      <a:pt x="236012" y="100963"/>
                      <a:pt x="232043" y="100169"/>
                    </a:cubicBezTo>
                    <a:cubicBezTo>
                      <a:pt x="228868" y="98582"/>
                      <a:pt x="225245" y="97679"/>
                      <a:pt x="222518" y="95407"/>
                    </a:cubicBezTo>
                    <a:cubicBezTo>
                      <a:pt x="220319" y="93575"/>
                      <a:pt x="220137" y="89851"/>
                      <a:pt x="217756" y="88263"/>
                    </a:cubicBezTo>
                    <a:cubicBezTo>
                      <a:pt x="215033" y="86448"/>
                      <a:pt x="211336" y="86917"/>
                      <a:pt x="208231" y="85882"/>
                    </a:cubicBezTo>
                    <a:cubicBezTo>
                      <a:pt x="181330" y="76915"/>
                      <a:pt x="209624" y="84444"/>
                      <a:pt x="186799" y="78738"/>
                    </a:cubicBezTo>
                    <a:cubicBezTo>
                      <a:pt x="182037" y="73975"/>
                      <a:pt x="178902" y="66580"/>
                      <a:pt x="172512" y="64450"/>
                    </a:cubicBezTo>
                    <a:cubicBezTo>
                      <a:pt x="160940" y="60593"/>
                      <a:pt x="143457" y="55060"/>
                      <a:pt x="132031" y="50163"/>
                    </a:cubicBezTo>
                    <a:cubicBezTo>
                      <a:pt x="127137" y="48065"/>
                      <a:pt x="122398" y="45605"/>
                      <a:pt x="117743" y="43019"/>
                    </a:cubicBezTo>
                    <a:cubicBezTo>
                      <a:pt x="115241" y="41629"/>
                      <a:pt x="113340" y="39079"/>
                      <a:pt x="110599" y="38257"/>
                    </a:cubicBezTo>
                    <a:cubicBezTo>
                      <a:pt x="105223" y="36644"/>
                      <a:pt x="99434" y="36976"/>
                      <a:pt x="93931" y="35875"/>
                    </a:cubicBezTo>
                    <a:cubicBezTo>
                      <a:pt x="87513" y="34591"/>
                      <a:pt x="81281" y="32484"/>
                      <a:pt x="74881" y="31113"/>
                    </a:cubicBezTo>
                    <a:cubicBezTo>
                      <a:pt x="70160" y="30101"/>
                      <a:pt x="65339" y="29622"/>
                      <a:pt x="60593" y="28732"/>
                    </a:cubicBezTo>
                    <a:cubicBezTo>
                      <a:pt x="52637" y="27240"/>
                      <a:pt x="44842" y="24702"/>
                      <a:pt x="36781" y="23969"/>
                    </a:cubicBezTo>
                    <a:cubicBezTo>
                      <a:pt x="27295" y="23107"/>
                      <a:pt x="9396" y="-2224"/>
                      <a:pt x="3443" y="157"/>
                    </a:cubicBezTo>
                    <a:close/>
                  </a:path>
                </a:pathLst>
              </a:custGeom>
              <a:solidFill>
                <a:srgbClr val="008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sp>
            <p:nvSpPr>
              <p:cNvPr id="52" name="Oval 51">
                <a:extLst>
                  <a:ext uri="{FF2B5EF4-FFF2-40B4-BE49-F238E27FC236}">
                    <a16:creationId xmlns:a16="http://schemas.microsoft.com/office/drawing/2014/main" id="{988E6EC3-E305-4BBE-8C50-4A5C32BA4892}"/>
                  </a:ext>
                </a:extLst>
              </p:cNvPr>
              <p:cNvSpPr/>
              <p:nvPr/>
            </p:nvSpPr>
            <p:spPr>
              <a:xfrm>
                <a:off x="204789" y="5211264"/>
                <a:ext cx="45719" cy="60824"/>
              </a:xfrm>
              <a:prstGeom prst="ellipse">
                <a:avLst/>
              </a:prstGeom>
              <a:solidFill>
                <a:srgbClr val="00877B"/>
              </a:solidFill>
              <a:ln>
                <a:solidFill>
                  <a:srgbClr val="008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pic>
            <p:nvPicPr>
              <p:cNvPr id="53" name="Graphic 52">
                <a:extLst>
                  <a:ext uri="{FF2B5EF4-FFF2-40B4-BE49-F238E27FC236}">
                    <a16:creationId xmlns:a16="http://schemas.microsoft.com/office/drawing/2014/main" id="{695A25B7-DCA8-418A-94C1-51ADCA1F5D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 y="4739328"/>
                <a:ext cx="721012" cy="764227"/>
              </a:xfrm>
              <a:prstGeom prst="rect">
                <a:avLst/>
              </a:prstGeom>
            </p:spPr>
          </p:pic>
        </p:grpSp>
        <p:sp>
          <p:nvSpPr>
            <p:cNvPr id="54" name="TextBox 53">
              <a:extLst>
                <a:ext uri="{FF2B5EF4-FFF2-40B4-BE49-F238E27FC236}">
                  <a16:creationId xmlns:a16="http://schemas.microsoft.com/office/drawing/2014/main" id="{63CC5408-153D-49D5-B674-BAEA82236F36}"/>
                </a:ext>
              </a:extLst>
            </p:cNvPr>
            <p:cNvSpPr txBox="1"/>
            <p:nvPr/>
          </p:nvSpPr>
          <p:spPr>
            <a:xfrm>
              <a:off x="1602362" y="3216579"/>
              <a:ext cx="2776248" cy="646331"/>
            </a:xfrm>
            <a:prstGeom prst="rect">
              <a:avLst/>
            </a:prstGeom>
            <a:noFill/>
          </p:spPr>
          <p:txBody>
            <a:bodyPr wrap="square" rtlCol="0">
              <a:spAutoFit/>
            </a:bodyPr>
            <a:lstStyle/>
            <a:p>
              <a:r>
                <a:rPr lang="en-GB" sz="1200" b="1" noProof="0" dirty="0">
                  <a:solidFill>
                    <a:schemeClr val="tx1">
                      <a:lumMod val="85000"/>
                      <a:lumOff val="15000"/>
                    </a:schemeClr>
                  </a:solidFill>
                  <a:latin typeface="Univers" panose="020B0503020202020204" pitchFamily="34" charset="0"/>
                </a:rPr>
                <a:t>200 mg KEYTRUDA + doxorubicin</a:t>
              </a:r>
              <a:r>
                <a:rPr lang="en-GB" sz="1200" b="1" baseline="30000" noProof="0" dirty="0">
                  <a:solidFill>
                    <a:schemeClr val="tx1">
                      <a:lumMod val="85000"/>
                      <a:lumOff val="15000"/>
                    </a:schemeClr>
                  </a:solidFill>
                  <a:latin typeface="Univers" panose="020B0503020202020204" pitchFamily="34" charset="0"/>
                </a:rPr>
                <a:t>c</a:t>
              </a:r>
              <a:r>
                <a:rPr lang="en-GB" sz="1200" b="1" noProof="0" dirty="0">
                  <a:solidFill>
                    <a:schemeClr val="tx1">
                      <a:lumMod val="85000"/>
                      <a:lumOff val="15000"/>
                    </a:schemeClr>
                  </a:solidFill>
                  <a:latin typeface="Univers" panose="020B0503020202020204" pitchFamily="34" charset="0"/>
                </a:rPr>
                <a:t> or epirubicin</a:t>
              </a:r>
              <a:r>
                <a:rPr lang="en-GB" sz="1200" b="1" baseline="30000" noProof="0" dirty="0">
                  <a:solidFill>
                    <a:schemeClr val="tx1">
                      <a:lumMod val="85000"/>
                      <a:lumOff val="15000"/>
                    </a:schemeClr>
                  </a:solidFill>
                  <a:latin typeface="Univers" panose="020B0503020202020204" pitchFamily="34" charset="0"/>
                </a:rPr>
                <a:t>d</a:t>
              </a:r>
              <a:r>
                <a:rPr lang="en-GB" sz="1200" b="1" noProof="0" dirty="0">
                  <a:solidFill>
                    <a:schemeClr val="tx1">
                      <a:lumMod val="85000"/>
                      <a:lumOff val="15000"/>
                    </a:schemeClr>
                  </a:solidFill>
                  <a:latin typeface="Univers" panose="020B0503020202020204" pitchFamily="34" charset="0"/>
                </a:rPr>
                <a:t> and cyclophosphamide</a:t>
              </a:r>
              <a:r>
                <a:rPr lang="en-GB" sz="1200" b="1" baseline="30000" noProof="0" dirty="0">
                  <a:solidFill>
                    <a:schemeClr val="tx1">
                      <a:lumMod val="85000"/>
                      <a:lumOff val="15000"/>
                    </a:schemeClr>
                  </a:solidFill>
                  <a:latin typeface="Univers" panose="020B0503020202020204" pitchFamily="34" charset="0"/>
                </a:rPr>
                <a:t>e</a:t>
              </a:r>
              <a:endParaRPr lang="en-GB" sz="1200" noProof="0" dirty="0"/>
            </a:p>
          </p:txBody>
        </p:sp>
        <p:pic>
          <p:nvPicPr>
            <p:cNvPr id="56" name="Graphic 55">
              <a:extLst>
                <a:ext uri="{FF2B5EF4-FFF2-40B4-BE49-F238E27FC236}">
                  <a16:creationId xmlns:a16="http://schemas.microsoft.com/office/drawing/2014/main" id="{8F82808A-3B3C-437F-B8C4-C20E153445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42353" y="3223860"/>
              <a:ext cx="610639" cy="610639"/>
            </a:xfrm>
            <a:prstGeom prst="rect">
              <a:avLst/>
            </a:prstGeom>
          </p:spPr>
        </p:pic>
      </p:grpSp>
      <p:pic>
        <p:nvPicPr>
          <p:cNvPr id="62" name="Picture 61" descr="Icon&#10;&#10;Description automatically generated">
            <a:extLst>
              <a:ext uri="{FF2B5EF4-FFF2-40B4-BE49-F238E27FC236}">
                <a16:creationId xmlns:a16="http://schemas.microsoft.com/office/drawing/2014/main" id="{363ACC27-26DC-47C2-BFA6-9AF55549D6BA}"/>
              </a:ext>
            </a:extLst>
          </p:cNvPr>
          <p:cNvPicPr>
            <a:picLocks noChangeAspect="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rot="5400000">
            <a:off x="3381944" y="2392111"/>
            <a:ext cx="596721" cy="596721"/>
          </a:xfrm>
          <a:prstGeom prst="rect">
            <a:avLst/>
          </a:prstGeom>
        </p:spPr>
      </p:pic>
      <p:pic>
        <p:nvPicPr>
          <p:cNvPr id="77" name="Picture 76" descr="Icon&#10;&#10;Description automatically generated">
            <a:extLst>
              <a:ext uri="{FF2B5EF4-FFF2-40B4-BE49-F238E27FC236}">
                <a16:creationId xmlns:a16="http://schemas.microsoft.com/office/drawing/2014/main" id="{437C16F2-C2F1-490E-82DC-8345B0C2E589}"/>
              </a:ext>
            </a:extLst>
          </p:cNvPr>
          <p:cNvPicPr>
            <a:picLocks noChangeAspect="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rot="5400000">
            <a:off x="3379612" y="4015445"/>
            <a:ext cx="596721" cy="596721"/>
          </a:xfrm>
          <a:prstGeom prst="rect">
            <a:avLst/>
          </a:prstGeom>
        </p:spPr>
      </p:pic>
      <p:grpSp>
        <p:nvGrpSpPr>
          <p:cNvPr id="4" name="Group 3">
            <a:extLst>
              <a:ext uri="{FF2B5EF4-FFF2-40B4-BE49-F238E27FC236}">
                <a16:creationId xmlns:a16="http://schemas.microsoft.com/office/drawing/2014/main" id="{E73883D9-D08A-40AE-A69F-389F4618E92A}"/>
              </a:ext>
            </a:extLst>
          </p:cNvPr>
          <p:cNvGrpSpPr/>
          <p:nvPr/>
        </p:nvGrpSpPr>
        <p:grpSpPr>
          <a:xfrm>
            <a:off x="546449" y="4671973"/>
            <a:ext cx="6473918" cy="1003675"/>
            <a:chOff x="546449" y="4671973"/>
            <a:chExt cx="6473918" cy="1003675"/>
          </a:xfrm>
        </p:grpSpPr>
        <p:sp>
          <p:nvSpPr>
            <p:cNvPr id="67" name="Rectangle: Rounded Corners 66">
              <a:extLst>
                <a:ext uri="{FF2B5EF4-FFF2-40B4-BE49-F238E27FC236}">
                  <a16:creationId xmlns:a16="http://schemas.microsoft.com/office/drawing/2014/main" id="{200BB1F6-9FC0-4D92-9E34-1971BD7DD86A}"/>
                </a:ext>
              </a:extLst>
            </p:cNvPr>
            <p:cNvSpPr/>
            <p:nvPr/>
          </p:nvSpPr>
          <p:spPr>
            <a:xfrm>
              <a:off x="546449" y="4671973"/>
              <a:ext cx="6473918" cy="1003675"/>
            </a:xfrm>
            <a:prstGeom prst="roundRect">
              <a:avLst>
                <a:gd name="adj" fmla="val 0"/>
              </a:avLst>
            </a:prstGeom>
            <a:solidFill>
              <a:schemeClr val="accent6">
                <a:lumMod val="20000"/>
                <a:lumOff val="80000"/>
                <a:alpha val="49902"/>
              </a:schemeClr>
            </a:solidFill>
            <a:ln w="19050">
              <a:solidFill>
                <a:schemeClr val="tx1">
                  <a:lumMod val="85000"/>
                  <a:lumOff val="1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noProof="0" dirty="0">
                <a:solidFill>
                  <a:schemeClr val="tx1">
                    <a:lumMod val="85000"/>
                    <a:lumOff val="15000"/>
                  </a:schemeClr>
                </a:solidFill>
                <a:latin typeface="Univers" panose="020B0503020202020204" pitchFamily="34" charset="0"/>
              </a:endParaRPr>
            </a:p>
          </p:txBody>
        </p:sp>
        <p:sp>
          <p:nvSpPr>
            <p:cNvPr id="68" name="Content Placeholder 6">
              <a:extLst>
                <a:ext uri="{FF2B5EF4-FFF2-40B4-BE49-F238E27FC236}">
                  <a16:creationId xmlns:a16="http://schemas.microsoft.com/office/drawing/2014/main" id="{2911D273-2410-4866-95E4-96BB13081241}"/>
                </a:ext>
              </a:extLst>
            </p:cNvPr>
            <p:cNvSpPr txBox="1">
              <a:spLocks/>
            </p:cNvSpPr>
            <p:nvPr/>
          </p:nvSpPr>
          <p:spPr>
            <a:xfrm>
              <a:off x="5190312" y="5084930"/>
              <a:ext cx="1669493" cy="4079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tabLst>
                  <a:tab pos="3044825" algn="l"/>
                </a:tabLst>
              </a:pPr>
              <a:r>
                <a:rPr lang="en-GB" sz="1200" b="1" noProof="0" dirty="0">
                  <a:solidFill>
                    <a:schemeClr val="tx1">
                      <a:lumMod val="85000"/>
                      <a:lumOff val="15000"/>
                    </a:schemeClr>
                  </a:solidFill>
                  <a:latin typeface="Univers" panose="020B0503020202020204" pitchFamily="34" charset="0"/>
                </a:rPr>
                <a:t>Q3W</a:t>
              </a:r>
              <a:br>
                <a:rPr lang="en-GB" sz="1200" noProof="0" dirty="0">
                  <a:solidFill>
                    <a:schemeClr val="tx1">
                      <a:lumMod val="85000"/>
                      <a:lumOff val="15000"/>
                    </a:schemeClr>
                  </a:solidFill>
                  <a:latin typeface="Univers" panose="020B0503020202020204" pitchFamily="34" charset="0"/>
                </a:rPr>
              </a:br>
              <a:r>
                <a:rPr lang="en-GB" sz="1200" noProof="0" dirty="0">
                  <a:solidFill>
                    <a:schemeClr val="tx1">
                      <a:lumMod val="85000"/>
                      <a:lumOff val="15000"/>
                    </a:schemeClr>
                  </a:solidFill>
                  <a:latin typeface="Univers" panose="020B0503020202020204" pitchFamily="34" charset="0"/>
                </a:rPr>
                <a:t>up to 27 weeks</a:t>
              </a:r>
            </a:p>
          </p:txBody>
        </p:sp>
        <p:sp>
          <p:nvSpPr>
            <p:cNvPr id="69" name="Content Placeholder 6">
              <a:extLst>
                <a:ext uri="{FF2B5EF4-FFF2-40B4-BE49-F238E27FC236}">
                  <a16:creationId xmlns:a16="http://schemas.microsoft.com/office/drawing/2014/main" id="{0DF6CF4F-1573-4828-816E-E606C4521CB4}"/>
                </a:ext>
              </a:extLst>
            </p:cNvPr>
            <p:cNvSpPr txBox="1">
              <a:spLocks/>
            </p:cNvSpPr>
            <p:nvPr/>
          </p:nvSpPr>
          <p:spPr>
            <a:xfrm>
              <a:off x="2215031" y="4704887"/>
              <a:ext cx="3175886" cy="571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tabLst>
                  <a:tab pos="3044825" algn="l"/>
                </a:tabLst>
              </a:pPr>
              <a:r>
                <a:rPr lang="en-GB" sz="1600" b="1" noProof="0" dirty="0">
                  <a:solidFill>
                    <a:srgbClr val="44546A"/>
                  </a:solidFill>
                  <a:latin typeface="Univers" panose="020B0503020202020204" pitchFamily="34" charset="0"/>
                </a:rPr>
                <a:t>Adjuvant cycle</a:t>
              </a:r>
              <a:r>
                <a:rPr lang="en-GB" sz="1600" b="1" baseline="30000" noProof="0" dirty="0">
                  <a:solidFill>
                    <a:srgbClr val="44546A"/>
                  </a:solidFill>
                  <a:latin typeface="Univers" panose="020B0503020202020204" pitchFamily="34" charset="0"/>
                </a:rPr>
                <a:t>2</a:t>
              </a:r>
            </a:p>
          </p:txBody>
        </p:sp>
        <p:grpSp>
          <p:nvGrpSpPr>
            <p:cNvPr id="71" name="Group 70">
              <a:extLst>
                <a:ext uri="{FF2B5EF4-FFF2-40B4-BE49-F238E27FC236}">
                  <a16:creationId xmlns:a16="http://schemas.microsoft.com/office/drawing/2014/main" id="{286DAC73-AC46-4D58-B354-C4ECFE5D943E}"/>
                </a:ext>
              </a:extLst>
            </p:cNvPr>
            <p:cNvGrpSpPr/>
            <p:nvPr/>
          </p:nvGrpSpPr>
          <p:grpSpPr>
            <a:xfrm>
              <a:off x="881716" y="4969691"/>
              <a:ext cx="493633" cy="523219"/>
              <a:chOff x="9524" y="4739328"/>
              <a:chExt cx="721012" cy="764227"/>
            </a:xfrm>
          </p:grpSpPr>
          <p:sp>
            <p:nvSpPr>
              <p:cNvPr id="72" name="Freeform: Shape 71">
                <a:extLst>
                  <a:ext uri="{FF2B5EF4-FFF2-40B4-BE49-F238E27FC236}">
                    <a16:creationId xmlns:a16="http://schemas.microsoft.com/office/drawing/2014/main" id="{100882C8-7AEF-4FE2-84ED-0FD3AC57AB45}"/>
                  </a:ext>
                </a:extLst>
              </p:cNvPr>
              <p:cNvSpPr/>
              <p:nvPr/>
            </p:nvSpPr>
            <p:spPr>
              <a:xfrm>
                <a:off x="182921" y="4954484"/>
                <a:ext cx="376287" cy="410472"/>
              </a:xfrm>
              <a:custGeom>
                <a:avLst/>
                <a:gdLst>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46306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15394 w 374918"/>
                  <a:gd name="connsiteY5" fmla="*/ 252314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4918" h="388416">
                    <a:moveTo>
                      <a:pt x="3443" y="157"/>
                    </a:moveTo>
                    <a:cubicBezTo>
                      <a:pt x="-2510" y="2538"/>
                      <a:pt x="1062" y="25532"/>
                      <a:pt x="1062" y="38257"/>
                    </a:cubicBezTo>
                    <a:cubicBezTo>
                      <a:pt x="1062" y="57966"/>
                      <a:pt x="4440" y="127641"/>
                      <a:pt x="5824" y="152557"/>
                    </a:cubicBezTo>
                    <a:cubicBezTo>
                      <a:pt x="7324" y="179549"/>
                      <a:pt x="7149" y="206705"/>
                      <a:pt x="10587" y="233519"/>
                    </a:cubicBezTo>
                    <a:cubicBezTo>
                      <a:pt x="11176" y="238110"/>
                      <a:pt x="16930" y="242293"/>
                      <a:pt x="17731" y="245425"/>
                    </a:cubicBezTo>
                    <a:cubicBezTo>
                      <a:pt x="18532" y="248557"/>
                      <a:pt x="12219" y="251520"/>
                      <a:pt x="15394" y="252314"/>
                    </a:cubicBezTo>
                    <a:cubicBezTo>
                      <a:pt x="23019" y="271378"/>
                      <a:pt x="34010" y="262846"/>
                      <a:pt x="39162" y="266857"/>
                    </a:cubicBezTo>
                    <a:cubicBezTo>
                      <a:pt x="44314" y="270868"/>
                      <a:pt x="50071" y="277637"/>
                      <a:pt x="46306" y="276382"/>
                    </a:cubicBezTo>
                    <a:cubicBezTo>
                      <a:pt x="40425" y="274421"/>
                      <a:pt x="37963" y="265354"/>
                      <a:pt x="32018" y="264475"/>
                    </a:cubicBezTo>
                    <a:cubicBezTo>
                      <a:pt x="26073" y="263596"/>
                      <a:pt x="13019" y="271901"/>
                      <a:pt x="10638" y="271107"/>
                    </a:cubicBezTo>
                    <a:cubicBezTo>
                      <a:pt x="14118" y="309380"/>
                      <a:pt x="35985" y="286615"/>
                      <a:pt x="39162" y="290669"/>
                    </a:cubicBezTo>
                    <a:cubicBezTo>
                      <a:pt x="42339" y="294723"/>
                      <a:pt x="27317" y="293844"/>
                      <a:pt x="29698" y="295432"/>
                    </a:cubicBezTo>
                    <a:cubicBezTo>
                      <a:pt x="30492" y="297813"/>
                      <a:pt x="46713" y="298606"/>
                      <a:pt x="48687" y="302575"/>
                    </a:cubicBezTo>
                    <a:cubicBezTo>
                      <a:pt x="50661" y="306544"/>
                      <a:pt x="30684" y="308384"/>
                      <a:pt x="41543" y="319244"/>
                    </a:cubicBezTo>
                    <a:cubicBezTo>
                      <a:pt x="44565" y="322267"/>
                      <a:pt x="49480" y="322419"/>
                      <a:pt x="53449" y="324007"/>
                    </a:cubicBezTo>
                    <a:cubicBezTo>
                      <a:pt x="64739" y="339059"/>
                      <a:pt x="55767" y="330056"/>
                      <a:pt x="74881" y="340675"/>
                    </a:cubicBezTo>
                    <a:cubicBezTo>
                      <a:pt x="83260" y="345330"/>
                      <a:pt x="85408" y="349856"/>
                      <a:pt x="96312" y="352582"/>
                    </a:cubicBezTo>
                    <a:cubicBezTo>
                      <a:pt x="104051" y="354517"/>
                      <a:pt x="112187" y="354169"/>
                      <a:pt x="120124" y="354963"/>
                    </a:cubicBezTo>
                    <a:cubicBezTo>
                      <a:pt x="157402" y="369872"/>
                      <a:pt x="110786" y="351850"/>
                      <a:pt x="141556" y="362107"/>
                    </a:cubicBezTo>
                    <a:cubicBezTo>
                      <a:pt x="145611" y="363459"/>
                      <a:pt x="149493" y="365282"/>
                      <a:pt x="153462" y="366869"/>
                    </a:cubicBezTo>
                    <a:cubicBezTo>
                      <a:pt x="154256" y="369250"/>
                      <a:pt x="154068" y="372238"/>
                      <a:pt x="155843" y="374013"/>
                    </a:cubicBezTo>
                    <a:cubicBezTo>
                      <a:pt x="157618" y="375788"/>
                      <a:pt x="160742" y="375271"/>
                      <a:pt x="162987" y="376394"/>
                    </a:cubicBezTo>
                    <a:cubicBezTo>
                      <a:pt x="179339" y="384570"/>
                      <a:pt x="159065" y="378944"/>
                      <a:pt x="182037" y="383538"/>
                    </a:cubicBezTo>
                    <a:cubicBezTo>
                      <a:pt x="191267" y="389690"/>
                      <a:pt x="187133" y="389480"/>
                      <a:pt x="198706" y="385919"/>
                    </a:cubicBezTo>
                    <a:cubicBezTo>
                      <a:pt x="205903" y="383704"/>
                      <a:pt x="213871" y="382952"/>
                      <a:pt x="220137" y="378775"/>
                    </a:cubicBezTo>
                    <a:cubicBezTo>
                      <a:pt x="222518" y="377188"/>
                      <a:pt x="225082" y="375845"/>
                      <a:pt x="227281" y="374013"/>
                    </a:cubicBezTo>
                    <a:cubicBezTo>
                      <a:pt x="229868" y="371857"/>
                      <a:pt x="231622" y="368737"/>
                      <a:pt x="234424" y="366869"/>
                    </a:cubicBezTo>
                    <a:cubicBezTo>
                      <a:pt x="236513" y="365477"/>
                      <a:pt x="239187" y="365282"/>
                      <a:pt x="241568" y="364488"/>
                    </a:cubicBezTo>
                    <a:cubicBezTo>
                      <a:pt x="243949" y="362107"/>
                      <a:pt x="246018" y="359365"/>
                      <a:pt x="248712" y="357344"/>
                    </a:cubicBezTo>
                    <a:cubicBezTo>
                      <a:pt x="253337" y="353875"/>
                      <a:pt x="262786" y="349584"/>
                      <a:pt x="267762" y="345438"/>
                    </a:cubicBezTo>
                    <a:cubicBezTo>
                      <a:pt x="270349" y="343282"/>
                      <a:pt x="272248" y="340362"/>
                      <a:pt x="274906" y="338294"/>
                    </a:cubicBezTo>
                    <a:cubicBezTo>
                      <a:pt x="279424" y="334780"/>
                      <a:pt x="284504" y="332051"/>
                      <a:pt x="289193" y="328769"/>
                    </a:cubicBezTo>
                    <a:cubicBezTo>
                      <a:pt x="292444" y="326493"/>
                      <a:pt x="295543" y="324006"/>
                      <a:pt x="298718" y="321625"/>
                    </a:cubicBezTo>
                    <a:cubicBezTo>
                      <a:pt x="301099" y="317656"/>
                      <a:pt x="302589" y="312992"/>
                      <a:pt x="305862" y="309719"/>
                    </a:cubicBezTo>
                    <a:cubicBezTo>
                      <a:pt x="312729" y="302852"/>
                      <a:pt x="318826" y="302311"/>
                      <a:pt x="327293" y="300194"/>
                    </a:cubicBezTo>
                    <a:cubicBezTo>
                      <a:pt x="331262" y="296225"/>
                      <a:pt x="334709" y="291655"/>
                      <a:pt x="339199" y="288288"/>
                    </a:cubicBezTo>
                    <a:cubicBezTo>
                      <a:pt x="341207" y="286782"/>
                      <a:pt x="344568" y="287682"/>
                      <a:pt x="346343" y="285907"/>
                    </a:cubicBezTo>
                    <a:cubicBezTo>
                      <a:pt x="348118" y="284132"/>
                      <a:pt x="347332" y="280852"/>
                      <a:pt x="348724" y="278763"/>
                    </a:cubicBezTo>
                    <a:cubicBezTo>
                      <a:pt x="350592" y="275961"/>
                      <a:pt x="353487" y="274000"/>
                      <a:pt x="355868" y="271619"/>
                    </a:cubicBezTo>
                    <a:cubicBezTo>
                      <a:pt x="357456" y="267650"/>
                      <a:pt x="359130" y="263715"/>
                      <a:pt x="360631" y="259713"/>
                    </a:cubicBezTo>
                    <a:cubicBezTo>
                      <a:pt x="361512" y="257363"/>
                      <a:pt x="362735" y="255064"/>
                      <a:pt x="363012" y="252569"/>
                    </a:cubicBezTo>
                    <a:cubicBezTo>
                      <a:pt x="365123" y="233570"/>
                      <a:pt x="365737" y="214426"/>
                      <a:pt x="367774" y="195419"/>
                    </a:cubicBezTo>
                    <a:cubicBezTo>
                      <a:pt x="368123" y="192165"/>
                      <a:pt x="369553" y="189111"/>
                      <a:pt x="370156" y="185894"/>
                    </a:cubicBezTo>
                    <a:cubicBezTo>
                      <a:pt x="371936" y="176403"/>
                      <a:pt x="373331" y="166844"/>
                      <a:pt x="374918" y="157319"/>
                    </a:cubicBezTo>
                    <a:cubicBezTo>
                      <a:pt x="372867" y="138861"/>
                      <a:pt x="378260" y="137558"/>
                      <a:pt x="365393" y="131125"/>
                    </a:cubicBezTo>
                    <a:cubicBezTo>
                      <a:pt x="363148" y="130002"/>
                      <a:pt x="360630" y="129538"/>
                      <a:pt x="358249" y="128744"/>
                    </a:cubicBezTo>
                    <a:cubicBezTo>
                      <a:pt x="333928" y="112530"/>
                      <a:pt x="362715" y="129934"/>
                      <a:pt x="293956" y="121600"/>
                    </a:cubicBezTo>
                    <a:cubicBezTo>
                      <a:pt x="286480" y="120694"/>
                      <a:pt x="279575" y="117101"/>
                      <a:pt x="272524" y="114457"/>
                    </a:cubicBezTo>
                    <a:cubicBezTo>
                      <a:pt x="266174" y="112076"/>
                      <a:pt x="259734" y="109922"/>
                      <a:pt x="253474" y="107313"/>
                    </a:cubicBezTo>
                    <a:cubicBezTo>
                      <a:pt x="250197" y="105948"/>
                      <a:pt x="247317" y="103673"/>
                      <a:pt x="243949" y="102550"/>
                    </a:cubicBezTo>
                    <a:cubicBezTo>
                      <a:pt x="240109" y="101270"/>
                      <a:pt x="236012" y="100963"/>
                      <a:pt x="232043" y="100169"/>
                    </a:cubicBezTo>
                    <a:cubicBezTo>
                      <a:pt x="228868" y="98582"/>
                      <a:pt x="225245" y="97679"/>
                      <a:pt x="222518" y="95407"/>
                    </a:cubicBezTo>
                    <a:cubicBezTo>
                      <a:pt x="220319" y="93575"/>
                      <a:pt x="220137" y="89851"/>
                      <a:pt x="217756" y="88263"/>
                    </a:cubicBezTo>
                    <a:cubicBezTo>
                      <a:pt x="215033" y="86448"/>
                      <a:pt x="211336" y="86917"/>
                      <a:pt x="208231" y="85882"/>
                    </a:cubicBezTo>
                    <a:cubicBezTo>
                      <a:pt x="181330" y="76915"/>
                      <a:pt x="209624" y="84444"/>
                      <a:pt x="186799" y="78738"/>
                    </a:cubicBezTo>
                    <a:cubicBezTo>
                      <a:pt x="182037" y="73975"/>
                      <a:pt x="178902" y="66580"/>
                      <a:pt x="172512" y="64450"/>
                    </a:cubicBezTo>
                    <a:cubicBezTo>
                      <a:pt x="160940" y="60593"/>
                      <a:pt x="143457" y="55060"/>
                      <a:pt x="132031" y="50163"/>
                    </a:cubicBezTo>
                    <a:cubicBezTo>
                      <a:pt x="127137" y="48065"/>
                      <a:pt x="122398" y="45605"/>
                      <a:pt x="117743" y="43019"/>
                    </a:cubicBezTo>
                    <a:cubicBezTo>
                      <a:pt x="115241" y="41629"/>
                      <a:pt x="113340" y="39079"/>
                      <a:pt x="110599" y="38257"/>
                    </a:cubicBezTo>
                    <a:cubicBezTo>
                      <a:pt x="105223" y="36644"/>
                      <a:pt x="99434" y="36976"/>
                      <a:pt x="93931" y="35875"/>
                    </a:cubicBezTo>
                    <a:cubicBezTo>
                      <a:pt x="87513" y="34591"/>
                      <a:pt x="81281" y="32484"/>
                      <a:pt x="74881" y="31113"/>
                    </a:cubicBezTo>
                    <a:cubicBezTo>
                      <a:pt x="70160" y="30101"/>
                      <a:pt x="65339" y="29622"/>
                      <a:pt x="60593" y="28732"/>
                    </a:cubicBezTo>
                    <a:cubicBezTo>
                      <a:pt x="52637" y="27240"/>
                      <a:pt x="44842" y="24702"/>
                      <a:pt x="36781" y="23969"/>
                    </a:cubicBezTo>
                    <a:cubicBezTo>
                      <a:pt x="27295" y="23107"/>
                      <a:pt x="9396" y="-2224"/>
                      <a:pt x="3443" y="157"/>
                    </a:cubicBezTo>
                    <a:close/>
                  </a:path>
                </a:pathLst>
              </a:custGeom>
              <a:solidFill>
                <a:srgbClr val="008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sp>
            <p:nvSpPr>
              <p:cNvPr id="73" name="Oval 72">
                <a:extLst>
                  <a:ext uri="{FF2B5EF4-FFF2-40B4-BE49-F238E27FC236}">
                    <a16:creationId xmlns:a16="http://schemas.microsoft.com/office/drawing/2014/main" id="{977FCF74-3DC7-4D4C-A0E5-AE334302813D}"/>
                  </a:ext>
                </a:extLst>
              </p:cNvPr>
              <p:cNvSpPr/>
              <p:nvPr/>
            </p:nvSpPr>
            <p:spPr>
              <a:xfrm>
                <a:off x="204789" y="5211264"/>
                <a:ext cx="45719" cy="60824"/>
              </a:xfrm>
              <a:prstGeom prst="ellipse">
                <a:avLst/>
              </a:prstGeom>
              <a:solidFill>
                <a:srgbClr val="00877B"/>
              </a:solidFill>
              <a:ln>
                <a:solidFill>
                  <a:srgbClr val="008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0" dirty="0"/>
              </a:p>
            </p:txBody>
          </p:sp>
          <p:pic>
            <p:nvPicPr>
              <p:cNvPr id="74" name="Graphic 73">
                <a:extLst>
                  <a:ext uri="{FF2B5EF4-FFF2-40B4-BE49-F238E27FC236}">
                    <a16:creationId xmlns:a16="http://schemas.microsoft.com/office/drawing/2014/main" id="{B818269C-3600-4986-BCE6-6D88E88C94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4" y="4739328"/>
                <a:ext cx="721012" cy="764227"/>
              </a:xfrm>
              <a:prstGeom prst="rect">
                <a:avLst/>
              </a:prstGeom>
            </p:spPr>
          </p:pic>
        </p:grpSp>
        <p:sp>
          <p:nvSpPr>
            <p:cNvPr id="75" name="TextBox 74">
              <a:extLst>
                <a:ext uri="{FF2B5EF4-FFF2-40B4-BE49-F238E27FC236}">
                  <a16:creationId xmlns:a16="http://schemas.microsoft.com/office/drawing/2014/main" id="{E353154B-2A72-4AA1-BCD6-FF1E6EB55234}"/>
                </a:ext>
              </a:extLst>
            </p:cNvPr>
            <p:cNvSpPr txBox="1"/>
            <p:nvPr/>
          </p:nvSpPr>
          <p:spPr>
            <a:xfrm>
              <a:off x="1559176" y="4998152"/>
              <a:ext cx="3010127" cy="584775"/>
            </a:xfrm>
            <a:prstGeom prst="rect">
              <a:avLst/>
            </a:prstGeom>
            <a:noFill/>
          </p:spPr>
          <p:txBody>
            <a:bodyPr wrap="square" rtlCol="0">
              <a:spAutoFit/>
            </a:bodyPr>
            <a:lstStyle/>
            <a:p>
              <a:r>
                <a:rPr lang="en-GB" sz="1200" b="1" noProof="0" dirty="0">
                  <a:solidFill>
                    <a:schemeClr val="tx1">
                      <a:lumMod val="85000"/>
                      <a:lumOff val="15000"/>
                    </a:schemeClr>
                  </a:solidFill>
                  <a:latin typeface="Univers" panose="020B0503020202020204" pitchFamily="34" charset="0"/>
                </a:rPr>
                <a:t>200 mg KEYTRUDA monotherapy</a:t>
              </a:r>
              <a:br>
                <a:rPr lang="en-GB" sz="1200" b="1" noProof="0" dirty="0">
                  <a:solidFill>
                    <a:schemeClr val="tx1">
                      <a:lumMod val="85000"/>
                      <a:lumOff val="15000"/>
                    </a:schemeClr>
                  </a:solidFill>
                  <a:latin typeface="Univers" panose="020B0503020202020204" pitchFamily="34" charset="0"/>
                </a:rPr>
              </a:br>
              <a:r>
                <a:rPr lang="en-GB" sz="1000" b="1" noProof="0" dirty="0">
                  <a:solidFill>
                    <a:schemeClr val="tx1">
                      <a:lumMod val="85000"/>
                      <a:lumOff val="15000"/>
                    </a:schemeClr>
                  </a:solidFill>
                  <a:latin typeface="Univers" panose="020B0503020202020204" pitchFamily="34" charset="0"/>
                </a:rPr>
                <a:t>(radiation therapy concurrently or </a:t>
              </a:r>
              <a:br>
                <a:rPr lang="en-GB" sz="1000" b="1" noProof="0" dirty="0">
                  <a:solidFill>
                    <a:schemeClr val="tx1">
                      <a:lumMod val="85000"/>
                      <a:lumOff val="15000"/>
                    </a:schemeClr>
                  </a:solidFill>
                  <a:latin typeface="Univers" panose="020B0503020202020204" pitchFamily="34" charset="0"/>
                </a:rPr>
              </a:br>
              <a:r>
                <a:rPr lang="en-GB" sz="1000" b="1" noProof="0" dirty="0">
                  <a:solidFill>
                    <a:schemeClr val="tx1">
                      <a:lumMod val="85000"/>
                      <a:lumOff val="15000"/>
                    </a:schemeClr>
                  </a:solidFill>
                  <a:latin typeface="Univers" panose="020B0503020202020204" pitchFamily="34" charset="0"/>
                </a:rPr>
                <a:t>2 weeks prior to adjuvant KEYTRUDA)</a:t>
              </a:r>
              <a:endParaRPr lang="en-GB" sz="1200" noProof="0" dirty="0"/>
            </a:p>
          </p:txBody>
        </p:sp>
        <p:pic>
          <p:nvPicPr>
            <p:cNvPr id="76" name="Graphic 75">
              <a:extLst>
                <a:ext uri="{FF2B5EF4-FFF2-40B4-BE49-F238E27FC236}">
                  <a16:creationId xmlns:a16="http://schemas.microsoft.com/office/drawing/2014/main" id="{EF9895C0-958A-4B94-BB62-0F6F0FDC11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50899" y="4980670"/>
              <a:ext cx="610639" cy="610639"/>
            </a:xfrm>
            <a:prstGeom prst="rect">
              <a:avLst/>
            </a:prstGeom>
          </p:spPr>
        </p:pic>
        <p:pic>
          <p:nvPicPr>
            <p:cNvPr id="78" name="Graphic 77">
              <a:extLst>
                <a:ext uri="{FF2B5EF4-FFF2-40B4-BE49-F238E27FC236}">
                  <a16:creationId xmlns:a16="http://schemas.microsoft.com/office/drawing/2014/main" id="{09B1065B-E367-4CC0-B251-2BC350A96B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63977" y="5334446"/>
              <a:ext cx="374238" cy="218305"/>
            </a:xfrm>
            <a:prstGeom prst="rect">
              <a:avLst/>
            </a:prstGeom>
          </p:spPr>
        </p:pic>
      </p:grpSp>
      <p:sp>
        <p:nvSpPr>
          <p:cNvPr id="79" name="TextBox 78">
            <a:extLst>
              <a:ext uri="{FF2B5EF4-FFF2-40B4-BE49-F238E27FC236}">
                <a16:creationId xmlns:a16="http://schemas.microsoft.com/office/drawing/2014/main" id="{F669188A-1BD5-4B84-933F-47B084770C9D}"/>
              </a:ext>
            </a:extLst>
          </p:cNvPr>
          <p:cNvSpPr txBox="1"/>
          <p:nvPr/>
        </p:nvSpPr>
        <p:spPr>
          <a:xfrm>
            <a:off x="7624197" y="1562915"/>
            <a:ext cx="4270917" cy="3593361"/>
          </a:xfrm>
          <a:prstGeom prst="roundRect">
            <a:avLst>
              <a:gd name="adj" fmla="val 0"/>
            </a:avLst>
          </a:prstGeom>
          <a:solidFill>
            <a:schemeClr val="accent3">
              <a:lumMod val="20000"/>
              <a:lumOff val="80000"/>
            </a:schemeClr>
          </a:solidFill>
          <a:ln w="28575">
            <a:solidFill>
              <a:schemeClr val="bg2">
                <a:lumMod val="50000"/>
              </a:schemeClr>
            </a:solidFill>
          </a:ln>
          <a:effectLst>
            <a:outerShdw blurRad="50800" dist="38100" dir="2700000" algn="tl" rotWithShape="0">
              <a:prstClr val="black">
                <a:alpha val="40000"/>
              </a:prstClr>
            </a:outerShdw>
          </a:effectLst>
        </p:spPr>
        <p:txBody>
          <a:bodyPr wrap="square" rtlCol="0" anchor="ctr">
            <a:noAutofit/>
          </a:bodyPr>
          <a:lstStyle/>
          <a:p>
            <a:r>
              <a:rPr lang="en-GB" sz="1050" spc="-10" noProof="0" dirty="0">
                <a:latin typeface="Univers" panose="020B0503020202020204" pitchFamily="34" charset="0"/>
                <a:cs typeface="Arial" panose="020B0604020202020204" pitchFamily="34" charset="0"/>
              </a:rPr>
              <a:t>Patients should be treated with KEYTRUDA until disease progression or unacceptable toxicity</a:t>
            </a:r>
            <a:r>
              <a:rPr lang="en-GB" sz="1050" spc="-10" baseline="30000" noProof="0" dirty="0">
                <a:latin typeface="Univers" panose="020B0503020202020204" pitchFamily="34" charset="0"/>
                <a:cs typeface="Arial" panose="020B0604020202020204" pitchFamily="34" charset="0"/>
              </a:rPr>
              <a:t>3</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Atypical responses (i.e. an initial transient increase in tumour size or new small lesions within the first few months, followed by tumour shrinkage) have been observed</a:t>
            </a:r>
            <a:r>
              <a:rPr lang="en-GB" sz="1050" spc="-10" baseline="30000" noProof="0" dirty="0">
                <a:latin typeface="Univers" panose="020B0503020202020204" pitchFamily="34" charset="0"/>
                <a:cs typeface="Arial" panose="020B0604020202020204" pitchFamily="34" charset="0"/>
              </a:rPr>
              <a:t>3</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It is recommended to continue treatment in clinically stable patients with initial evidence of disease progression until disease progression is confirmed</a:t>
            </a:r>
            <a:r>
              <a:rPr lang="en-GB" sz="1050" spc="-10" baseline="30000" noProof="0" dirty="0">
                <a:latin typeface="Univers" panose="020B0503020202020204" pitchFamily="34" charset="0"/>
                <a:cs typeface="Arial" panose="020B0604020202020204" pitchFamily="34" charset="0"/>
              </a:rPr>
              <a:t>3</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No dose reductions of KEYTRUDA are recommended. KEYTRUDA should be withheld or discontinued to manage AEs as described within the SmPC</a:t>
            </a:r>
            <a:r>
              <a:rPr lang="en-GB" sz="1050" spc="-10" baseline="30000" noProof="0" dirty="0">
                <a:latin typeface="Univers" panose="020B0503020202020204" pitchFamily="34" charset="0"/>
                <a:cs typeface="Arial" panose="020B0604020202020204" pitchFamily="34" charset="0"/>
              </a:rPr>
              <a:t>3</a:t>
            </a:r>
            <a:endParaRPr lang="en-GB" sz="1050" spc="-10" noProof="0" dirty="0">
              <a:latin typeface="Univers" panose="020B0503020202020204" pitchFamily="34" charset="0"/>
              <a:cs typeface="Arial" panose="020B0604020202020204" pitchFamily="34" charset="0"/>
            </a:endParaRPr>
          </a:p>
          <a:p>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When administering KEYTRUDA in combination with IV chemotherapy, KEYTRUDA should be administered first</a:t>
            </a:r>
            <a:r>
              <a:rPr lang="en-GB" sz="1050" spc="-10" baseline="30000" noProof="0" dirty="0">
                <a:latin typeface="Univers" panose="020B0503020202020204" pitchFamily="34" charset="0"/>
                <a:cs typeface="Arial" panose="020B0604020202020204" pitchFamily="34" charset="0"/>
              </a:rPr>
              <a:t>3</a:t>
            </a:r>
            <a:endParaRPr lang="en-GB" sz="1050" spc="-10" noProof="0" dirty="0">
              <a:latin typeface="Univers" panose="020B0503020202020204" pitchFamily="34" charset="0"/>
              <a:cs typeface="Arial" panose="020B0604020202020204" pitchFamily="34" charset="0"/>
            </a:endParaRPr>
          </a:p>
          <a:p>
            <a:endParaRPr lang="en-GB" sz="1050" spc="-10" noProof="0" dirty="0">
              <a:latin typeface="Univers" panose="020B0503020202020204" pitchFamily="34" charset="0"/>
              <a:cs typeface="Arial" panose="020B0604020202020204" pitchFamily="34" charset="0"/>
            </a:endParaRPr>
          </a:p>
          <a:p>
            <a:r>
              <a:rPr lang="en-GB" sz="1050" b="1" spc="-10" noProof="0" dirty="0">
                <a:latin typeface="Univers" panose="020B0503020202020204" pitchFamily="34" charset="0"/>
                <a:cs typeface="Arial" panose="020B0604020202020204" pitchFamily="34" charset="0"/>
              </a:rPr>
              <a:t>Consult the full KEYTRUDA SmPC for guidance on dosing</a:t>
            </a:r>
          </a:p>
        </p:txBody>
      </p:sp>
      <p:sp>
        <p:nvSpPr>
          <p:cNvPr id="43" name="Text Placeholder 7">
            <a:extLst>
              <a:ext uri="{FF2B5EF4-FFF2-40B4-BE49-F238E27FC236}">
                <a16:creationId xmlns:a16="http://schemas.microsoft.com/office/drawing/2014/main" id="{026173EC-EEB2-4A00-9D32-5E44CD2FA45F}"/>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80 mg/m</a:t>
            </a:r>
            <a:r>
              <a:rPr lang="en-GB" sz="800" b="1" baseline="30000" noProof="0" dirty="0">
                <a:latin typeface="Univers" panose="020B0503020202020204" pitchFamily="34" charset="0"/>
              </a:rPr>
              <a:t>2 </a:t>
            </a:r>
            <a:r>
              <a:rPr lang="en-GB" sz="800" b="1" noProof="0" dirty="0">
                <a:latin typeface="Univers" panose="020B0503020202020204" pitchFamily="34" charset="0"/>
              </a:rPr>
              <a:t>QW; </a:t>
            </a:r>
            <a:r>
              <a:rPr lang="en-GB" sz="800" b="1" baseline="30000" noProof="0" dirty="0">
                <a:latin typeface="Univers" panose="020B0503020202020204" pitchFamily="34" charset="0"/>
              </a:rPr>
              <a:t>b</a:t>
            </a:r>
            <a:r>
              <a:rPr lang="en-GB" sz="800" b="1" noProof="0" dirty="0">
                <a:latin typeface="Univers" panose="020B0503020202020204" pitchFamily="34" charset="0"/>
              </a:rPr>
              <a:t>AUC of 5 mg/mm/min Q3W or 1.5 mg/mm/min QW; </a:t>
            </a:r>
            <a:r>
              <a:rPr lang="en-GB" sz="800" b="1" baseline="30000" noProof="0" dirty="0">
                <a:latin typeface="Univers" panose="020B0503020202020204" pitchFamily="34" charset="0"/>
              </a:rPr>
              <a:t>c</a:t>
            </a:r>
            <a:r>
              <a:rPr lang="en-GB" sz="800" b="1" noProof="0" dirty="0">
                <a:latin typeface="Univers" panose="020B0503020202020204" pitchFamily="34" charset="0"/>
              </a:rPr>
              <a:t>60 mg/m</a:t>
            </a:r>
            <a:r>
              <a:rPr lang="en-GB" sz="800" b="1" baseline="30000" noProof="0" dirty="0">
                <a:latin typeface="Univers" panose="020B0503020202020204" pitchFamily="34" charset="0"/>
              </a:rPr>
              <a:t>2 </a:t>
            </a:r>
            <a:r>
              <a:rPr lang="en-GB" sz="800" b="1" noProof="0" dirty="0">
                <a:latin typeface="Univers" panose="020B0503020202020204" pitchFamily="34" charset="0"/>
              </a:rPr>
              <a:t>Q3W; </a:t>
            </a:r>
            <a:r>
              <a:rPr lang="en-GB" sz="800" b="1" baseline="30000" noProof="0" dirty="0">
                <a:latin typeface="Univers" panose="020B0503020202020204" pitchFamily="34" charset="0"/>
              </a:rPr>
              <a:t>d</a:t>
            </a:r>
            <a:r>
              <a:rPr lang="en-GB" sz="800" b="1" noProof="0" dirty="0">
                <a:latin typeface="Univers" panose="020B0503020202020204" pitchFamily="34" charset="0"/>
              </a:rPr>
              <a:t>90 mg/m</a:t>
            </a:r>
            <a:r>
              <a:rPr lang="en-GB" sz="800" b="1" baseline="30000" noProof="0" dirty="0">
                <a:latin typeface="Univers" panose="020B0503020202020204" pitchFamily="34" charset="0"/>
              </a:rPr>
              <a:t>2 </a:t>
            </a:r>
            <a:r>
              <a:rPr lang="en-GB" sz="800" b="1" noProof="0" dirty="0">
                <a:latin typeface="Univers" panose="020B0503020202020204" pitchFamily="34" charset="0"/>
              </a:rPr>
              <a:t>Q3W; </a:t>
            </a:r>
            <a:r>
              <a:rPr lang="en-GB" sz="800" b="1" baseline="30000" noProof="0" dirty="0">
                <a:latin typeface="Univers" panose="020B0503020202020204" pitchFamily="34" charset="0"/>
              </a:rPr>
              <a:t>e</a:t>
            </a:r>
            <a:r>
              <a:rPr lang="en-GB" sz="800" b="1" noProof="0" dirty="0">
                <a:latin typeface="Univers" panose="020B0503020202020204" pitchFamily="34" charset="0"/>
              </a:rPr>
              <a:t>600 mg/m</a:t>
            </a:r>
            <a:r>
              <a:rPr lang="en-GB" sz="800" b="1" baseline="30000" noProof="0" dirty="0">
                <a:latin typeface="Univers" panose="020B0503020202020204" pitchFamily="34" charset="0"/>
              </a:rPr>
              <a:t>2 </a:t>
            </a:r>
            <a:r>
              <a:rPr lang="en-GB" sz="800" b="1" noProof="0" dirty="0">
                <a:latin typeface="Univers" panose="020B0503020202020204" pitchFamily="34" charset="0"/>
              </a:rPr>
              <a:t>Q3W.</a:t>
            </a:r>
            <a:br>
              <a:rPr lang="en-GB" sz="800" b="1" noProof="0" dirty="0">
                <a:latin typeface="Univers" panose="020B0503020202020204" pitchFamily="34" charset="0"/>
              </a:rPr>
            </a:br>
            <a:r>
              <a:rPr lang="en-GB" sz="800" noProof="0" dirty="0">
                <a:latin typeface="Univers" panose="020B0503020202020204" pitchFamily="34" charset="0"/>
              </a:rPr>
              <a:t>AE, adverse event; AUC, area under the curve; IV, intravenous; Q3W, every 3 weeks; QW, once a week; SmPC, Summary of Product Characteristics.</a:t>
            </a:r>
            <a:br>
              <a:rPr lang="en-GB" sz="800" noProof="0" dirty="0">
                <a:latin typeface="Univers" panose="020B0503020202020204" pitchFamily="34" charset="0"/>
              </a:rPr>
            </a:br>
            <a:r>
              <a:rPr lang="en-GB" sz="800" noProof="0" dirty="0">
                <a:latin typeface="Univers" panose="020B0503020202020204" pitchFamily="34" charset="0"/>
              </a:rPr>
              <a:t>1.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 2.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 </a:t>
            </a:r>
            <a:br>
              <a:rPr lang="en-GB" sz="800" noProof="0" dirty="0">
                <a:latin typeface="Univers" panose="020B0503020202020204" pitchFamily="34" charset="0"/>
              </a:rPr>
            </a:br>
            <a:r>
              <a:rPr lang="en-GB" sz="800" noProof="0" dirty="0">
                <a:latin typeface="Univers" panose="020B0503020202020204" pitchFamily="34" charset="0"/>
              </a:rPr>
              <a:t>3. KEYTRUDA (pembrolizumab) Summary of Product Characteristics. Available at: </a:t>
            </a:r>
            <a:r>
              <a:rPr lang="en-GB" sz="800" noProof="0" dirty="0">
                <a:latin typeface="Univers" panose="020B0503020202020204" pitchFamily="34" charset="0"/>
                <a:hlinkClick r:id="rId11"/>
              </a:rPr>
              <a:t>https://www.medicines.org.uk/emc/product/2498/smpc</a:t>
            </a:r>
            <a:r>
              <a:rPr lang="en-GB" sz="800" noProof="0" dirty="0">
                <a:latin typeface="Univers" panose="020B0503020202020204" pitchFamily="34" charset="0"/>
              </a:rPr>
              <a:t>. Accessed August 2025.</a:t>
            </a:r>
          </a:p>
        </p:txBody>
      </p:sp>
      <p:sp>
        <p:nvSpPr>
          <p:cNvPr id="3" name="TextBox 2">
            <a:extLst>
              <a:ext uri="{FF2B5EF4-FFF2-40B4-BE49-F238E27FC236}">
                <a16:creationId xmlns:a16="http://schemas.microsoft.com/office/drawing/2014/main" id="{6E8AF335-73D5-CD7A-A7E8-277E62704CE6}"/>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12"/>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0821687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Rounded Corners 81">
            <a:extLst>
              <a:ext uri="{FF2B5EF4-FFF2-40B4-BE49-F238E27FC236}">
                <a16:creationId xmlns:a16="http://schemas.microsoft.com/office/drawing/2014/main" id="{6914B757-F9B7-48D3-ACAA-9033BE22B607}"/>
              </a:ext>
            </a:extLst>
          </p:cNvPr>
          <p:cNvSpPr/>
          <p:nvPr/>
        </p:nvSpPr>
        <p:spPr>
          <a:xfrm>
            <a:off x="483065" y="1933497"/>
            <a:ext cx="6452352" cy="2742174"/>
          </a:xfrm>
          <a:prstGeom prst="roundRect">
            <a:avLst>
              <a:gd name="adj" fmla="val 0"/>
            </a:avLst>
          </a:prstGeom>
          <a:solidFill>
            <a:schemeClr val="bg1">
              <a:lumMod val="85000"/>
              <a:alpha val="49902"/>
            </a:schemeClr>
          </a:solidFill>
          <a:ln w="19050">
            <a:solidFill>
              <a:schemeClr val="bg2">
                <a:lumMod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noProof="0" dirty="0">
              <a:solidFill>
                <a:schemeClr val="tx1">
                  <a:lumMod val="85000"/>
                  <a:lumOff val="15000"/>
                </a:schemeClr>
              </a:solidFill>
              <a:latin typeface="Univers" panose="020B0503020202020204" pitchFamily="34" charset="0"/>
            </a:endParaRPr>
          </a:p>
        </p:txBody>
      </p:sp>
      <p:sp>
        <p:nvSpPr>
          <p:cNvPr id="33" name="Title 5">
            <a:extLst>
              <a:ext uri="{FF2B5EF4-FFF2-40B4-BE49-F238E27FC236}">
                <a16:creationId xmlns:a16="http://schemas.microsoft.com/office/drawing/2014/main" id="{60DC84DB-08FA-47F9-A5AA-2CA81463B457}"/>
              </a:ext>
            </a:extLst>
          </p:cNvPr>
          <p:cNvSpPr txBox="1">
            <a:spLocks/>
          </p:cNvSpPr>
          <p:nvPr/>
        </p:nvSpPr>
        <p:spPr>
          <a:xfrm>
            <a:off x="281734" y="255451"/>
            <a:ext cx="10515600" cy="60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KEYTRUDA offers flexibility of dosing</a:t>
            </a:r>
            <a:endParaRPr lang="en-GB" sz="2800" baseline="30000" noProof="0" dirty="0">
              <a:solidFill>
                <a:schemeClr val="bg1"/>
              </a:solidFill>
              <a:latin typeface="Univers" panose="020B0503020202020204" pitchFamily="34" charset="0"/>
            </a:endParaRPr>
          </a:p>
        </p:txBody>
      </p:sp>
      <p:grpSp>
        <p:nvGrpSpPr>
          <p:cNvPr id="19" name="Group 18">
            <a:extLst>
              <a:ext uri="{FF2B5EF4-FFF2-40B4-BE49-F238E27FC236}">
                <a16:creationId xmlns:a16="http://schemas.microsoft.com/office/drawing/2014/main" id="{603DA560-F45D-42C4-A846-3878C2ED7598}"/>
              </a:ext>
            </a:extLst>
          </p:cNvPr>
          <p:cNvGrpSpPr/>
          <p:nvPr/>
        </p:nvGrpSpPr>
        <p:grpSpPr>
          <a:xfrm>
            <a:off x="11314871" y="6087887"/>
            <a:ext cx="656605" cy="656603"/>
            <a:chOff x="8680178" y="917741"/>
            <a:chExt cx="352645" cy="350678"/>
          </a:xfrm>
        </p:grpSpPr>
        <p:sp>
          <p:nvSpPr>
            <p:cNvPr id="20" name="Oval 19">
              <a:extLst>
                <a:ext uri="{FF2B5EF4-FFF2-40B4-BE49-F238E27FC236}">
                  <a16:creationId xmlns:a16="http://schemas.microsoft.com/office/drawing/2014/main" id="{B29D74D9-9F55-4A2B-AC40-7FBD398C582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21" name="Graphic 20" descr="Home">
              <a:hlinkClick r:id="rId3" action="ppaction://hlinksldjump"/>
              <a:extLst>
                <a:ext uri="{FF2B5EF4-FFF2-40B4-BE49-F238E27FC236}">
                  <a16:creationId xmlns:a16="http://schemas.microsoft.com/office/drawing/2014/main" id="{9EFBC106-BE38-43DF-BB4D-F259C327D4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43" name="Rectangle: Rounded Corners 42">
            <a:extLst>
              <a:ext uri="{FF2B5EF4-FFF2-40B4-BE49-F238E27FC236}">
                <a16:creationId xmlns:a16="http://schemas.microsoft.com/office/drawing/2014/main" id="{36562ABF-56AF-426B-B06A-D773F01C0F75}"/>
              </a:ext>
            </a:extLst>
          </p:cNvPr>
          <p:cNvSpPr/>
          <p:nvPr/>
        </p:nvSpPr>
        <p:spPr>
          <a:xfrm>
            <a:off x="0" y="5409783"/>
            <a:ext cx="12192000" cy="625101"/>
          </a:xfrm>
          <a:prstGeom prst="roundRect">
            <a:avLst>
              <a:gd name="adj" fmla="val 0"/>
            </a:avLst>
          </a:prstGeom>
          <a:solidFill>
            <a:schemeClr val="accent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spc="-10" noProof="0" dirty="0">
                <a:latin typeface="Univers" panose="020B0503020202020204" pitchFamily="34" charset="0"/>
              </a:rPr>
              <a:t>The KEYTRUDA 200 mg Q3W regimen has been assessed in Phase 2 and Phase 3 registration studies across a multitude of indications. </a:t>
            </a:r>
            <a:br>
              <a:rPr lang="en-GB" sz="1200" spc="-10" noProof="0" dirty="0">
                <a:latin typeface="Univers" panose="020B0503020202020204" pitchFamily="34" charset="0"/>
              </a:rPr>
            </a:br>
            <a:r>
              <a:rPr lang="en-GB" sz="1200" spc="-10" noProof="0" dirty="0">
                <a:latin typeface="Univers" panose="020B0503020202020204" pitchFamily="34" charset="0"/>
              </a:rPr>
              <a:t>An exposure–response evaluation (using modelling and simulation) led to the approval of the 400 mg Q6W dosing for monotherapy and combination therapy.</a:t>
            </a:r>
            <a:endParaRPr lang="en-GB" sz="1200" spc="-10" baseline="30000" noProof="0" dirty="0">
              <a:latin typeface="Univers" panose="020B0503020202020204" pitchFamily="34" charset="0"/>
            </a:endParaRPr>
          </a:p>
        </p:txBody>
      </p:sp>
      <p:sp>
        <p:nvSpPr>
          <p:cNvPr id="44" name="TextBox 43">
            <a:extLst>
              <a:ext uri="{FF2B5EF4-FFF2-40B4-BE49-F238E27FC236}">
                <a16:creationId xmlns:a16="http://schemas.microsoft.com/office/drawing/2014/main" id="{37FC3ED9-D5A1-404C-8553-B3C3A1FDF4C3}"/>
              </a:ext>
            </a:extLst>
          </p:cNvPr>
          <p:cNvSpPr txBox="1"/>
          <p:nvPr/>
        </p:nvSpPr>
        <p:spPr>
          <a:xfrm>
            <a:off x="7624197" y="1562915"/>
            <a:ext cx="4270917" cy="3593361"/>
          </a:xfrm>
          <a:prstGeom prst="roundRect">
            <a:avLst>
              <a:gd name="adj" fmla="val 0"/>
            </a:avLst>
          </a:prstGeom>
          <a:solidFill>
            <a:schemeClr val="accent3">
              <a:lumMod val="20000"/>
              <a:lumOff val="80000"/>
            </a:schemeClr>
          </a:solidFill>
          <a:ln w="28575">
            <a:solidFill>
              <a:schemeClr val="bg2">
                <a:lumMod val="50000"/>
              </a:schemeClr>
            </a:solidFill>
          </a:ln>
          <a:effectLst>
            <a:outerShdw blurRad="50800" dist="38100" dir="2700000" algn="tl" rotWithShape="0">
              <a:prstClr val="black">
                <a:alpha val="40000"/>
              </a:prstClr>
            </a:outerShdw>
          </a:effectLst>
        </p:spPr>
        <p:txBody>
          <a:bodyPr wrap="square" rtlCol="0" anchor="ctr">
            <a:noAutofit/>
          </a:bodyPr>
          <a:lstStyle/>
          <a:p>
            <a:r>
              <a:rPr lang="en-GB" sz="1050" spc="-10" noProof="0" dirty="0">
                <a:latin typeface="Univers" panose="020B0503020202020204" pitchFamily="34" charset="0"/>
                <a:cs typeface="Arial" panose="020B0604020202020204" pitchFamily="34" charset="0"/>
              </a:rPr>
              <a:t>Patients should be treated with KEYTRUDA until disease progression or unacceptable toxicity.</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Atypical responses (i.e. an initial transient increase in tumour size or new small lesions within the first few months, followed by tumour shrinkage) have been observed.</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It is recommended to continue treatment in clinically stable patients with suspected disease progression until disease progression is confirmed.</a:t>
            </a:r>
            <a:br>
              <a:rPr lang="en-GB" sz="1050" spc="-10" noProof="0" dirty="0">
                <a:latin typeface="Univers" panose="020B0503020202020204" pitchFamily="34" charset="0"/>
                <a:cs typeface="Arial" panose="020B0604020202020204" pitchFamily="34" charset="0"/>
              </a:rPr>
            </a:br>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No dose reductions of KEYTRUDA are recommended. KEYTRUDA should be withheld or discontinued to manage AEs as described within the SmPC.</a:t>
            </a:r>
          </a:p>
          <a:p>
            <a:endParaRPr lang="en-GB" sz="1050" spc="-10" noProof="0" dirty="0">
              <a:latin typeface="Univers" panose="020B0503020202020204" pitchFamily="34" charset="0"/>
              <a:cs typeface="Arial" panose="020B0604020202020204" pitchFamily="34" charset="0"/>
            </a:endParaRPr>
          </a:p>
          <a:p>
            <a:r>
              <a:rPr lang="en-GB" sz="1050" spc="-10" noProof="0" dirty="0">
                <a:latin typeface="Univers" panose="020B0503020202020204" pitchFamily="34" charset="0"/>
                <a:cs typeface="Arial" panose="020B0604020202020204" pitchFamily="34" charset="0"/>
              </a:rPr>
              <a:t>When administering KEYTRUDA in combination with IV chemotherapy, KEYTRUDA should be administered first.</a:t>
            </a:r>
          </a:p>
          <a:p>
            <a:endParaRPr lang="en-GB" sz="1050" spc="-10" noProof="0" dirty="0">
              <a:latin typeface="Univers" panose="020B0503020202020204" pitchFamily="34" charset="0"/>
              <a:cs typeface="Arial" panose="020B0604020202020204" pitchFamily="34" charset="0"/>
            </a:endParaRPr>
          </a:p>
          <a:p>
            <a:r>
              <a:rPr lang="en-GB" sz="1050" b="1" spc="-10" noProof="0" dirty="0">
                <a:latin typeface="Univers" panose="020B0503020202020204" pitchFamily="34" charset="0"/>
                <a:cs typeface="Arial" panose="020B0604020202020204" pitchFamily="34" charset="0"/>
              </a:rPr>
              <a:t>Consult the full KEYTRUDA SmPC for guidance on dosing.</a:t>
            </a:r>
          </a:p>
        </p:txBody>
      </p:sp>
      <p:sp>
        <p:nvSpPr>
          <p:cNvPr id="45" name="Content Placeholder 6">
            <a:extLst>
              <a:ext uri="{FF2B5EF4-FFF2-40B4-BE49-F238E27FC236}">
                <a16:creationId xmlns:a16="http://schemas.microsoft.com/office/drawing/2014/main" id="{F02B2C19-2EDD-4621-8C00-F3A6302873AB}"/>
              </a:ext>
            </a:extLst>
          </p:cNvPr>
          <p:cNvSpPr txBox="1">
            <a:spLocks/>
          </p:cNvSpPr>
          <p:nvPr/>
        </p:nvSpPr>
        <p:spPr>
          <a:xfrm>
            <a:off x="483065" y="2023947"/>
            <a:ext cx="5973016" cy="5889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b="1" noProof="0" dirty="0">
                <a:solidFill>
                  <a:schemeClr val="tx2"/>
                </a:solidFill>
                <a:latin typeface="Univers" panose="020B0503020202020204" pitchFamily="34" charset="0"/>
              </a:rPr>
              <a:t>KEYTRUDA dosing:</a:t>
            </a:r>
            <a:endParaRPr lang="en-GB" sz="2400" b="1" baseline="30000" noProof="0" dirty="0">
              <a:solidFill>
                <a:schemeClr val="tx2"/>
              </a:solidFill>
              <a:latin typeface="Univers" panose="020B0503020202020204" pitchFamily="34" charset="0"/>
            </a:endParaRPr>
          </a:p>
        </p:txBody>
      </p:sp>
      <p:grpSp>
        <p:nvGrpSpPr>
          <p:cNvPr id="55" name="Group 54">
            <a:extLst>
              <a:ext uri="{FF2B5EF4-FFF2-40B4-BE49-F238E27FC236}">
                <a16:creationId xmlns:a16="http://schemas.microsoft.com/office/drawing/2014/main" id="{6D8AB919-EA00-430E-9BB9-5D4F8EF699F0}"/>
              </a:ext>
            </a:extLst>
          </p:cNvPr>
          <p:cNvGrpSpPr/>
          <p:nvPr/>
        </p:nvGrpSpPr>
        <p:grpSpPr>
          <a:xfrm>
            <a:off x="551433" y="2577469"/>
            <a:ext cx="6833567" cy="2127457"/>
            <a:chOff x="270097" y="2509734"/>
            <a:chExt cx="6833567" cy="2127457"/>
          </a:xfrm>
        </p:grpSpPr>
        <p:pic>
          <p:nvPicPr>
            <p:cNvPr id="59" name="Content Placeholder 21" descr="Stopwatch 50% with solid fill">
              <a:extLst>
                <a:ext uri="{FF2B5EF4-FFF2-40B4-BE49-F238E27FC236}">
                  <a16:creationId xmlns:a16="http://schemas.microsoft.com/office/drawing/2014/main" id="{4621B388-9566-45F3-950C-F43F82CF02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89400" y="2601459"/>
              <a:ext cx="843071" cy="843071"/>
            </a:xfrm>
            <a:prstGeom prst="rect">
              <a:avLst/>
            </a:prstGeom>
          </p:spPr>
        </p:pic>
        <p:grpSp>
          <p:nvGrpSpPr>
            <p:cNvPr id="60" name="Group 59">
              <a:extLst>
                <a:ext uri="{FF2B5EF4-FFF2-40B4-BE49-F238E27FC236}">
                  <a16:creationId xmlns:a16="http://schemas.microsoft.com/office/drawing/2014/main" id="{79A45E22-9EB0-4C45-BC59-3DFA2B7388D6}"/>
                </a:ext>
              </a:extLst>
            </p:cNvPr>
            <p:cNvGrpSpPr/>
            <p:nvPr/>
          </p:nvGrpSpPr>
          <p:grpSpPr>
            <a:xfrm>
              <a:off x="270097" y="2509734"/>
              <a:ext cx="6833567" cy="2127457"/>
              <a:chOff x="5299297" y="2346312"/>
              <a:chExt cx="6833567" cy="2127457"/>
            </a:xfrm>
          </p:grpSpPr>
          <p:grpSp>
            <p:nvGrpSpPr>
              <p:cNvPr id="61" name="Group 60">
                <a:extLst>
                  <a:ext uri="{FF2B5EF4-FFF2-40B4-BE49-F238E27FC236}">
                    <a16:creationId xmlns:a16="http://schemas.microsoft.com/office/drawing/2014/main" id="{884E4C35-2417-458F-A741-EF49FF579407}"/>
                  </a:ext>
                </a:extLst>
              </p:cNvPr>
              <p:cNvGrpSpPr/>
              <p:nvPr/>
            </p:nvGrpSpPr>
            <p:grpSpPr>
              <a:xfrm>
                <a:off x="5394724" y="2346312"/>
                <a:ext cx="965408" cy="1023272"/>
                <a:chOff x="5426210" y="2345593"/>
                <a:chExt cx="965408" cy="1023272"/>
              </a:xfrm>
            </p:grpSpPr>
            <p:sp>
              <p:nvSpPr>
                <p:cNvPr id="70" name="Freeform: Shape 69">
                  <a:extLst>
                    <a:ext uri="{FF2B5EF4-FFF2-40B4-BE49-F238E27FC236}">
                      <a16:creationId xmlns:a16="http://schemas.microsoft.com/office/drawing/2014/main" id="{03DDB0E8-E1EB-4B74-BA2F-1CD14C40D88F}"/>
                    </a:ext>
                  </a:extLst>
                </p:cNvPr>
                <p:cNvSpPr/>
                <p:nvPr/>
              </p:nvSpPr>
              <p:spPr>
                <a:xfrm>
                  <a:off x="5661759" y="2635999"/>
                  <a:ext cx="503834" cy="549607"/>
                </a:xfrm>
                <a:custGeom>
                  <a:avLst/>
                  <a:gdLst>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46306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24874 w 374918"/>
                    <a:gd name="connsiteY9" fmla="*/ 262094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27256 w 374918"/>
                    <a:gd name="connsiteY5" fmla="*/ 247807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 name="connsiteX0" fmla="*/ 3443 w 374918"/>
                    <a:gd name="connsiteY0" fmla="*/ 157 h 388416"/>
                    <a:gd name="connsiteX1" fmla="*/ 1062 w 374918"/>
                    <a:gd name="connsiteY1" fmla="*/ 38257 h 388416"/>
                    <a:gd name="connsiteX2" fmla="*/ 5824 w 374918"/>
                    <a:gd name="connsiteY2" fmla="*/ 152557 h 388416"/>
                    <a:gd name="connsiteX3" fmla="*/ 10587 w 374918"/>
                    <a:gd name="connsiteY3" fmla="*/ 233519 h 388416"/>
                    <a:gd name="connsiteX4" fmla="*/ 17731 w 374918"/>
                    <a:gd name="connsiteY4" fmla="*/ 245425 h 388416"/>
                    <a:gd name="connsiteX5" fmla="*/ 15394 w 374918"/>
                    <a:gd name="connsiteY5" fmla="*/ 252314 h 388416"/>
                    <a:gd name="connsiteX6" fmla="*/ 39162 w 374918"/>
                    <a:gd name="connsiteY6" fmla="*/ 266857 h 388416"/>
                    <a:gd name="connsiteX7" fmla="*/ 46306 w 374918"/>
                    <a:gd name="connsiteY7" fmla="*/ 276382 h 388416"/>
                    <a:gd name="connsiteX8" fmla="*/ 32018 w 374918"/>
                    <a:gd name="connsiteY8" fmla="*/ 264475 h 388416"/>
                    <a:gd name="connsiteX9" fmla="*/ 10638 w 374918"/>
                    <a:gd name="connsiteY9" fmla="*/ 271107 h 388416"/>
                    <a:gd name="connsiteX10" fmla="*/ 39162 w 374918"/>
                    <a:gd name="connsiteY10" fmla="*/ 290669 h 388416"/>
                    <a:gd name="connsiteX11" fmla="*/ 29698 w 374918"/>
                    <a:gd name="connsiteY11" fmla="*/ 295432 h 388416"/>
                    <a:gd name="connsiteX12" fmla="*/ 48687 w 374918"/>
                    <a:gd name="connsiteY12" fmla="*/ 302575 h 388416"/>
                    <a:gd name="connsiteX13" fmla="*/ 41543 w 374918"/>
                    <a:gd name="connsiteY13" fmla="*/ 319244 h 388416"/>
                    <a:gd name="connsiteX14" fmla="*/ 53449 w 374918"/>
                    <a:gd name="connsiteY14" fmla="*/ 324007 h 388416"/>
                    <a:gd name="connsiteX15" fmla="*/ 74881 w 374918"/>
                    <a:gd name="connsiteY15" fmla="*/ 340675 h 388416"/>
                    <a:gd name="connsiteX16" fmla="*/ 96312 w 374918"/>
                    <a:gd name="connsiteY16" fmla="*/ 352582 h 388416"/>
                    <a:gd name="connsiteX17" fmla="*/ 120124 w 374918"/>
                    <a:gd name="connsiteY17" fmla="*/ 354963 h 388416"/>
                    <a:gd name="connsiteX18" fmla="*/ 141556 w 374918"/>
                    <a:gd name="connsiteY18" fmla="*/ 362107 h 388416"/>
                    <a:gd name="connsiteX19" fmla="*/ 153462 w 374918"/>
                    <a:gd name="connsiteY19" fmla="*/ 366869 h 388416"/>
                    <a:gd name="connsiteX20" fmla="*/ 155843 w 374918"/>
                    <a:gd name="connsiteY20" fmla="*/ 374013 h 388416"/>
                    <a:gd name="connsiteX21" fmla="*/ 162987 w 374918"/>
                    <a:gd name="connsiteY21" fmla="*/ 376394 h 388416"/>
                    <a:gd name="connsiteX22" fmla="*/ 182037 w 374918"/>
                    <a:gd name="connsiteY22" fmla="*/ 383538 h 388416"/>
                    <a:gd name="connsiteX23" fmla="*/ 198706 w 374918"/>
                    <a:gd name="connsiteY23" fmla="*/ 385919 h 388416"/>
                    <a:gd name="connsiteX24" fmla="*/ 220137 w 374918"/>
                    <a:gd name="connsiteY24" fmla="*/ 378775 h 388416"/>
                    <a:gd name="connsiteX25" fmla="*/ 227281 w 374918"/>
                    <a:gd name="connsiteY25" fmla="*/ 374013 h 388416"/>
                    <a:gd name="connsiteX26" fmla="*/ 234424 w 374918"/>
                    <a:gd name="connsiteY26" fmla="*/ 366869 h 388416"/>
                    <a:gd name="connsiteX27" fmla="*/ 241568 w 374918"/>
                    <a:gd name="connsiteY27" fmla="*/ 364488 h 388416"/>
                    <a:gd name="connsiteX28" fmla="*/ 248712 w 374918"/>
                    <a:gd name="connsiteY28" fmla="*/ 357344 h 388416"/>
                    <a:gd name="connsiteX29" fmla="*/ 267762 w 374918"/>
                    <a:gd name="connsiteY29" fmla="*/ 345438 h 388416"/>
                    <a:gd name="connsiteX30" fmla="*/ 274906 w 374918"/>
                    <a:gd name="connsiteY30" fmla="*/ 338294 h 388416"/>
                    <a:gd name="connsiteX31" fmla="*/ 289193 w 374918"/>
                    <a:gd name="connsiteY31" fmla="*/ 328769 h 388416"/>
                    <a:gd name="connsiteX32" fmla="*/ 298718 w 374918"/>
                    <a:gd name="connsiteY32" fmla="*/ 321625 h 388416"/>
                    <a:gd name="connsiteX33" fmla="*/ 305862 w 374918"/>
                    <a:gd name="connsiteY33" fmla="*/ 309719 h 388416"/>
                    <a:gd name="connsiteX34" fmla="*/ 327293 w 374918"/>
                    <a:gd name="connsiteY34" fmla="*/ 300194 h 388416"/>
                    <a:gd name="connsiteX35" fmla="*/ 339199 w 374918"/>
                    <a:gd name="connsiteY35" fmla="*/ 288288 h 388416"/>
                    <a:gd name="connsiteX36" fmla="*/ 346343 w 374918"/>
                    <a:gd name="connsiteY36" fmla="*/ 285907 h 388416"/>
                    <a:gd name="connsiteX37" fmla="*/ 348724 w 374918"/>
                    <a:gd name="connsiteY37" fmla="*/ 278763 h 388416"/>
                    <a:gd name="connsiteX38" fmla="*/ 355868 w 374918"/>
                    <a:gd name="connsiteY38" fmla="*/ 271619 h 388416"/>
                    <a:gd name="connsiteX39" fmla="*/ 360631 w 374918"/>
                    <a:gd name="connsiteY39" fmla="*/ 259713 h 388416"/>
                    <a:gd name="connsiteX40" fmla="*/ 363012 w 374918"/>
                    <a:gd name="connsiteY40" fmla="*/ 252569 h 388416"/>
                    <a:gd name="connsiteX41" fmla="*/ 367774 w 374918"/>
                    <a:gd name="connsiteY41" fmla="*/ 195419 h 388416"/>
                    <a:gd name="connsiteX42" fmla="*/ 370156 w 374918"/>
                    <a:gd name="connsiteY42" fmla="*/ 185894 h 388416"/>
                    <a:gd name="connsiteX43" fmla="*/ 374918 w 374918"/>
                    <a:gd name="connsiteY43" fmla="*/ 157319 h 388416"/>
                    <a:gd name="connsiteX44" fmla="*/ 365393 w 374918"/>
                    <a:gd name="connsiteY44" fmla="*/ 131125 h 388416"/>
                    <a:gd name="connsiteX45" fmla="*/ 358249 w 374918"/>
                    <a:gd name="connsiteY45" fmla="*/ 128744 h 388416"/>
                    <a:gd name="connsiteX46" fmla="*/ 293956 w 374918"/>
                    <a:gd name="connsiteY46" fmla="*/ 121600 h 388416"/>
                    <a:gd name="connsiteX47" fmla="*/ 272524 w 374918"/>
                    <a:gd name="connsiteY47" fmla="*/ 114457 h 388416"/>
                    <a:gd name="connsiteX48" fmla="*/ 253474 w 374918"/>
                    <a:gd name="connsiteY48" fmla="*/ 107313 h 388416"/>
                    <a:gd name="connsiteX49" fmla="*/ 243949 w 374918"/>
                    <a:gd name="connsiteY49" fmla="*/ 102550 h 388416"/>
                    <a:gd name="connsiteX50" fmla="*/ 232043 w 374918"/>
                    <a:gd name="connsiteY50" fmla="*/ 100169 h 388416"/>
                    <a:gd name="connsiteX51" fmla="*/ 222518 w 374918"/>
                    <a:gd name="connsiteY51" fmla="*/ 95407 h 388416"/>
                    <a:gd name="connsiteX52" fmla="*/ 217756 w 374918"/>
                    <a:gd name="connsiteY52" fmla="*/ 88263 h 388416"/>
                    <a:gd name="connsiteX53" fmla="*/ 208231 w 374918"/>
                    <a:gd name="connsiteY53" fmla="*/ 85882 h 388416"/>
                    <a:gd name="connsiteX54" fmla="*/ 186799 w 374918"/>
                    <a:gd name="connsiteY54" fmla="*/ 78738 h 388416"/>
                    <a:gd name="connsiteX55" fmla="*/ 172512 w 374918"/>
                    <a:gd name="connsiteY55" fmla="*/ 64450 h 388416"/>
                    <a:gd name="connsiteX56" fmla="*/ 132031 w 374918"/>
                    <a:gd name="connsiteY56" fmla="*/ 50163 h 388416"/>
                    <a:gd name="connsiteX57" fmla="*/ 117743 w 374918"/>
                    <a:gd name="connsiteY57" fmla="*/ 43019 h 388416"/>
                    <a:gd name="connsiteX58" fmla="*/ 110599 w 374918"/>
                    <a:gd name="connsiteY58" fmla="*/ 38257 h 388416"/>
                    <a:gd name="connsiteX59" fmla="*/ 93931 w 374918"/>
                    <a:gd name="connsiteY59" fmla="*/ 35875 h 388416"/>
                    <a:gd name="connsiteX60" fmla="*/ 74881 w 374918"/>
                    <a:gd name="connsiteY60" fmla="*/ 31113 h 388416"/>
                    <a:gd name="connsiteX61" fmla="*/ 60593 w 374918"/>
                    <a:gd name="connsiteY61" fmla="*/ 28732 h 388416"/>
                    <a:gd name="connsiteX62" fmla="*/ 36781 w 374918"/>
                    <a:gd name="connsiteY62" fmla="*/ 23969 h 388416"/>
                    <a:gd name="connsiteX63" fmla="*/ 3443 w 374918"/>
                    <a:gd name="connsiteY63" fmla="*/ 157 h 388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4918" h="388416">
                      <a:moveTo>
                        <a:pt x="3443" y="157"/>
                      </a:moveTo>
                      <a:cubicBezTo>
                        <a:pt x="-2510" y="2538"/>
                        <a:pt x="1062" y="25532"/>
                        <a:pt x="1062" y="38257"/>
                      </a:cubicBezTo>
                      <a:cubicBezTo>
                        <a:pt x="1062" y="57966"/>
                        <a:pt x="4440" y="127641"/>
                        <a:pt x="5824" y="152557"/>
                      </a:cubicBezTo>
                      <a:cubicBezTo>
                        <a:pt x="7324" y="179549"/>
                        <a:pt x="7149" y="206705"/>
                        <a:pt x="10587" y="233519"/>
                      </a:cubicBezTo>
                      <a:cubicBezTo>
                        <a:pt x="11176" y="238110"/>
                        <a:pt x="16930" y="242293"/>
                        <a:pt x="17731" y="245425"/>
                      </a:cubicBezTo>
                      <a:cubicBezTo>
                        <a:pt x="18532" y="248557"/>
                        <a:pt x="12219" y="251520"/>
                        <a:pt x="15394" y="252314"/>
                      </a:cubicBezTo>
                      <a:cubicBezTo>
                        <a:pt x="23019" y="271378"/>
                        <a:pt x="34010" y="262846"/>
                        <a:pt x="39162" y="266857"/>
                      </a:cubicBezTo>
                      <a:cubicBezTo>
                        <a:pt x="44314" y="270868"/>
                        <a:pt x="50071" y="277637"/>
                        <a:pt x="46306" y="276382"/>
                      </a:cubicBezTo>
                      <a:cubicBezTo>
                        <a:pt x="40425" y="274421"/>
                        <a:pt x="37963" y="265354"/>
                        <a:pt x="32018" y="264475"/>
                      </a:cubicBezTo>
                      <a:cubicBezTo>
                        <a:pt x="26073" y="263596"/>
                        <a:pt x="13019" y="271901"/>
                        <a:pt x="10638" y="271107"/>
                      </a:cubicBezTo>
                      <a:cubicBezTo>
                        <a:pt x="14118" y="309380"/>
                        <a:pt x="35985" y="286615"/>
                        <a:pt x="39162" y="290669"/>
                      </a:cubicBezTo>
                      <a:cubicBezTo>
                        <a:pt x="42339" y="294723"/>
                        <a:pt x="27317" y="293844"/>
                        <a:pt x="29698" y="295432"/>
                      </a:cubicBezTo>
                      <a:cubicBezTo>
                        <a:pt x="30492" y="297813"/>
                        <a:pt x="46713" y="298606"/>
                        <a:pt x="48687" y="302575"/>
                      </a:cubicBezTo>
                      <a:cubicBezTo>
                        <a:pt x="50661" y="306544"/>
                        <a:pt x="30684" y="308384"/>
                        <a:pt x="41543" y="319244"/>
                      </a:cubicBezTo>
                      <a:cubicBezTo>
                        <a:pt x="44565" y="322267"/>
                        <a:pt x="49480" y="322419"/>
                        <a:pt x="53449" y="324007"/>
                      </a:cubicBezTo>
                      <a:cubicBezTo>
                        <a:pt x="64739" y="339059"/>
                        <a:pt x="55767" y="330056"/>
                        <a:pt x="74881" y="340675"/>
                      </a:cubicBezTo>
                      <a:cubicBezTo>
                        <a:pt x="83260" y="345330"/>
                        <a:pt x="85408" y="349856"/>
                        <a:pt x="96312" y="352582"/>
                      </a:cubicBezTo>
                      <a:cubicBezTo>
                        <a:pt x="104051" y="354517"/>
                        <a:pt x="112187" y="354169"/>
                        <a:pt x="120124" y="354963"/>
                      </a:cubicBezTo>
                      <a:cubicBezTo>
                        <a:pt x="157402" y="369872"/>
                        <a:pt x="110786" y="351850"/>
                        <a:pt x="141556" y="362107"/>
                      </a:cubicBezTo>
                      <a:cubicBezTo>
                        <a:pt x="145611" y="363459"/>
                        <a:pt x="149493" y="365282"/>
                        <a:pt x="153462" y="366869"/>
                      </a:cubicBezTo>
                      <a:cubicBezTo>
                        <a:pt x="154256" y="369250"/>
                        <a:pt x="154068" y="372238"/>
                        <a:pt x="155843" y="374013"/>
                      </a:cubicBezTo>
                      <a:cubicBezTo>
                        <a:pt x="157618" y="375788"/>
                        <a:pt x="160742" y="375271"/>
                        <a:pt x="162987" y="376394"/>
                      </a:cubicBezTo>
                      <a:cubicBezTo>
                        <a:pt x="179339" y="384570"/>
                        <a:pt x="159065" y="378944"/>
                        <a:pt x="182037" y="383538"/>
                      </a:cubicBezTo>
                      <a:cubicBezTo>
                        <a:pt x="191267" y="389690"/>
                        <a:pt x="187133" y="389480"/>
                        <a:pt x="198706" y="385919"/>
                      </a:cubicBezTo>
                      <a:cubicBezTo>
                        <a:pt x="205903" y="383704"/>
                        <a:pt x="213871" y="382952"/>
                        <a:pt x="220137" y="378775"/>
                      </a:cubicBezTo>
                      <a:cubicBezTo>
                        <a:pt x="222518" y="377188"/>
                        <a:pt x="225082" y="375845"/>
                        <a:pt x="227281" y="374013"/>
                      </a:cubicBezTo>
                      <a:cubicBezTo>
                        <a:pt x="229868" y="371857"/>
                        <a:pt x="231622" y="368737"/>
                        <a:pt x="234424" y="366869"/>
                      </a:cubicBezTo>
                      <a:cubicBezTo>
                        <a:pt x="236513" y="365477"/>
                        <a:pt x="239187" y="365282"/>
                        <a:pt x="241568" y="364488"/>
                      </a:cubicBezTo>
                      <a:cubicBezTo>
                        <a:pt x="243949" y="362107"/>
                        <a:pt x="246018" y="359365"/>
                        <a:pt x="248712" y="357344"/>
                      </a:cubicBezTo>
                      <a:cubicBezTo>
                        <a:pt x="253337" y="353875"/>
                        <a:pt x="262786" y="349584"/>
                        <a:pt x="267762" y="345438"/>
                      </a:cubicBezTo>
                      <a:cubicBezTo>
                        <a:pt x="270349" y="343282"/>
                        <a:pt x="272248" y="340362"/>
                        <a:pt x="274906" y="338294"/>
                      </a:cubicBezTo>
                      <a:cubicBezTo>
                        <a:pt x="279424" y="334780"/>
                        <a:pt x="284504" y="332051"/>
                        <a:pt x="289193" y="328769"/>
                      </a:cubicBezTo>
                      <a:cubicBezTo>
                        <a:pt x="292444" y="326493"/>
                        <a:pt x="295543" y="324006"/>
                        <a:pt x="298718" y="321625"/>
                      </a:cubicBezTo>
                      <a:cubicBezTo>
                        <a:pt x="301099" y="317656"/>
                        <a:pt x="302589" y="312992"/>
                        <a:pt x="305862" y="309719"/>
                      </a:cubicBezTo>
                      <a:cubicBezTo>
                        <a:pt x="312729" y="302852"/>
                        <a:pt x="318826" y="302311"/>
                        <a:pt x="327293" y="300194"/>
                      </a:cubicBezTo>
                      <a:cubicBezTo>
                        <a:pt x="331262" y="296225"/>
                        <a:pt x="334709" y="291655"/>
                        <a:pt x="339199" y="288288"/>
                      </a:cubicBezTo>
                      <a:cubicBezTo>
                        <a:pt x="341207" y="286782"/>
                        <a:pt x="344568" y="287682"/>
                        <a:pt x="346343" y="285907"/>
                      </a:cubicBezTo>
                      <a:cubicBezTo>
                        <a:pt x="348118" y="284132"/>
                        <a:pt x="347332" y="280852"/>
                        <a:pt x="348724" y="278763"/>
                      </a:cubicBezTo>
                      <a:cubicBezTo>
                        <a:pt x="350592" y="275961"/>
                        <a:pt x="353487" y="274000"/>
                        <a:pt x="355868" y="271619"/>
                      </a:cubicBezTo>
                      <a:cubicBezTo>
                        <a:pt x="357456" y="267650"/>
                        <a:pt x="359130" y="263715"/>
                        <a:pt x="360631" y="259713"/>
                      </a:cubicBezTo>
                      <a:cubicBezTo>
                        <a:pt x="361512" y="257363"/>
                        <a:pt x="362735" y="255064"/>
                        <a:pt x="363012" y="252569"/>
                      </a:cubicBezTo>
                      <a:cubicBezTo>
                        <a:pt x="365123" y="233570"/>
                        <a:pt x="365737" y="214426"/>
                        <a:pt x="367774" y="195419"/>
                      </a:cubicBezTo>
                      <a:cubicBezTo>
                        <a:pt x="368123" y="192165"/>
                        <a:pt x="369553" y="189111"/>
                        <a:pt x="370156" y="185894"/>
                      </a:cubicBezTo>
                      <a:cubicBezTo>
                        <a:pt x="371936" y="176403"/>
                        <a:pt x="373331" y="166844"/>
                        <a:pt x="374918" y="157319"/>
                      </a:cubicBezTo>
                      <a:cubicBezTo>
                        <a:pt x="372867" y="138861"/>
                        <a:pt x="378260" y="137558"/>
                        <a:pt x="365393" y="131125"/>
                      </a:cubicBezTo>
                      <a:cubicBezTo>
                        <a:pt x="363148" y="130002"/>
                        <a:pt x="360630" y="129538"/>
                        <a:pt x="358249" y="128744"/>
                      </a:cubicBezTo>
                      <a:cubicBezTo>
                        <a:pt x="333928" y="112530"/>
                        <a:pt x="362715" y="129934"/>
                        <a:pt x="293956" y="121600"/>
                      </a:cubicBezTo>
                      <a:cubicBezTo>
                        <a:pt x="286480" y="120694"/>
                        <a:pt x="279575" y="117101"/>
                        <a:pt x="272524" y="114457"/>
                      </a:cubicBezTo>
                      <a:cubicBezTo>
                        <a:pt x="266174" y="112076"/>
                        <a:pt x="259734" y="109922"/>
                        <a:pt x="253474" y="107313"/>
                      </a:cubicBezTo>
                      <a:cubicBezTo>
                        <a:pt x="250197" y="105948"/>
                        <a:pt x="247317" y="103673"/>
                        <a:pt x="243949" y="102550"/>
                      </a:cubicBezTo>
                      <a:cubicBezTo>
                        <a:pt x="240109" y="101270"/>
                        <a:pt x="236012" y="100963"/>
                        <a:pt x="232043" y="100169"/>
                      </a:cubicBezTo>
                      <a:cubicBezTo>
                        <a:pt x="228868" y="98582"/>
                        <a:pt x="225245" y="97679"/>
                        <a:pt x="222518" y="95407"/>
                      </a:cubicBezTo>
                      <a:cubicBezTo>
                        <a:pt x="220319" y="93575"/>
                        <a:pt x="220137" y="89851"/>
                        <a:pt x="217756" y="88263"/>
                      </a:cubicBezTo>
                      <a:cubicBezTo>
                        <a:pt x="215033" y="86448"/>
                        <a:pt x="211336" y="86917"/>
                        <a:pt x="208231" y="85882"/>
                      </a:cubicBezTo>
                      <a:cubicBezTo>
                        <a:pt x="181330" y="76915"/>
                        <a:pt x="209624" y="84444"/>
                        <a:pt x="186799" y="78738"/>
                      </a:cubicBezTo>
                      <a:cubicBezTo>
                        <a:pt x="182037" y="73975"/>
                        <a:pt x="178902" y="66580"/>
                        <a:pt x="172512" y="64450"/>
                      </a:cubicBezTo>
                      <a:cubicBezTo>
                        <a:pt x="160940" y="60593"/>
                        <a:pt x="143457" y="55060"/>
                        <a:pt x="132031" y="50163"/>
                      </a:cubicBezTo>
                      <a:cubicBezTo>
                        <a:pt x="127137" y="48065"/>
                        <a:pt x="122398" y="45605"/>
                        <a:pt x="117743" y="43019"/>
                      </a:cubicBezTo>
                      <a:cubicBezTo>
                        <a:pt x="115241" y="41629"/>
                        <a:pt x="113340" y="39079"/>
                        <a:pt x="110599" y="38257"/>
                      </a:cubicBezTo>
                      <a:cubicBezTo>
                        <a:pt x="105223" y="36644"/>
                        <a:pt x="99434" y="36976"/>
                        <a:pt x="93931" y="35875"/>
                      </a:cubicBezTo>
                      <a:cubicBezTo>
                        <a:pt x="87513" y="34591"/>
                        <a:pt x="81281" y="32484"/>
                        <a:pt x="74881" y="31113"/>
                      </a:cubicBezTo>
                      <a:cubicBezTo>
                        <a:pt x="70160" y="30101"/>
                        <a:pt x="65339" y="29622"/>
                        <a:pt x="60593" y="28732"/>
                      </a:cubicBezTo>
                      <a:cubicBezTo>
                        <a:pt x="52637" y="27240"/>
                        <a:pt x="44842" y="24702"/>
                        <a:pt x="36781" y="23969"/>
                      </a:cubicBezTo>
                      <a:cubicBezTo>
                        <a:pt x="27295" y="23107"/>
                        <a:pt x="9396" y="-2224"/>
                        <a:pt x="3443" y="157"/>
                      </a:cubicBezTo>
                      <a:close/>
                    </a:path>
                  </a:pathLst>
                </a:custGeom>
                <a:solidFill>
                  <a:srgbClr val="008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9" name="Oval 78">
                  <a:extLst>
                    <a:ext uri="{FF2B5EF4-FFF2-40B4-BE49-F238E27FC236}">
                      <a16:creationId xmlns:a16="http://schemas.microsoft.com/office/drawing/2014/main" id="{14580300-F637-4D9F-B5FB-5D6A33F5F22E}"/>
                    </a:ext>
                  </a:extLst>
                </p:cNvPr>
                <p:cNvSpPr/>
                <p:nvPr/>
              </p:nvSpPr>
              <p:spPr>
                <a:xfrm>
                  <a:off x="5691040" y="2979818"/>
                  <a:ext cx="61216" cy="81441"/>
                </a:xfrm>
                <a:prstGeom prst="ellipse">
                  <a:avLst/>
                </a:prstGeom>
                <a:solidFill>
                  <a:srgbClr val="00877B"/>
                </a:solidFill>
                <a:ln>
                  <a:solidFill>
                    <a:srgbClr val="0087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80" name="Graphic 79">
                  <a:extLst>
                    <a:ext uri="{FF2B5EF4-FFF2-40B4-BE49-F238E27FC236}">
                      <a16:creationId xmlns:a16="http://schemas.microsoft.com/office/drawing/2014/main" id="{7F09799C-E741-4DDC-9479-7F76058A7C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26210" y="2345593"/>
                  <a:ext cx="965408" cy="1023272"/>
                </a:xfrm>
                <a:prstGeom prst="rect">
                  <a:avLst/>
                </a:prstGeom>
              </p:spPr>
            </p:pic>
          </p:grpSp>
          <p:sp>
            <p:nvSpPr>
              <p:cNvPr id="63" name="TextBox 62">
                <a:extLst>
                  <a:ext uri="{FF2B5EF4-FFF2-40B4-BE49-F238E27FC236}">
                    <a16:creationId xmlns:a16="http://schemas.microsoft.com/office/drawing/2014/main" id="{8834E981-9133-4853-9F36-FD0BA6B51FB9}"/>
                  </a:ext>
                </a:extLst>
              </p:cNvPr>
              <p:cNvSpPr txBox="1"/>
              <p:nvPr/>
            </p:nvSpPr>
            <p:spPr>
              <a:xfrm>
                <a:off x="6369329" y="2506073"/>
                <a:ext cx="2633523" cy="769441"/>
              </a:xfrm>
              <a:prstGeom prst="rect">
                <a:avLst/>
              </a:prstGeom>
              <a:noFill/>
            </p:spPr>
            <p:txBody>
              <a:bodyPr wrap="square">
                <a:spAutoFit/>
              </a:bodyPr>
              <a:lstStyle/>
              <a:p>
                <a:r>
                  <a:rPr lang="en-GB" sz="2200" b="1" noProof="0" dirty="0">
                    <a:solidFill>
                      <a:srgbClr val="00877B"/>
                    </a:solidFill>
                    <a:latin typeface="Univers" panose="020B0503020202020204" pitchFamily="34" charset="0"/>
                  </a:rPr>
                  <a:t>Administered </a:t>
                </a:r>
                <a:br>
                  <a:rPr lang="en-GB" sz="2200" b="1" noProof="0" dirty="0">
                    <a:solidFill>
                      <a:srgbClr val="00877B"/>
                    </a:solidFill>
                    <a:latin typeface="Univers" panose="020B0503020202020204" pitchFamily="34" charset="0"/>
                  </a:rPr>
                </a:br>
                <a:r>
                  <a:rPr lang="en-GB" sz="2200" b="1" noProof="0" dirty="0">
                    <a:solidFill>
                      <a:srgbClr val="00877B"/>
                    </a:solidFill>
                    <a:latin typeface="Univers" panose="020B0503020202020204" pitchFamily="34" charset="0"/>
                  </a:rPr>
                  <a:t>as an IV infusion</a:t>
                </a:r>
              </a:p>
            </p:txBody>
          </p:sp>
          <p:sp>
            <p:nvSpPr>
              <p:cNvPr id="64" name="TextBox 63">
                <a:extLst>
                  <a:ext uri="{FF2B5EF4-FFF2-40B4-BE49-F238E27FC236}">
                    <a16:creationId xmlns:a16="http://schemas.microsoft.com/office/drawing/2014/main" id="{EB511BFA-B43C-49FF-A6E6-C4DF316E04AA}"/>
                  </a:ext>
                </a:extLst>
              </p:cNvPr>
              <p:cNvSpPr txBox="1"/>
              <p:nvPr/>
            </p:nvSpPr>
            <p:spPr>
              <a:xfrm>
                <a:off x="9822596" y="2506073"/>
                <a:ext cx="2310268" cy="769441"/>
              </a:xfrm>
              <a:prstGeom prst="rect">
                <a:avLst/>
              </a:prstGeom>
              <a:noFill/>
            </p:spPr>
            <p:txBody>
              <a:bodyPr wrap="square">
                <a:spAutoFit/>
              </a:bodyPr>
              <a:lstStyle/>
              <a:p>
                <a:r>
                  <a:rPr lang="en-GB" sz="2200" b="1" noProof="0" dirty="0">
                    <a:solidFill>
                      <a:srgbClr val="00877B"/>
                    </a:solidFill>
                    <a:latin typeface="Univers" panose="020B0503020202020204" pitchFamily="34" charset="0"/>
                  </a:rPr>
                  <a:t>Over 30 minutes</a:t>
                </a:r>
              </a:p>
            </p:txBody>
          </p:sp>
          <p:sp>
            <p:nvSpPr>
              <p:cNvPr id="65" name="TextBox 64">
                <a:extLst>
                  <a:ext uri="{FF2B5EF4-FFF2-40B4-BE49-F238E27FC236}">
                    <a16:creationId xmlns:a16="http://schemas.microsoft.com/office/drawing/2014/main" id="{053390C0-E8B0-4158-A607-7FCB760B652A}"/>
                  </a:ext>
                </a:extLst>
              </p:cNvPr>
              <p:cNvSpPr txBox="1"/>
              <p:nvPr/>
            </p:nvSpPr>
            <p:spPr>
              <a:xfrm>
                <a:off x="6396207" y="3702662"/>
                <a:ext cx="4613402" cy="430887"/>
              </a:xfrm>
              <a:prstGeom prst="rect">
                <a:avLst/>
              </a:prstGeom>
              <a:noFill/>
            </p:spPr>
            <p:txBody>
              <a:bodyPr wrap="square">
                <a:spAutoFit/>
              </a:bodyPr>
              <a:lstStyle/>
              <a:p>
                <a:r>
                  <a:rPr lang="en-GB" sz="2200" b="1" noProof="0" dirty="0">
                    <a:solidFill>
                      <a:srgbClr val="00877B"/>
                    </a:solidFill>
                    <a:latin typeface="Univers" panose="020B0503020202020204" pitchFamily="34" charset="0"/>
                  </a:rPr>
                  <a:t>200 mg Q3W or 400 mg Q6W</a:t>
                </a:r>
              </a:p>
            </p:txBody>
          </p:sp>
          <p:pic>
            <p:nvPicPr>
              <p:cNvPr id="66" name="Graphic 65">
                <a:extLst>
                  <a:ext uri="{FF2B5EF4-FFF2-40B4-BE49-F238E27FC236}">
                    <a16:creationId xmlns:a16="http://schemas.microsoft.com/office/drawing/2014/main" id="{2BFC0E7A-0259-4544-89CC-4388F187F0E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99297" y="3354559"/>
                <a:ext cx="1119210" cy="1119210"/>
              </a:xfrm>
              <a:prstGeom prst="rect">
                <a:avLst/>
              </a:prstGeom>
            </p:spPr>
          </p:pic>
        </p:grpSp>
      </p:grpSp>
      <p:sp>
        <p:nvSpPr>
          <p:cNvPr id="5" name="Text Placeholder 7">
            <a:extLst>
              <a:ext uri="{FF2B5EF4-FFF2-40B4-BE49-F238E27FC236}">
                <a16:creationId xmlns:a16="http://schemas.microsoft.com/office/drawing/2014/main" id="{0AC9E00C-8F3D-427D-D07A-9F5D00D494D3}"/>
              </a:ext>
            </a:extLst>
          </p:cNvPr>
          <p:cNvSpPr txBox="1">
            <a:spLocks/>
          </p:cNvSpPr>
          <p:nvPr/>
        </p:nvSpPr>
        <p:spPr>
          <a:xfrm>
            <a:off x="80995" y="5998679"/>
            <a:ext cx="10818917"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noProof="0" dirty="0">
                <a:latin typeface="Univers" panose="020B0503020202020204" pitchFamily="34" charset="0"/>
              </a:rPr>
              <a:t>AE, adverse event; IV, intravenous; Q3W, every 3 weeks; Q6W, every 6 weeks; SmPC, Summary of Product Characteristics.</a:t>
            </a:r>
            <a:br>
              <a:rPr lang="en-GB" sz="800" noProof="0" dirty="0">
                <a:latin typeface="Univers" panose="020B0503020202020204" pitchFamily="34" charset="0"/>
              </a:rPr>
            </a:br>
            <a:r>
              <a:rPr lang="en-GB" sz="800" noProof="0" dirty="0">
                <a:latin typeface="Univers" panose="020B0503020202020204" pitchFamily="34" charset="0"/>
              </a:rPr>
              <a:t>KEYTRUDA (pembrolizumab) Summary of Product Characteristics. Available at: </a:t>
            </a:r>
            <a:r>
              <a:rPr lang="en-GB" sz="800" noProof="0" dirty="0">
                <a:latin typeface="Univers" panose="020B0503020202020204" pitchFamily="34" charset="0"/>
                <a:hlinkClick r:id="rId8"/>
              </a:rPr>
              <a:t>https://www.medicines.org.uk/emc/product/2498/smpc</a:t>
            </a:r>
            <a:r>
              <a:rPr lang="en-GB" sz="800" noProof="0" dirty="0">
                <a:latin typeface="Univers" panose="020B0503020202020204" pitchFamily="34" charset="0"/>
              </a:rPr>
              <a:t>. Accessed August 2025.</a:t>
            </a:r>
          </a:p>
        </p:txBody>
      </p:sp>
      <p:sp>
        <p:nvSpPr>
          <p:cNvPr id="3" name="TextBox 2">
            <a:extLst>
              <a:ext uri="{FF2B5EF4-FFF2-40B4-BE49-F238E27FC236}">
                <a16:creationId xmlns:a16="http://schemas.microsoft.com/office/drawing/2014/main" id="{27D24705-CDB0-D4EB-40AE-B95C26997130}"/>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9"/>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0463387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pic>
        <p:nvPicPr>
          <p:cNvPr id="13" name="Graphic 12">
            <a:extLst>
              <a:ext uri="{FF2B5EF4-FFF2-40B4-BE49-F238E27FC236}">
                <a16:creationId xmlns:a16="http://schemas.microsoft.com/office/drawing/2014/main" id="{48D45CCA-1FC1-48F0-A56E-61B8053F5A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302" y="1620257"/>
            <a:ext cx="395440" cy="395440"/>
          </a:xfrm>
          <a:prstGeom prst="rect">
            <a:avLst/>
          </a:prstGeom>
        </p:spPr>
      </p:pic>
      <p:sp>
        <p:nvSpPr>
          <p:cNvPr id="15" name="Text Placeholder 7">
            <a:extLst>
              <a:ext uri="{FF2B5EF4-FFF2-40B4-BE49-F238E27FC236}">
                <a16:creationId xmlns:a16="http://schemas.microsoft.com/office/drawing/2014/main" id="{720A7351-2045-41F7-8FF6-CF28A341AA46}"/>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800" noProof="0" dirty="0">
              <a:solidFill>
                <a:schemeClr val="bg1"/>
              </a:solidFill>
              <a:latin typeface="Univers" panose="020B0503020202020204" pitchFamily="34" charset="0"/>
            </a:endParaRPr>
          </a:p>
        </p:txBody>
      </p:sp>
      <p:sp>
        <p:nvSpPr>
          <p:cNvPr id="7" name="Rectangle: Single Corner Snipped 6">
            <a:hlinkClick r:id="rId6" action="ppaction://hlinksldjump"/>
            <a:extLst>
              <a:ext uri="{FF2B5EF4-FFF2-40B4-BE49-F238E27FC236}">
                <a16:creationId xmlns:a16="http://schemas.microsoft.com/office/drawing/2014/main" id="{10717849-46D3-5F3B-FBF6-6FFE2D2FFB11}"/>
              </a:ext>
            </a:extLst>
          </p:cNvPr>
          <p:cNvSpPr/>
          <p:nvPr/>
        </p:nvSpPr>
        <p:spPr>
          <a:xfrm>
            <a:off x="1047600" y="220616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Summary: Efficacy</a:t>
            </a:r>
          </a:p>
        </p:txBody>
      </p:sp>
      <p:sp>
        <p:nvSpPr>
          <p:cNvPr id="8" name="Rectangle: Single Corner Snipped 7">
            <a:hlinkClick r:id="rId7" action="ppaction://hlinksldjump"/>
            <a:extLst>
              <a:ext uri="{FF2B5EF4-FFF2-40B4-BE49-F238E27FC236}">
                <a16:creationId xmlns:a16="http://schemas.microsoft.com/office/drawing/2014/main" id="{F1115408-E8F2-F270-1D1D-0264A60BE9E7}"/>
              </a:ext>
            </a:extLst>
          </p:cNvPr>
          <p:cNvSpPr/>
          <p:nvPr/>
        </p:nvSpPr>
        <p:spPr>
          <a:xfrm>
            <a:off x="2967664"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Summary: Safety</a:t>
            </a:r>
          </a:p>
        </p:txBody>
      </p:sp>
      <p:sp>
        <p:nvSpPr>
          <p:cNvPr id="2" name="Title 1">
            <a:extLst>
              <a:ext uri="{FF2B5EF4-FFF2-40B4-BE49-F238E27FC236}">
                <a16:creationId xmlns:a16="http://schemas.microsoft.com/office/drawing/2014/main" id="{FE7B0EA8-36AA-8F53-4B8C-EE9A1C1BDC32}"/>
              </a:ext>
            </a:extLst>
          </p:cNvPr>
          <p:cNvSpPr txBox="1">
            <a:spLocks/>
          </p:cNvSpPr>
          <p:nvPr/>
        </p:nvSpPr>
        <p:spPr>
          <a:xfrm>
            <a:off x="838200" y="223809"/>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KEYNOTE-522: Summary</a:t>
            </a:r>
          </a:p>
        </p:txBody>
      </p:sp>
      <p:sp>
        <p:nvSpPr>
          <p:cNvPr id="17" name="TextBox 16">
            <a:extLst>
              <a:ext uri="{FF2B5EF4-FFF2-40B4-BE49-F238E27FC236}">
                <a16:creationId xmlns:a16="http://schemas.microsoft.com/office/drawing/2014/main" id="{E0E34015-ACDE-1C8A-2970-BDEDAD65AB91}"/>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sp>
        <p:nvSpPr>
          <p:cNvPr id="3" name="TextBox 2">
            <a:extLst>
              <a:ext uri="{FF2B5EF4-FFF2-40B4-BE49-F238E27FC236}">
                <a16:creationId xmlns:a16="http://schemas.microsoft.com/office/drawing/2014/main" id="{34C67FCB-3584-1ECA-D1BC-4C809D8A0F77}"/>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8">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Tree>
    <p:extLst>
      <p:ext uri="{BB962C8B-B14F-4D97-AF65-F5344CB8AC3E}">
        <p14:creationId xmlns:p14="http://schemas.microsoft.com/office/powerpoint/2010/main" val="3140455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5">
            <a:extLst>
              <a:ext uri="{FF2B5EF4-FFF2-40B4-BE49-F238E27FC236}">
                <a16:creationId xmlns:a16="http://schemas.microsoft.com/office/drawing/2014/main" id="{F412C90A-43F8-4D93-A5FF-EA756EFFAF36}"/>
              </a:ext>
            </a:extLst>
          </p:cNvPr>
          <p:cNvSpPr txBox="1">
            <a:spLocks/>
          </p:cNvSpPr>
          <p:nvPr/>
        </p:nvSpPr>
        <p:spPr>
          <a:xfrm>
            <a:off x="281734" y="255451"/>
            <a:ext cx="10515600" cy="60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ea typeface="+mj-ea"/>
                <a:cs typeface="+mj-cs"/>
              </a:rPr>
              <a:t>Summary: Efficacy (1) </a:t>
            </a:r>
            <a:endParaRPr kumimoji="0" lang="en-GB" sz="2800" b="0" i="0" u="none" strike="noStrike" kern="1200" cap="none" spc="0" normalizeH="0" baseline="30000" noProof="0" dirty="0">
              <a:ln>
                <a:noFill/>
              </a:ln>
              <a:solidFill>
                <a:srgbClr val="FFFFFF"/>
              </a:solidFill>
              <a:effectLst/>
              <a:uLnTx/>
              <a:uFillTx/>
              <a:latin typeface="Univers" panose="020B0503020202020204" pitchFamily="34" charset="0"/>
              <a:ea typeface="+mj-ea"/>
              <a:cs typeface="+mj-cs"/>
            </a:endParaRPr>
          </a:p>
        </p:txBody>
      </p:sp>
      <p:grpSp>
        <p:nvGrpSpPr>
          <p:cNvPr id="44" name="Group 43">
            <a:extLst>
              <a:ext uri="{FF2B5EF4-FFF2-40B4-BE49-F238E27FC236}">
                <a16:creationId xmlns:a16="http://schemas.microsoft.com/office/drawing/2014/main" id="{F2BD5EB4-680D-4094-AD66-14530787D688}"/>
              </a:ext>
            </a:extLst>
          </p:cNvPr>
          <p:cNvGrpSpPr/>
          <p:nvPr/>
        </p:nvGrpSpPr>
        <p:grpSpPr>
          <a:xfrm>
            <a:off x="11314871" y="6087887"/>
            <a:ext cx="656605" cy="656603"/>
            <a:chOff x="8680178" y="917741"/>
            <a:chExt cx="352645" cy="350678"/>
          </a:xfrm>
        </p:grpSpPr>
        <p:sp>
          <p:nvSpPr>
            <p:cNvPr id="47" name="Oval 46">
              <a:extLst>
                <a:ext uri="{FF2B5EF4-FFF2-40B4-BE49-F238E27FC236}">
                  <a16:creationId xmlns:a16="http://schemas.microsoft.com/office/drawing/2014/main" id="{B71AF0E9-4FEE-46A3-8BAF-8BABCFB1DD1B}"/>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8" name="Graphic 47" descr="Home">
              <a:hlinkClick r:id="rId3" action="ppaction://hlinksldjump"/>
              <a:extLst>
                <a:ext uri="{FF2B5EF4-FFF2-40B4-BE49-F238E27FC236}">
                  <a16:creationId xmlns:a16="http://schemas.microsoft.com/office/drawing/2014/main" id="{18DC8DBA-E4B6-4EF2-A983-2667E5D512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0" name="TextBox 29">
            <a:extLst>
              <a:ext uri="{FF2B5EF4-FFF2-40B4-BE49-F238E27FC236}">
                <a16:creationId xmlns:a16="http://schemas.microsoft.com/office/drawing/2014/main" id="{2A792F72-8B41-41EA-ABD0-C2DFEF0E9278}"/>
              </a:ext>
            </a:extLst>
          </p:cNvPr>
          <p:cNvSpPr txBox="1"/>
          <p:nvPr/>
        </p:nvSpPr>
        <p:spPr>
          <a:xfrm>
            <a:off x="436821" y="1474688"/>
            <a:ext cx="11297979" cy="35702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There was a statistically significant improvement in pCR rates with KEYTRUDA + chemotherapy (neoadjuvant treatment) vs placebo + chemotherapy (neoadjuvant treatment) in the primary analysis (64.8% vs 51.2%, respectively; p&lt;0.001) and in the prespecified final analysis of KEYNOTE-522 (64.0% vs 54.7%, respectively; p=0.00221)</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1</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KEYTRUDA + chemotherapy in the neoadjuvant setting, followed by KEYTRUDA monotherapy as adjuvant treatment, resulted in a statistically significant improvement in EFS compared with placebo + chemotherapy followed by placebo at the 36-month analysis (HR, 0.63; 95% CI, 0.48–0.82 [p&lt;0.001])</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a,b,2</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and numerically higher EFS at the 75-month (HR, 0.65; 95% CI: 0.51–0.83)</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a,3</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and 84-month follow ups (HR, 0.68; 95% CI, 0.54–0.86)</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a:t>
            </a:r>
            <a:r>
              <a:rPr lang="en-GB" sz="1400" baseline="30000" dirty="0">
                <a:solidFill>
                  <a:srgbClr val="000000"/>
                </a:solidFill>
                <a:latin typeface="Univers" panose="020B0503020202020204" pitchFamily="34" charset="0"/>
              </a:rPr>
              <a:t>4</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At 36-, 75- and 84-month follow ups, the percentages of patients who experienced an event were 15.7%, 20.3% and 21.9% in the KEYTRUDA + chemotherapy group, and 23.8%, 29.2% and 30.3% in the placebo + chemotherapy group, respectively</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a:t>
            </a:r>
            <a:r>
              <a:rPr lang="en-GB" sz="1400" baseline="30000" dirty="0">
                <a:solidFill>
                  <a:srgbClr val="000000"/>
                </a:solidFill>
                <a:latin typeface="Univers" panose="020B0503020202020204" pitchFamily="34" charset="0"/>
              </a:rPr>
              <a:t>–4</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440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An exploratory analysis of EFS in key subgroups, including disease stage, nodal status and T2N0 status, suggested a benefit for patients treated with KEYTRUDA + chemotherapy vs placebo + chemotherapy</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a:t>
            </a:r>
            <a:r>
              <a:rPr lang="en-GB" sz="1400" baseline="30000" dirty="0">
                <a:solidFill>
                  <a:srgbClr val="000000"/>
                </a:solidFill>
                <a:latin typeface="Univers" panose="020B0503020202020204" pitchFamily="34" charset="0"/>
              </a:rPr>
              <a:t>,4,5</a:t>
            </a:r>
            <a:endPar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endParaRPr>
          </a:p>
        </p:txBody>
      </p:sp>
      <p:sp>
        <p:nvSpPr>
          <p:cNvPr id="9" name="Text Placeholder 7">
            <a:extLst>
              <a:ext uri="{FF2B5EF4-FFF2-40B4-BE49-F238E27FC236}">
                <a16:creationId xmlns:a16="http://schemas.microsoft.com/office/drawing/2014/main" id="{AD92B6D4-3147-40A1-B1E3-07922C5C7205}"/>
              </a:ext>
            </a:extLst>
          </p:cNvPr>
          <p:cNvSpPr txBox="1">
            <a:spLocks/>
          </p:cNvSpPr>
          <p:nvPr/>
        </p:nvSpPr>
        <p:spPr>
          <a:xfrm>
            <a:off x="80996" y="5998679"/>
            <a:ext cx="9871077"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defRPr/>
            </a:pPr>
            <a:r>
              <a:rPr kumimoji="0" lang="en-GB" sz="800" b="1"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HR (CI) analysed based on a Cox regression model with treatment as a covariate stratified by the randomisation stratification factors;</a:t>
            </a:r>
            <a:r>
              <a:rPr kumimoji="0" lang="en-GB" sz="800" b="1"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2–4</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t>
            </a:r>
            <a:r>
              <a:rPr kumimoji="0" lang="en-GB" sz="800" b="1"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b</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Prespecified p-value boundary of 0.00517 was crossed.</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CI, confidence interval; EFS, event-free survival; HR, hazard ratio; pCR, pathologic complete response; TNBC, triple-negative breast cancer.</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1. KEYTRUDA (pembrolizumab) Summary of Product Characteristics. Available at: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5"/>
              </a:rPr>
              <a:t>https://www.medicines.org.uk/emc/product/2498/smpc</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Accessed August 2025; </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 </a:t>
            </a:r>
            <a:r>
              <a:rPr kumimoji="0" lang="en-GB" sz="800" b="0" i="0"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Schmid P et al. </a:t>
            </a:r>
            <a:r>
              <a:rPr kumimoji="0" lang="en-GB" sz="800" b="0" i="1"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N Engl J Med </a:t>
            </a:r>
            <a:r>
              <a:rPr kumimoji="0" lang="en-GB" sz="800" b="0" i="0"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2022;386:556–567</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3. </a:t>
            </a:r>
            <a:r>
              <a:rPr lang="en-GB" sz="800" dirty="0">
                <a:latin typeface="Univers" panose="020B0503020202020204" pitchFamily="34" charset="0"/>
              </a:rPr>
              <a:t>Schmid P et al. Presented at the European Society of Medical Oncology (ESMO) Congress 2024, 13–17 September, Barcelona, Spain; </a:t>
            </a:r>
            <a:br>
              <a:rPr lang="en-GB" sz="800" dirty="0">
                <a:latin typeface="Univers" panose="020B0503020202020204" pitchFamily="34" charset="0"/>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4. Schmid P et al. Presented at the </a:t>
            </a:r>
            <a:r>
              <a:rPr lang="en-GB" sz="800" noProof="0" dirty="0">
                <a:latin typeface="Univers" panose="020B0503020202020204" pitchFamily="34" charset="0"/>
              </a:rPr>
              <a:t>American Society of Clinical Oncology (ASCO) Annual Meeting 2026</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29 May–2 June, Chicago, USA; </a:t>
            </a:r>
            <a:br>
              <a:rPr kumimoji="0" lang="en-GB" sz="800" b="0" i="0" u="none" strike="noStrike" kern="1200" cap="none" spc="0" normalizeH="0" baseline="0" noProof="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a:ln>
                  <a:noFill/>
                </a:ln>
                <a:solidFill>
                  <a:srgbClr val="000000"/>
                </a:solidFill>
                <a:effectLst/>
                <a:uLnTx/>
                <a:uFillTx/>
                <a:latin typeface="Univers" panose="020B0503020202020204" pitchFamily="34" charset="0"/>
                <a:ea typeface="+mn-ea"/>
                <a:cs typeface="+mn-cs"/>
              </a:rPr>
              <a:t>5.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Schmid P et al. Presented at the San Antonio Breast Cancer Symposium (SABCS) Congress 2023, 5–9 December, San Antonio, USA.</a:t>
            </a:r>
          </a:p>
        </p:txBody>
      </p:sp>
      <p:sp>
        <p:nvSpPr>
          <p:cNvPr id="7" name="Rectangle 6">
            <a:extLst>
              <a:ext uri="{FF2B5EF4-FFF2-40B4-BE49-F238E27FC236}">
                <a16:creationId xmlns:a16="http://schemas.microsoft.com/office/drawing/2014/main" id="{C58C818B-6B7A-19F8-0001-F9F1BF383180}"/>
              </a:ext>
            </a:extLst>
          </p:cNvPr>
          <p:cNvSpPr/>
          <p:nvPr/>
        </p:nvSpPr>
        <p:spPr>
          <a:xfrm>
            <a:off x="-6469" y="1377219"/>
            <a:ext cx="12204937" cy="742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in combination with chemotherapy as neoadjuvant treatment, and then continued as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monotherapy as adjuvant treatment after surgery, is indicated in the treatment of adults with locally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advanced or early-stage TNBC at high risk of recurrence</a:t>
            </a:r>
            <a:r>
              <a:rPr kumimoji="0" lang="en-GB" sz="1400" b="1" i="0" u="none" strike="noStrike" kern="1200" cap="none" spc="0" normalizeH="0" baseline="30000" noProof="0" dirty="0">
                <a:ln>
                  <a:noFill/>
                </a:ln>
                <a:solidFill>
                  <a:srgbClr val="FFFFFF"/>
                </a:solidFill>
                <a:effectLst/>
                <a:uLnTx/>
                <a:uFillTx/>
                <a:latin typeface="Univers" panose="020B0503020202020204" pitchFamily="34" charset="0"/>
                <a:ea typeface="+mn-ea"/>
                <a:cs typeface="+mn-cs"/>
              </a:rPr>
              <a:t>1</a:t>
            </a:r>
          </a:p>
        </p:txBody>
      </p:sp>
      <p:grpSp>
        <p:nvGrpSpPr>
          <p:cNvPr id="8" name="Group 7">
            <a:extLst>
              <a:ext uri="{FF2B5EF4-FFF2-40B4-BE49-F238E27FC236}">
                <a16:creationId xmlns:a16="http://schemas.microsoft.com/office/drawing/2014/main" id="{BC4424D4-BEF6-D032-197F-3D269345A1D7}"/>
              </a:ext>
            </a:extLst>
          </p:cNvPr>
          <p:cNvGrpSpPr/>
          <p:nvPr/>
        </p:nvGrpSpPr>
        <p:grpSpPr>
          <a:xfrm>
            <a:off x="860940" y="1199386"/>
            <a:ext cx="1098299" cy="1098299"/>
            <a:chOff x="1509045" y="5231926"/>
            <a:chExt cx="1402970" cy="1402970"/>
          </a:xfrm>
        </p:grpSpPr>
        <p:sp>
          <p:nvSpPr>
            <p:cNvPr id="10" name="Oval 9">
              <a:extLst>
                <a:ext uri="{FF2B5EF4-FFF2-40B4-BE49-F238E27FC236}">
                  <a16:creationId xmlns:a16="http://schemas.microsoft.com/office/drawing/2014/main" id="{0ECA170E-F3E7-4768-F72E-7A749B71FE5C}"/>
                </a:ext>
              </a:extLst>
            </p:cNvPr>
            <p:cNvSpPr/>
            <p:nvPr/>
          </p:nvSpPr>
          <p:spPr>
            <a:xfrm>
              <a:off x="1683456" y="5402218"/>
              <a:ext cx="1054149" cy="1054149"/>
            </a:xfrm>
            <a:prstGeom prst="ellipse">
              <a:avLst/>
            </a:pr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DEFA3C53-80F2-D31C-67E0-88229D926D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09045" y="5231926"/>
              <a:ext cx="1402970" cy="1402970"/>
            </a:xfrm>
            <a:prstGeom prst="rect">
              <a:avLst/>
            </a:prstGeom>
          </p:spPr>
        </p:pic>
      </p:grpSp>
      <p:sp>
        <p:nvSpPr>
          <p:cNvPr id="2" name="TextBox 1">
            <a:extLst>
              <a:ext uri="{FF2B5EF4-FFF2-40B4-BE49-F238E27FC236}">
                <a16:creationId xmlns:a16="http://schemas.microsoft.com/office/drawing/2014/main" id="{684F7FA8-9EC7-8755-E53F-2E7C46C8C688}"/>
              </a:ext>
            </a:extLst>
          </p:cNvPr>
          <p:cNvSpPr txBox="1"/>
          <p:nvPr/>
        </p:nvSpPr>
        <p:spPr>
          <a:xfrm>
            <a:off x="7762764" y="6566919"/>
            <a:ext cx="359024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7"/>
              </a:rPr>
              <a:t>UK Prescribing Information</a:t>
            </a:r>
            <a:endPar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Tree>
    <p:extLst>
      <p:ext uri="{BB962C8B-B14F-4D97-AF65-F5344CB8AC3E}">
        <p14:creationId xmlns:p14="http://schemas.microsoft.com/office/powerpoint/2010/main" val="10989268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5">
            <a:extLst>
              <a:ext uri="{FF2B5EF4-FFF2-40B4-BE49-F238E27FC236}">
                <a16:creationId xmlns:a16="http://schemas.microsoft.com/office/drawing/2014/main" id="{F412C90A-43F8-4D93-A5FF-EA756EFFAF36}"/>
              </a:ext>
            </a:extLst>
          </p:cNvPr>
          <p:cNvSpPr txBox="1">
            <a:spLocks/>
          </p:cNvSpPr>
          <p:nvPr/>
        </p:nvSpPr>
        <p:spPr>
          <a:xfrm>
            <a:off x="281734" y="255451"/>
            <a:ext cx="10515600" cy="60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ea typeface="+mj-ea"/>
                <a:cs typeface="+mj-cs"/>
              </a:rPr>
              <a:t>Summary: Efficacy (2) </a:t>
            </a:r>
            <a:endParaRPr kumimoji="0" lang="en-GB" sz="2800" b="0" i="0" u="none" strike="noStrike" kern="1200" cap="none" spc="0" normalizeH="0" baseline="30000" noProof="0" dirty="0">
              <a:ln>
                <a:noFill/>
              </a:ln>
              <a:solidFill>
                <a:srgbClr val="FFFFFF"/>
              </a:solidFill>
              <a:effectLst/>
              <a:uLnTx/>
              <a:uFillTx/>
              <a:latin typeface="Univers" panose="020B0503020202020204" pitchFamily="34" charset="0"/>
              <a:ea typeface="+mj-ea"/>
              <a:cs typeface="+mj-cs"/>
            </a:endParaRPr>
          </a:p>
        </p:txBody>
      </p:sp>
      <p:grpSp>
        <p:nvGrpSpPr>
          <p:cNvPr id="44" name="Group 43">
            <a:extLst>
              <a:ext uri="{FF2B5EF4-FFF2-40B4-BE49-F238E27FC236}">
                <a16:creationId xmlns:a16="http://schemas.microsoft.com/office/drawing/2014/main" id="{F2BD5EB4-680D-4094-AD66-14530787D688}"/>
              </a:ext>
            </a:extLst>
          </p:cNvPr>
          <p:cNvGrpSpPr/>
          <p:nvPr/>
        </p:nvGrpSpPr>
        <p:grpSpPr>
          <a:xfrm>
            <a:off x="11314871" y="6087887"/>
            <a:ext cx="656605" cy="656603"/>
            <a:chOff x="8680178" y="917741"/>
            <a:chExt cx="352645" cy="350678"/>
          </a:xfrm>
        </p:grpSpPr>
        <p:sp>
          <p:nvSpPr>
            <p:cNvPr id="47" name="Oval 46">
              <a:extLst>
                <a:ext uri="{FF2B5EF4-FFF2-40B4-BE49-F238E27FC236}">
                  <a16:creationId xmlns:a16="http://schemas.microsoft.com/office/drawing/2014/main" id="{B71AF0E9-4FEE-46A3-8BAF-8BABCFB1DD1B}"/>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8" name="Graphic 47" descr="Home">
              <a:hlinkClick r:id="rId3" action="ppaction://hlinksldjump"/>
              <a:extLst>
                <a:ext uri="{FF2B5EF4-FFF2-40B4-BE49-F238E27FC236}">
                  <a16:creationId xmlns:a16="http://schemas.microsoft.com/office/drawing/2014/main" id="{18DC8DBA-E4B6-4EF2-A983-2667E5D512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0" name="TextBox 29">
            <a:extLst>
              <a:ext uri="{FF2B5EF4-FFF2-40B4-BE49-F238E27FC236}">
                <a16:creationId xmlns:a16="http://schemas.microsoft.com/office/drawing/2014/main" id="{2A792F72-8B41-41EA-ABD0-C2DFEF0E9278}"/>
              </a:ext>
            </a:extLst>
          </p:cNvPr>
          <p:cNvSpPr txBox="1"/>
          <p:nvPr/>
        </p:nvSpPr>
        <p:spPr>
          <a:xfrm>
            <a:off x="436821" y="1474688"/>
            <a:ext cx="11215837" cy="357020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An exploratory analysis of EFS by pCR (ypT0/Tis ypN0) suggested a benefit for KEYTRUDA + chemotherapy vs placebo + chemotherapy regardless of pCR outcome at 36 months of follow up, with the difference maintained at the 84-month </a:t>
            </a:r>
            <a:b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final analysis</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2,3</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KEYTRUDA + chemotherapy in the neoadjuvant setting, followed by KEYTRUDA monotherapy as adjuvant treatment, resulted in a statistically significant and clinically meaningful improvement in OS (key secondary endpoint) at 75-month follow up</a:t>
            </a:r>
            <a:b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(HR, 0.66; 95% CI, 0.50–0.87 [p=0.00150])</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compared with neoadjuvant placebo + chemotherapy followed by placebo in patients with previously untreated, high-risk, early-stage TNBC</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3</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This trend in OS improvement was maintained at the 84-month final analysis (HR, 0.64; 95% CI, 0.49–0.85)</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b,2</a:t>
            </a: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OS was numerically higher for patients treated with KEYTRUDA + chemotherapy vs placebo + chemotherapy in an exploratory analysis of key subgroups, including nodal status, tumour size T1/T2 vs T3/T4 and patients with baseline </a:t>
            </a:r>
            <a:b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T2N0 disease</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2–4</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
        <p:nvSpPr>
          <p:cNvPr id="9" name="Text Placeholder 7">
            <a:extLst>
              <a:ext uri="{FF2B5EF4-FFF2-40B4-BE49-F238E27FC236}">
                <a16:creationId xmlns:a16="http://schemas.microsoft.com/office/drawing/2014/main" id="{AD92B6D4-3147-40A1-B1E3-07922C5C7205}"/>
              </a:ext>
            </a:extLst>
          </p:cNvPr>
          <p:cNvSpPr txBox="1">
            <a:spLocks/>
          </p:cNvSpPr>
          <p:nvPr/>
        </p:nvSpPr>
        <p:spPr>
          <a:xfrm>
            <a:off x="80997" y="5998679"/>
            <a:ext cx="9454891"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defRPr/>
            </a:pPr>
            <a:r>
              <a:rPr kumimoji="0" lang="en-GB" sz="800" b="1"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a</a:t>
            </a:r>
            <a: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With 200 events (67.3% information fraction), the observed p-value crossed the prespecified nominal boundary of 0.00503 (one-sided) at this interim analysis</a:t>
            </a:r>
            <a:r>
              <a:rPr lang="en-GB" sz="800" b="1" noProof="0" dirty="0">
                <a:solidFill>
                  <a:srgbClr val="000000"/>
                </a:solidFill>
                <a:latin typeface="Univers" panose="020B0503020202020204" pitchFamily="34" charset="0"/>
              </a:rPr>
              <a:t>; </a:t>
            </a:r>
            <a:br>
              <a:rPr lang="en-GB" sz="800" b="1" noProof="0" dirty="0">
                <a:solidFill>
                  <a:srgbClr val="000000"/>
                </a:solidFill>
                <a:latin typeface="Univers" panose="020B0503020202020204" pitchFamily="34" charset="0"/>
              </a:rPr>
            </a:br>
            <a:r>
              <a:rPr lang="en-GB" sz="800" b="1" baseline="30000" noProof="0" dirty="0">
                <a:solidFill>
                  <a:srgbClr val="000000"/>
                </a:solidFill>
                <a:latin typeface="Univers" panose="020B0503020202020204" pitchFamily="34" charset="0"/>
              </a:rPr>
              <a:t>b</a:t>
            </a:r>
            <a:r>
              <a:rPr lang="en-GB" sz="800" b="1" noProof="0" dirty="0">
                <a:solidFill>
                  <a:srgbClr val="000000"/>
                </a:solidFill>
                <a:latin typeface="Univers" panose="020B0503020202020204" pitchFamily="34" charset="0"/>
              </a:rPr>
              <a:t>HR (CI) analysed based on a Cox regression model with treatment as a covariate stratified by the randomisation stratification factors.</a:t>
            </a:r>
            <a:br>
              <a:rPr kumimoji="0" lang="en-GB" sz="8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CI, confidence interval; EFS, event-free survival; HR, hazard ratio; OS, overall survival; pCR, pathologic complete response; TNBC, triple-negative breast cancer.</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1. KEYTRUDA (pembrolizumab) Summary of Product Characteristics. Available at: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5"/>
              </a:rPr>
              <a:t>https://www.medicines.org.uk/emc/product/2498/smpc</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Accessed August 2025; </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 Schmid P et al. Presented at the </a:t>
            </a:r>
            <a:r>
              <a:rPr lang="en-GB" sz="800" noProof="0" dirty="0">
                <a:latin typeface="Univers" panose="020B0503020202020204" pitchFamily="34" charset="0"/>
              </a:rPr>
              <a:t>American Society of Clinical Oncology (ASCO) Annual Meeting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2026, 29 May–2 June, Chicago, IL; 3. Schmid P et al. Presented at the European Society for Medical Oncology (ESMO) Congress 2024, 13–17 September, Barcelona, Spain; 4. Dent R et al. Presented at the San Antonio Breast Cancer Symposium 2024, 10–13 December, </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San Antonio, USA.</a:t>
            </a:r>
          </a:p>
        </p:txBody>
      </p:sp>
      <p:sp>
        <p:nvSpPr>
          <p:cNvPr id="7" name="Rectangle 6">
            <a:extLst>
              <a:ext uri="{FF2B5EF4-FFF2-40B4-BE49-F238E27FC236}">
                <a16:creationId xmlns:a16="http://schemas.microsoft.com/office/drawing/2014/main" id="{C58C818B-6B7A-19F8-0001-F9F1BF383180}"/>
              </a:ext>
            </a:extLst>
          </p:cNvPr>
          <p:cNvSpPr/>
          <p:nvPr/>
        </p:nvSpPr>
        <p:spPr>
          <a:xfrm>
            <a:off x="-6469" y="1377219"/>
            <a:ext cx="12204937" cy="742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in combination with chemotherapy as neoadjuvant treatment, and then continued as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monotherapy as adjuvant treatment after surgery, is indicated in the treatment of adults with locally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advanced or early-stage TNBC at high risk of recurrence</a:t>
            </a:r>
            <a:r>
              <a:rPr kumimoji="0" lang="en-GB" sz="1400" b="1" i="0" u="none" strike="noStrike" kern="1200" cap="none" spc="0" normalizeH="0" baseline="30000" noProof="0" dirty="0">
                <a:ln>
                  <a:noFill/>
                </a:ln>
                <a:solidFill>
                  <a:srgbClr val="FFFFFF"/>
                </a:solidFill>
                <a:effectLst/>
                <a:uLnTx/>
                <a:uFillTx/>
                <a:latin typeface="Univers" panose="020B0503020202020204" pitchFamily="34" charset="0"/>
                <a:ea typeface="+mn-ea"/>
                <a:cs typeface="+mn-cs"/>
              </a:rPr>
              <a:t>1</a:t>
            </a:r>
          </a:p>
        </p:txBody>
      </p:sp>
      <p:grpSp>
        <p:nvGrpSpPr>
          <p:cNvPr id="8" name="Group 7">
            <a:extLst>
              <a:ext uri="{FF2B5EF4-FFF2-40B4-BE49-F238E27FC236}">
                <a16:creationId xmlns:a16="http://schemas.microsoft.com/office/drawing/2014/main" id="{BC4424D4-BEF6-D032-197F-3D269345A1D7}"/>
              </a:ext>
            </a:extLst>
          </p:cNvPr>
          <p:cNvGrpSpPr/>
          <p:nvPr/>
        </p:nvGrpSpPr>
        <p:grpSpPr>
          <a:xfrm>
            <a:off x="860940" y="1199386"/>
            <a:ext cx="1098299" cy="1098299"/>
            <a:chOff x="1509045" y="5231926"/>
            <a:chExt cx="1402970" cy="1402970"/>
          </a:xfrm>
        </p:grpSpPr>
        <p:sp>
          <p:nvSpPr>
            <p:cNvPr id="10" name="Oval 9">
              <a:extLst>
                <a:ext uri="{FF2B5EF4-FFF2-40B4-BE49-F238E27FC236}">
                  <a16:creationId xmlns:a16="http://schemas.microsoft.com/office/drawing/2014/main" id="{0ECA170E-F3E7-4768-F72E-7A749B71FE5C}"/>
                </a:ext>
              </a:extLst>
            </p:cNvPr>
            <p:cNvSpPr/>
            <p:nvPr/>
          </p:nvSpPr>
          <p:spPr>
            <a:xfrm>
              <a:off x="1683456" y="5402218"/>
              <a:ext cx="1054149" cy="1054149"/>
            </a:xfrm>
            <a:prstGeom prst="ellipse">
              <a:avLst/>
            </a:pr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DEFA3C53-80F2-D31C-67E0-88229D926D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09045" y="5231926"/>
              <a:ext cx="1402970" cy="1402970"/>
            </a:xfrm>
            <a:prstGeom prst="rect">
              <a:avLst/>
            </a:prstGeom>
          </p:spPr>
        </p:pic>
      </p:grpSp>
      <p:sp>
        <p:nvSpPr>
          <p:cNvPr id="2" name="TextBox 1">
            <a:extLst>
              <a:ext uri="{FF2B5EF4-FFF2-40B4-BE49-F238E27FC236}">
                <a16:creationId xmlns:a16="http://schemas.microsoft.com/office/drawing/2014/main" id="{8ED08B1A-50DF-F466-31D7-01A418BE0ADD}"/>
              </a:ext>
            </a:extLst>
          </p:cNvPr>
          <p:cNvSpPr txBox="1"/>
          <p:nvPr/>
        </p:nvSpPr>
        <p:spPr>
          <a:xfrm>
            <a:off x="7762764" y="6566919"/>
            <a:ext cx="359024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7"/>
              </a:rPr>
              <a:t>UK Prescribing Information</a:t>
            </a:r>
            <a:endPar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Tree>
    <p:extLst>
      <p:ext uri="{BB962C8B-B14F-4D97-AF65-F5344CB8AC3E}">
        <p14:creationId xmlns:p14="http://schemas.microsoft.com/office/powerpoint/2010/main" val="4073585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5">
            <a:extLst>
              <a:ext uri="{FF2B5EF4-FFF2-40B4-BE49-F238E27FC236}">
                <a16:creationId xmlns:a16="http://schemas.microsoft.com/office/drawing/2014/main" id="{F412C90A-43F8-4D93-A5FF-EA756EFFAF36}"/>
              </a:ext>
            </a:extLst>
          </p:cNvPr>
          <p:cNvSpPr txBox="1">
            <a:spLocks/>
          </p:cNvSpPr>
          <p:nvPr/>
        </p:nvSpPr>
        <p:spPr>
          <a:xfrm>
            <a:off x="281734" y="255451"/>
            <a:ext cx="10515600" cy="6016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Univers" panose="020B0503020202020204" pitchFamily="34" charset="0"/>
                <a:ea typeface="+mj-ea"/>
                <a:cs typeface="+mj-cs"/>
              </a:rPr>
              <a:t>Summary: Safety</a:t>
            </a:r>
            <a:endParaRPr kumimoji="0" lang="en-GB" sz="2800" b="0" i="0" u="none" strike="noStrike" kern="1200" cap="none" spc="0" normalizeH="0" baseline="30000" noProof="0" dirty="0">
              <a:ln>
                <a:noFill/>
              </a:ln>
              <a:solidFill>
                <a:srgbClr val="FFFFFF"/>
              </a:solidFill>
              <a:effectLst/>
              <a:uLnTx/>
              <a:uFillTx/>
              <a:latin typeface="Univers" panose="020B0503020202020204" pitchFamily="34" charset="0"/>
              <a:ea typeface="+mj-ea"/>
              <a:cs typeface="+mj-cs"/>
            </a:endParaRPr>
          </a:p>
        </p:txBody>
      </p:sp>
      <p:grpSp>
        <p:nvGrpSpPr>
          <p:cNvPr id="44" name="Group 43">
            <a:extLst>
              <a:ext uri="{FF2B5EF4-FFF2-40B4-BE49-F238E27FC236}">
                <a16:creationId xmlns:a16="http://schemas.microsoft.com/office/drawing/2014/main" id="{F2BD5EB4-680D-4094-AD66-14530787D688}"/>
              </a:ext>
            </a:extLst>
          </p:cNvPr>
          <p:cNvGrpSpPr/>
          <p:nvPr/>
        </p:nvGrpSpPr>
        <p:grpSpPr>
          <a:xfrm>
            <a:off x="11314871" y="6087887"/>
            <a:ext cx="656605" cy="656603"/>
            <a:chOff x="8680178" y="917741"/>
            <a:chExt cx="352645" cy="350678"/>
          </a:xfrm>
        </p:grpSpPr>
        <p:sp>
          <p:nvSpPr>
            <p:cNvPr id="47" name="Oval 46">
              <a:extLst>
                <a:ext uri="{FF2B5EF4-FFF2-40B4-BE49-F238E27FC236}">
                  <a16:creationId xmlns:a16="http://schemas.microsoft.com/office/drawing/2014/main" id="{B71AF0E9-4FEE-46A3-8BAF-8BABCFB1DD1B}"/>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8" name="Graphic 47" descr="Home">
              <a:hlinkClick r:id="rId3" action="ppaction://hlinksldjump"/>
              <a:extLst>
                <a:ext uri="{FF2B5EF4-FFF2-40B4-BE49-F238E27FC236}">
                  <a16:creationId xmlns:a16="http://schemas.microsoft.com/office/drawing/2014/main" id="{18DC8DBA-E4B6-4EF2-A983-2667E5D512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30" name="TextBox 29">
            <a:extLst>
              <a:ext uri="{FF2B5EF4-FFF2-40B4-BE49-F238E27FC236}">
                <a16:creationId xmlns:a16="http://schemas.microsoft.com/office/drawing/2014/main" id="{2A792F72-8B41-41EA-ABD0-C2DFEF0E9278}"/>
              </a:ext>
            </a:extLst>
          </p:cNvPr>
          <p:cNvSpPr txBox="1"/>
          <p:nvPr/>
        </p:nvSpPr>
        <p:spPr>
          <a:xfrm>
            <a:off x="436821" y="1474688"/>
            <a:ext cx="11215837" cy="401648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The safety data for KEYTRUDA + chemotherapy as neoadjuvant treatment, followed by KEYTRUDA monotherapy as adjuvant treatment, are consistent with the known AE profiles of each regimen, being generally manageable in both phases</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2–6</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No indication-specific immune-mediated AEs were identified at the 36-month analysis</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4</a:t>
            </a:r>
            <a:endPar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400" noProof="0" dirty="0">
                <a:solidFill>
                  <a:srgbClr val="000000"/>
                </a:solidFill>
                <a:latin typeface="Univers" panose="020B0503020202020204" pitchFamily="34" charset="0"/>
              </a:rPr>
              <a:t>At 36 months, m</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ost immune-mediated AEs and infusion reactions were Grade 1–2 in severity, manageable with corticosteroids, treatment interruption and/or hormone replacement, and did not result in treatment discontinuation</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4</a:t>
            </a:r>
          </a:p>
          <a:p>
            <a:pPr marL="285750" indent="-285750">
              <a:spcBef>
                <a:spcPts val="600"/>
              </a:spcBef>
              <a:buFont typeface="Arial" panose="020B0604020202020204" pitchFamily="34" charset="0"/>
              <a:buChar char="•"/>
              <a:defRPr/>
            </a:pPr>
            <a:r>
              <a:rPr lang="en-GB" sz="1400" noProof="0" dirty="0">
                <a:solidFill>
                  <a:srgbClr val="000000"/>
                </a:solidFill>
                <a:latin typeface="Univers" panose="020B0503020202020204" pitchFamily="34" charset="0"/>
              </a:rPr>
              <a:t>At the 84-month final analysis, immune-mediated AEs of any grade were reported in 35.0% vs 13.1% of patients treated with KEYTRUDA + chemotherapy vs placebo + chemotherapy, respectively</a:t>
            </a:r>
            <a:r>
              <a:rPr lang="en-GB" sz="1400" baseline="30000" noProof="0" dirty="0">
                <a:solidFill>
                  <a:srgbClr val="000000"/>
                </a:solidFill>
                <a:latin typeface="Univers" panose="020B0503020202020204" pitchFamily="34" charset="0"/>
              </a:rPr>
              <a:t>5</a:t>
            </a:r>
          </a:p>
          <a:p>
            <a:pPr marL="742950" lvl="1" indent="-285750">
              <a:spcBef>
                <a:spcPts val="600"/>
              </a:spcBef>
              <a:buFont typeface="Arial" panose="020B0604020202020204" pitchFamily="34" charset="0"/>
              <a:buChar char="•"/>
              <a:defRPr/>
            </a:pPr>
            <a:r>
              <a:rPr lang="en-GB" sz="1400" dirty="0">
                <a:solidFill>
                  <a:srgbClr val="000000"/>
                </a:solidFill>
                <a:latin typeface="Univers" panose="020B0503020202020204" pitchFamily="34" charset="0"/>
              </a:rPr>
              <a:t>M</a:t>
            </a:r>
            <a:r>
              <a:rPr kumimoji="0" lang="en-GB" sz="1400" b="0" i="0" u="none" strike="noStrike" kern="1200" cap="none" spc="0" normalizeH="0" noProof="0" dirty="0" err="1">
                <a:ln>
                  <a:noFill/>
                </a:ln>
                <a:solidFill>
                  <a:srgbClr val="000000"/>
                </a:solidFill>
                <a:effectLst/>
                <a:uLnTx/>
                <a:uFillTx/>
                <a:latin typeface="Univers" panose="020B0503020202020204" pitchFamily="34" charset="0"/>
                <a:ea typeface="+mn-ea"/>
                <a:cs typeface="+mn-cs"/>
              </a:rPr>
              <a:t>ost</a:t>
            </a:r>
            <a:r>
              <a:rPr kumimoji="0" lang="en-GB" sz="1400" b="0" i="0" u="none" strike="noStrike" kern="1200" cap="none" spc="0" normalizeH="0" noProof="0" dirty="0">
                <a:ln>
                  <a:noFill/>
                </a:ln>
                <a:solidFill>
                  <a:srgbClr val="000000"/>
                </a:solidFill>
                <a:effectLst/>
                <a:uLnTx/>
                <a:uFillTx/>
                <a:latin typeface="Univers" panose="020B0503020202020204" pitchFamily="34" charset="0"/>
                <a:ea typeface="+mn-ea"/>
                <a:cs typeface="+mn-cs"/>
              </a:rPr>
              <a:t> immune-mediated AEs were Grade 1–2 in severity</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5</a:t>
            </a:r>
          </a:p>
          <a:p>
            <a:pPr marL="742950" lvl="1" indent="-285750">
              <a:spcBef>
                <a:spcPts val="600"/>
              </a:spcBef>
              <a:buFont typeface="Arial" panose="020B0604020202020204" pitchFamily="34" charset="0"/>
              <a:buChar char="•"/>
              <a:defRPr/>
            </a:pPr>
            <a:r>
              <a:rPr kumimoji="0" lang="en-GB" sz="1400" b="0" i="0" u="none" strike="noStrike" kern="1200" cap="none" spc="0" normalizeH="0" noProof="0" dirty="0">
                <a:ln>
                  <a:noFill/>
                </a:ln>
                <a:solidFill>
                  <a:srgbClr val="000000"/>
                </a:solidFill>
                <a:effectLst/>
                <a:uLnTx/>
                <a:uFillTx/>
                <a:latin typeface="Univers" panose="020B0503020202020204" pitchFamily="34" charset="0"/>
                <a:ea typeface="+mn-ea"/>
                <a:cs typeface="+mn-cs"/>
              </a:rPr>
              <a:t>Immune-mediated AEs resulted in discontinuation in 7.7% of patients treated with KEYTRUDA + chemotherapy </a:t>
            </a:r>
            <a:br>
              <a:rPr kumimoji="0" lang="en-GB" sz="1400" b="0" i="0" u="none" strike="noStrike" kern="1200" cap="none" spc="0" normalizeH="0" noProof="0" dirty="0">
                <a:ln>
                  <a:noFill/>
                </a:ln>
                <a:solidFill>
                  <a:srgbClr val="000000"/>
                </a:solidFill>
                <a:effectLst/>
                <a:uLnTx/>
                <a:uFillTx/>
                <a:latin typeface="Univers" panose="020B0503020202020204" pitchFamily="34" charset="0"/>
                <a:ea typeface="+mn-ea"/>
                <a:cs typeface="+mn-cs"/>
              </a:rPr>
            </a:br>
            <a:r>
              <a:rPr kumimoji="0" lang="en-GB" sz="1400" b="0" i="0" u="none" strike="noStrike" kern="1200" cap="none" spc="0" normalizeH="0" noProof="0" dirty="0">
                <a:ln>
                  <a:noFill/>
                </a:ln>
                <a:solidFill>
                  <a:srgbClr val="000000"/>
                </a:solidFill>
                <a:effectLst/>
                <a:uLnTx/>
                <a:uFillTx/>
                <a:latin typeface="Univers" panose="020B0503020202020204" pitchFamily="34" charset="0"/>
                <a:ea typeface="+mn-ea"/>
                <a:cs typeface="+mn-cs"/>
              </a:rPr>
              <a:t>compared with 1.0% of patients treated with placebo + chemotherapy</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5</a:t>
            </a:r>
          </a:p>
          <a:p>
            <a:pPr marL="285750" lvl="0" indent="-285750">
              <a:spcBef>
                <a:spcPts val="600"/>
              </a:spcBef>
              <a:buFont typeface="Arial" panose="020B0604020202020204" pitchFamily="34" charset="0"/>
              <a:buChar char="•"/>
              <a:defRPr/>
            </a:pP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The safety profile remained consistent with the previous analyses and the established safety profiles of KEYTRUDA + chemotherapy.</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5</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No new safety concerns were identified at the 75-month follow up or at the 84-month </a:t>
            </a:r>
            <a:r>
              <a:rPr lang="en-GB" sz="1400" dirty="0">
                <a:solidFill>
                  <a:srgbClr val="000000"/>
                </a:solidFill>
                <a:latin typeface="Univers" panose="020B0503020202020204" pitchFamily="34" charset="0"/>
              </a:rPr>
              <a:t>final analysis</a:t>
            </a:r>
            <a:r>
              <a:rPr kumimoji="0" lang="en-GB" sz="1400" b="0" i="0" u="none" strike="noStrike" kern="1200" cap="none" spc="0" normalizeH="0" baseline="30000" noProof="0" dirty="0">
                <a:ln>
                  <a:noFill/>
                </a:ln>
                <a:solidFill>
                  <a:srgbClr val="000000"/>
                </a:solidFill>
                <a:effectLst/>
                <a:uLnTx/>
                <a:uFillTx/>
                <a:latin typeface="Univers" panose="020B0503020202020204" pitchFamily="34" charset="0"/>
                <a:ea typeface="+mn-ea"/>
                <a:cs typeface="+mn-cs"/>
              </a:rPr>
              <a:t>5,6</a:t>
            </a:r>
            <a:r>
              <a:rPr kumimoji="0" lang="en-GB" sz="14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t>
            </a:r>
          </a:p>
        </p:txBody>
      </p:sp>
      <p:sp>
        <p:nvSpPr>
          <p:cNvPr id="9" name="Text Placeholder 7">
            <a:extLst>
              <a:ext uri="{FF2B5EF4-FFF2-40B4-BE49-F238E27FC236}">
                <a16:creationId xmlns:a16="http://schemas.microsoft.com/office/drawing/2014/main" id="{AD92B6D4-3147-40A1-B1E3-07922C5C7205}"/>
              </a:ext>
            </a:extLst>
          </p:cNvPr>
          <p:cNvSpPr txBox="1">
            <a:spLocks/>
          </p:cNvSpPr>
          <p:nvPr/>
        </p:nvSpPr>
        <p:spPr>
          <a:xfrm>
            <a:off x="80996" y="5998679"/>
            <a:ext cx="9531633"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defRPr/>
            </a:pP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AE, adverse event; TNBC, triple-negative breast cancer.</a:t>
            </a:r>
            <a:b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b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1. KEYTRUDA (pembrolizumab) Summary of Product Characteristics. Available at: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5"/>
              </a:rPr>
              <a:t>https://www.medicines.org.uk/emc/product/2498/smpc</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Accessed August 2025; 2. </a:t>
            </a:r>
            <a:r>
              <a:rPr kumimoji="0" lang="en-GB" sz="800" b="0" i="0"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Schmid P et al. </a:t>
            </a:r>
            <a:r>
              <a:rPr kumimoji="0" lang="en-GB" sz="800" b="0" i="1"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N Engl J Med </a:t>
            </a:r>
            <a:r>
              <a:rPr kumimoji="0" lang="en-GB" sz="800" b="0" i="0" u="none" strike="noStrike" kern="1200" cap="none" spc="-20" normalizeH="0" baseline="0" noProof="0" dirty="0">
                <a:ln>
                  <a:noFill/>
                </a:ln>
                <a:solidFill>
                  <a:srgbClr val="000000"/>
                </a:solidFill>
                <a:effectLst/>
                <a:uLnTx/>
                <a:uFillTx/>
                <a:latin typeface="Univers" panose="020B0503020202020204" pitchFamily="34" charset="0"/>
                <a:ea typeface="+mn-ea"/>
                <a:cs typeface="+mn-cs"/>
              </a:rPr>
              <a:t>2022;386:556–567</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 3. Schmid P et al. </a:t>
            </a:r>
            <a:r>
              <a:rPr kumimoji="0" lang="en-GB" sz="800" b="0" i="1"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N Engl J Med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2020;382:810–821; 4. Cortés J et al. Presented at the San Antonio Breast Cancer Symposium (SABCS) Congress 2023, 5–9 December, San Antonio, USA; 5. Schmid P et al. Presented at the </a:t>
            </a:r>
            <a:r>
              <a:rPr lang="en-GB" sz="800" noProof="0" dirty="0">
                <a:latin typeface="Univers" panose="020B0503020202020204" pitchFamily="34" charset="0"/>
              </a:rPr>
              <a:t>American Society of Clinical Oncology (ASCO) Annual Meeting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rPr>
              <a:t>2026, 29 May–2 June, Chicago, USA; 6. </a:t>
            </a:r>
            <a:r>
              <a:rPr lang="en-GB" sz="800" dirty="0">
                <a:latin typeface="Univers" panose="020B0503020202020204" pitchFamily="34" charset="0"/>
              </a:rPr>
              <a:t>Schmid P et al. Presented at the European Society of Medical Oncology Congress 2024, 13–17 September, Barcelona, Spain.</a:t>
            </a:r>
            <a:endParaRPr kumimoji="0" lang="en-GB" sz="800" b="0"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
        <p:nvSpPr>
          <p:cNvPr id="7" name="Rectangle 6">
            <a:extLst>
              <a:ext uri="{FF2B5EF4-FFF2-40B4-BE49-F238E27FC236}">
                <a16:creationId xmlns:a16="http://schemas.microsoft.com/office/drawing/2014/main" id="{C58C818B-6B7A-19F8-0001-F9F1BF383180}"/>
              </a:ext>
            </a:extLst>
          </p:cNvPr>
          <p:cNvSpPr/>
          <p:nvPr/>
        </p:nvSpPr>
        <p:spPr>
          <a:xfrm>
            <a:off x="-6469" y="1377218"/>
            <a:ext cx="12204937" cy="742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in combination with chemotherapy as neoadjuvant treatment, and then continued as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monotherapy as adjuvant treatment after surgery, is indicated in the treatment of adults with locally </a:t>
            </a:r>
            <a:b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b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advanced or early-stage TNBC at high risk of recurrence</a:t>
            </a:r>
            <a:r>
              <a:rPr kumimoji="0" lang="en-GB" sz="1400" b="1" i="0" u="none" strike="noStrike" kern="1200" cap="none" spc="0" normalizeH="0" baseline="30000" noProof="0" dirty="0">
                <a:ln>
                  <a:noFill/>
                </a:ln>
                <a:solidFill>
                  <a:srgbClr val="FFFFFF"/>
                </a:solidFill>
                <a:effectLst/>
                <a:uLnTx/>
                <a:uFillTx/>
                <a:latin typeface="Univers" panose="020B0503020202020204" pitchFamily="34" charset="0"/>
                <a:ea typeface="+mn-ea"/>
                <a:cs typeface="+mn-cs"/>
              </a:rPr>
              <a:t>1</a:t>
            </a:r>
          </a:p>
        </p:txBody>
      </p:sp>
      <p:grpSp>
        <p:nvGrpSpPr>
          <p:cNvPr id="8" name="Group 7">
            <a:extLst>
              <a:ext uri="{FF2B5EF4-FFF2-40B4-BE49-F238E27FC236}">
                <a16:creationId xmlns:a16="http://schemas.microsoft.com/office/drawing/2014/main" id="{BC4424D4-BEF6-D032-197F-3D269345A1D7}"/>
              </a:ext>
            </a:extLst>
          </p:cNvPr>
          <p:cNvGrpSpPr/>
          <p:nvPr/>
        </p:nvGrpSpPr>
        <p:grpSpPr>
          <a:xfrm>
            <a:off x="860940" y="1199386"/>
            <a:ext cx="1098299" cy="1098299"/>
            <a:chOff x="1509045" y="5231926"/>
            <a:chExt cx="1402970" cy="1402970"/>
          </a:xfrm>
        </p:grpSpPr>
        <p:sp>
          <p:nvSpPr>
            <p:cNvPr id="10" name="Oval 9">
              <a:extLst>
                <a:ext uri="{FF2B5EF4-FFF2-40B4-BE49-F238E27FC236}">
                  <a16:creationId xmlns:a16="http://schemas.microsoft.com/office/drawing/2014/main" id="{0ECA170E-F3E7-4768-F72E-7A749B71FE5C}"/>
                </a:ext>
              </a:extLst>
            </p:cNvPr>
            <p:cNvSpPr/>
            <p:nvPr/>
          </p:nvSpPr>
          <p:spPr>
            <a:xfrm>
              <a:off x="1683456" y="5402218"/>
              <a:ext cx="1054149" cy="1054149"/>
            </a:xfrm>
            <a:prstGeom prst="ellipse">
              <a:avLst/>
            </a:pr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DEFA3C53-80F2-D31C-67E0-88229D926D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09045" y="5231926"/>
              <a:ext cx="1402970" cy="1402970"/>
            </a:xfrm>
            <a:prstGeom prst="rect">
              <a:avLst/>
            </a:prstGeom>
          </p:spPr>
        </p:pic>
      </p:grpSp>
      <p:sp>
        <p:nvSpPr>
          <p:cNvPr id="2" name="TextBox 1">
            <a:extLst>
              <a:ext uri="{FF2B5EF4-FFF2-40B4-BE49-F238E27FC236}">
                <a16:creationId xmlns:a16="http://schemas.microsoft.com/office/drawing/2014/main" id="{8B5B20B9-0127-5772-C239-EB1950417BCB}"/>
              </a:ext>
            </a:extLst>
          </p:cNvPr>
          <p:cNvSpPr txBox="1"/>
          <p:nvPr/>
        </p:nvSpPr>
        <p:spPr>
          <a:xfrm>
            <a:off x="7762764" y="6566919"/>
            <a:ext cx="3590248"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hlinkClick r:id="rId7"/>
              </a:rPr>
              <a:t>UK Prescribing Information</a:t>
            </a:r>
            <a:endParaRPr kumimoji="0" lang="en-GB" sz="1000" b="1" i="0" u="none" strike="noStrike" kern="1200" cap="none" spc="0" normalizeH="0" baseline="0" noProof="0" dirty="0">
              <a:ln>
                <a:noFill/>
              </a:ln>
              <a:solidFill>
                <a:srgbClr val="000000"/>
              </a:solidFill>
              <a:effectLst/>
              <a:uLnTx/>
              <a:uFillTx/>
              <a:latin typeface="Univers" panose="020B0503020202020204" pitchFamily="34" charset="0"/>
              <a:ea typeface="+mn-ea"/>
              <a:cs typeface="+mn-cs"/>
            </a:endParaRPr>
          </a:p>
        </p:txBody>
      </p:sp>
    </p:spTree>
    <p:extLst>
      <p:ext uri="{BB962C8B-B14F-4D97-AF65-F5344CB8AC3E}">
        <p14:creationId xmlns:p14="http://schemas.microsoft.com/office/powerpoint/2010/main" val="3236296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78F0389-2672-4DCC-BD6D-5FF8784D9A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302" y="1620257"/>
            <a:ext cx="395440" cy="395440"/>
          </a:xfrm>
          <a:prstGeom prst="rect">
            <a:avLst/>
          </a:prstGeom>
        </p:spPr>
      </p:pic>
      <p:sp>
        <p:nvSpPr>
          <p:cNvPr id="5" name="TextBox 4">
            <a:extLst>
              <a:ext uri="{FF2B5EF4-FFF2-40B4-BE49-F238E27FC236}">
                <a16:creationId xmlns:a16="http://schemas.microsoft.com/office/drawing/2014/main" id="{57235231-54EB-4852-B4E1-1A939BD65538}"/>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4"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1147" y="943594"/>
              <a:ext cx="270664" cy="270664"/>
            </a:xfrm>
            <a:prstGeom prst="rect">
              <a:avLst/>
            </a:prstGeom>
          </p:spPr>
        </p:pic>
      </p:grpSp>
      <p:sp>
        <p:nvSpPr>
          <p:cNvPr id="20" name="Text Placeholder 7">
            <a:extLst>
              <a:ext uri="{FF2B5EF4-FFF2-40B4-BE49-F238E27FC236}">
                <a16:creationId xmlns:a16="http://schemas.microsoft.com/office/drawing/2014/main" id="{FF55234F-6D8A-43EE-91FB-00741B4C6051}"/>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noProof="0" dirty="0">
                <a:solidFill>
                  <a:schemeClr val="bg1"/>
                </a:solidFill>
                <a:latin typeface="Univers" panose="020B0503020202020204" pitchFamily="34" charset="0"/>
              </a:rPr>
              <a:t>AE, adverse event; EFS, event-free survival; pCR, pathologic complete response; PD-L1, programmed death ligand-1; RCB, residual cancer burden; TRAE, treatment-related adverse event.</a:t>
            </a:r>
          </a:p>
        </p:txBody>
      </p:sp>
      <p:sp>
        <p:nvSpPr>
          <p:cNvPr id="37" name="Rectangle: Single Corner Snipped 36">
            <a:hlinkClick r:id="rId6" action="ppaction://hlinksldjump"/>
            <a:extLst>
              <a:ext uri="{FF2B5EF4-FFF2-40B4-BE49-F238E27FC236}">
                <a16:creationId xmlns:a16="http://schemas.microsoft.com/office/drawing/2014/main" id="{7A95B227-305F-A489-976B-D766AECA41AD}"/>
              </a:ext>
            </a:extLst>
          </p:cNvPr>
          <p:cNvSpPr/>
          <p:nvPr/>
        </p:nvSpPr>
        <p:spPr>
          <a:xfrm>
            <a:off x="3517055" y="256849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Summary of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any-grade AEs in the neoadjuvant phase (primary analysis)</a:t>
            </a:r>
          </a:p>
        </p:txBody>
      </p:sp>
      <p:sp>
        <p:nvSpPr>
          <p:cNvPr id="38" name="Rectangle: Single Corner Snipped 37">
            <a:hlinkClick r:id="rId7" action="ppaction://hlinksldjump"/>
            <a:extLst>
              <a:ext uri="{FF2B5EF4-FFF2-40B4-BE49-F238E27FC236}">
                <a16:creationId xmlns:a16="http://schemas.microsoft.com/office/drawing/2014/main" id="{0CD3915F-1688-3D0E-0F31-442FE7CF4258}"/>
              </a:ext>
            </a:extLst>
          </p:cNvPr>
          <p:cNvSpPr/>
          <p:nvPr/>
        </p:nvSpPr>
        <p:spPr>
          <a:xfrm>
            <a:off x="3517055" y="354408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AEs of interest in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the neoadjuvant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phase (1/2)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(primary analysis)</a:t>
            </a:r>
          </a:p>
        </p:txBody>
      </p:sp>
      <p:sp>
        <p:nvSpPr>
          <p:cNvPr id="39" name="Rectangle: Single Corner Snipped 38">
            <a:hlinkClick r:id="rId8" action="ppaction://hlinksldjump"/>
            <a:extLst>
              <a:ext uri="{FF2B5EF4-FFF2-40B4-BE49-F238E27FC236}">
                <a16:creationId xmlns:a16="http://schemas.microsoft.com/office/drawing/2014/main" id="{6B7B7867-40C8-C149-DD8B-61FEAD12F16B}"/>
              </a:ext>
            </a:extLst>
          </p:cNvPr>
          <p:cNvSpPr/>
          <p:nvPr/>
        </p:nvSpPr>
        <p:spPr>
          <a:xfrm>
            <a:off x="3517055" y="451968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r>
              <a:rPr lang="en-GB" sz="1100" b="1" noProof="0" dirty="0">
                <a:solidFill>
                  <a:schemeClr val="tx1"/>
                </a:solidFill>
                <a:latin typeface="Univers" panose="020B0503020202020204" pitchFamily="34" charset="0"/>
              </a:rPr>
              <a:t>AEs of interest in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the neoadjuvant</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phase (2/2)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(primary analysis)</a:t>
            </a:r>
          </a:p>
        </p:txBody>
      </p:sp>
      <p:sp>
        <p:nvSpPr>
          <p:cNvPr id="40" name="Rectangle: Single Corner Snipped 39">
            <a:hlinkClick r:id="rId9" action="ppaction://hlinksldjump"/>
            <a:extLst>
              <a:ext uri="{FF2B5EF4-FFF2-40B4-BE49-F238E27FC236}">
                <a16:creationId xmlns:a16="http://schemas.microsoft.com/office/drawing/2014/main" id="{478B803D-3804-8A06-F4A7-F4C74E64723B}"/>
              </a:ext>
            </a:extLst>
          </p:cNvPr>
          <p:cNvSpPr/>
          <p:nvPr/>
        </p:nvSpPr>
        <p:spPr>
          <a:xfrm>
            <a:off x="3517055" y="5495278"/>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r>
              <a:rPr lang="en-GB" sz="1100" b="1" noProof="0" dirty="0">
                <a:solidFill>
                  <a:schemeClr val="tx1"/>
                </a:solidFill>
                <a:latin typeface="Univers" panose="020B0503020202020204" pitchFamily="34" charset="0"/>
              </a:rPr>
              <a:t>TRAEs in the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adjuvant phase</a:t>
            </a:r>
          </a:p>
          <a:p>
            <a:pPr marL="0" lvl="1" algn="ctr" defTabSz="685800"/>
            <a:r>
              <a:rPr lang="en-GB" sz="1100" b="1" noProof="0" dirty="0">
                <a:solidFill>
                  <a:schemeClr val="tx1"/>
                </a:solidFill>
                <a:latin typeface="Univers" panose="020B0503020202020204" pitchFamily="34" charset="0"/>
              </a:rPr>
              <a:t>(36 months)</a:t>
            </a:r>
          </a:p>
        </p:txBody>
      </p:sp>
      <p:sp>
        <p:nvSpPr>
          <p:cNvPr id="41" name="Rectangle: Single Corner Snipped 40">
            <a:hlinkClick r:id="rId10" action="ppaction://hlinksldjump"/>
            <a:extLst>
              <a:ext uri="{FF2B5EF4-FFF2-40B4-BE49-F238E27FC236}">
                <a16:creationId xmlns:a16="http://schemas.microsoft.com/office/drawing/2014/main" id="{1D36BFC5-12B9-6FBF-C2C0-4EC9C1D74E72}"/>
              </a:ext>
            </a:extLst>
          </p:cNvPr>
          <p:cNvSpPr/>
          <p:nvPr/>
        </p:nvSpPr>
        <p:spPr>
          <a:xfrm>
            <a:off x="5444664" y="354408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r>
              <a:rPr lang="en-GB" sz="1100" b="1" noProof="0" dirty="0">
                <a:solidFill>
                  <a:schemeClr val="tx1"/>
                </a:solidFill>
                <a:latin typeface="Univers" panose="020B0503020202020204" pitchFamily="34" charset="0"/>
              </a:rPr>
              <a:t>Any-grade AEs in the combined phase </a:t>
            </a:r>
            <a:br>
              <a:rPr lang="en-GB" sz="1100" b="1" noProof="0" dirty="0">
                <a:solidFill>
                  <a:schemeClr val="tx1"/>
                </a:solidFill>
                <a:latin typeface="Univers" panose="020B0503020202020204" pitchFamily="34" charset="0"/>
              </a:rPr>
            </a:br>
            <a:r>
              <a:rPr lang="en-GB" sz="1100" b="1" noProof="0" dirty="0">
                <a:solidFill>
                  <a:schemeClr val="tx1"/>
                </a:solidFill>
                <a:latin typeface="Univers" panose="020B0503020202020204" pitchFamily="34" charset="0"/>
              </a:rPr>
              <a:t>(</a:t>
            </a:r>
            <a:r>
              <a:rPr lang="en-GB" sz="1100" b="1" dirty="0">
                <a:solidFill>
                  <a:schemeClr val="tx1"/>
                </a:solidFill>
                <a:latin typeface="Univers" panose="020B0503020202020204" pitchFamily="34" charset="0"/>
              </a:rPr>
              <a:t>75-month follow-up</a:t>
            </a:r>
            <a:r>
              <a:rPr lang="en-GB" sz="1100" b="1" noProof="0" dirty="0">
                <a:solidFill>
                  <a:schemeClr val="tx1"/>
                </a:solidFill>
                <a:latin typeface="Univers" panose="020B0503020202020204" pitchFamily="34" charset="0"/>
              </a:rPr>
              <a:t>)</a:t>
            </a:r>
          </a:p>
        </p:txBody>
      </p:sp>
      <p:sp>
        <p:nvSpPr>
          <p:cNvPr id="43" name="Rectangle: Single Corner Snipped 42">
            <a:hlinkClick r:id="rId11" action="ppaction://hlinksldjump"/>
            <a:extLst>
              <a:ext uri="{FF2B5EF4-FFF2-40B4-BE49-F238E27FC236}">
                <a16:creationId xmlns:a16="http://schemas.microsoft.com/office/drawing/2014/main" id="{6B4768EE-4D3D-277F-B1C1-8159206B0D8D}"/>
              </a:ext>
            </a:extLst>
          </p:cNvPr>
          <p:cNvSpPr/>
          <p:nvPr/>
        </p:nvSpPr>
        <p:spPr>
          <a:xfrm>
            <a:off x="5444665" y="256849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r>
              <a:rPr lang="en-GB" sz="1100" b="1" noProof="0" dirty="0">
                <a:solidFill>
                  <a:schemeClr val="tx1"/>
                </a:solidFill>
                <a:latin typeface="Univers" panose="020B0503020202020204" pitchFamily="34" charset="0"/>
              </a:rPr>
              <a:t>Immune-mediated AEs and infusion reactions in the adjuvant phase (36 months)</a:t>
            </a:r>
          </a:p>
        </p:txBody>
      </p:sp>
      <p:sp>
        <p:nvSpPr>
          <p:cNvPr id="29" name="Title 1">
            <a:extLst>
              <a:ext uri="{FF2B5EF4-FFF2-40B4-BE49-F238E27FC236}">
                <a16:creationId xmlns:a16="http://schemas.microsoft.com/office/drawing/2014/main" id="{ECF63DB7-A10C-098B-3140-A3EC4140A2FE}"/>
              </a:ext>
            </a:extLst>
          </p:cNvPr>
          <p:cNvSpPr txBox="1">
            <a:spLocks/>
          </p:cNvSpPr>
          <p:nvPr/>
        </p:nvSpPr>
        <p:spPr>
          <a:xfrm>
            <a:off x="838200" y="223809"/>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Appendix</a:t>
            </a:r>
          </a:p>
        </p:txBody>
      </p:sp>
      <p:sp>
        <p:nvSpPr>
          <p:cNvPr id="2" name="TextBox 1">
            <a:extLst>
              <a:ext uri="{FF2B5EF4-FFF2-40B4-BE49-F238E27FC236}">
                <a16:creationId xmlns:a16="http://schemas.microsoft.com/office/drawing/2014/main" id="{A00D2A62-6580-7A42-AF98-C1723F2DD1AE}"/>
              </a:ext>
            </a:extLst>
          </p:cNvPr>
          <p:cNvSpPr txBox="1"/>
          <p:nvPr/>
        </p:nvSpPr>
        <p:spPr>
          <a:xfrm>
            <a:off x="1072333" y="2186951"/>
            <a:ext cx="1778400"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Efficacy</a:t>
            </a:r>
          </a:p>
        </p:txBody>
      </p:sp>
      <p:sp>
        <p:nvSpPr>
          <p:cNvPr id="6" name="TextBox 5">
            <a:extLst>
              <a:ext uri="{FF2B5EF4-FFF2-40B4-BE49-F238E27FC236}">
                <a16:creationId xmlns:a16="http://schemas.microsoft.com/office/drawing/2014/main" id="{370FCB6F-BD3E-8441-215A-B3376C49358B}"/>
              </a:ext>
            </a:extLst>
          </p:cNvPr>
          <p:cNvSpPr txBox="1"/>
          <p:nvPr/>
        </p:nvSpPr>
        <p:spPr>
          <a:xfrm>
            <a:off x="3517460" y="2186951"/>
            <a:ext cx="3693600" cy="307777"/>
          </a:xfrm>
          <a:prstGeom prst="rect">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a:r>
              <a:rPr lang="en-GB" sz="1400" b="1" noProof="0" dirty="0">
                <a:solidFill>
                  <a:schemeClr val="bg1"/>
                </a:solidFill>
                <a:latin typeface="Univers" panose="020B0503020202020204" pitchFamily="34" charset="0"/>
                <a:cs typeface="Arial" panose="020B0604020202020204" pitchFamily="34" charset="0"/>
              </a:rPr>
              <a:t>Safety</a:t>
            </a:r>
          </a:p>
        </p:txBody>
      </p:sp>
      <p:sp>
        <p:nvSpPr>
          <p:cNvPr id="7" name="Rectangle: Single Corner Snipped 6">
            <a:hlinkClick r:id="rId12" action="ppaction://hlinksldjump"/>
            <a:extLst>
              <a:ext uri="{FF2B5EF4-FFF2-40B4-BE49-F238E27FC236}">
                <a16:creationId xmlns:a16="http://schemas.microsoft.com/office/drawing/2014/main" id="{15B587AB-140F-1ABE-BCE1-1D4CC7C2F9D9}"/>
              </a:ext>
            </a:extLst>
          </p:cNvPr>
          <p:cNvSpPr/>
          <p:nvPr/>
        </p:nvSpPr>
        <p:spPr>
          <a:xfrm>
            <a:off x="1071927" y="256849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EFS by RCB category</a:t>
            </a:r>
          </a:p>
        </p:txBody>
      </p:sp>
      <p:sp>
        <p:nvSpPr>
          <p:cNvPr id="8" name="Rectangle: Single Corner Snipped 7">
            <a:hlinkClick r:id="rId13" action="ppaction://hlinksldjump"/>
            <a:extLst>
              <a:ext uri="{FF2B5EF4-FFF2-40B4-BE49-F238E27FC236}">
                <a16:creationId xmlns:a16="http://schemas.microsoft.com/office/drawing/2014/main" id="{8CE62489-DC0B-D0F9-96D1-25EBEDCD92FD}"/>
              </a:ext>
            </a:extLst>
          </p:cNvPr>
          <p:cNvSpPr/>
          <p:nvPr/>
        </p:nvSpPr>
        <p:spPr>
          <a:xfrm>
            <a:off x="1051320" y="3544087"/>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First EFS events by RCB category</a:t>
            </a:r>
          </a:p>
        </p:txBody>
      </p:sp>
      <p:sp>
        <p:nvSpPr>
          <p:cNvPr id="9" name="Rectangle: Single Corner Snipped 8">
            <a:hlinkClick r:id="rId14" action="ppaction://hlinksldjump"/>
            <a:extLst>
              <a:ext uri="{FF2B5EF4-FFF2-40B4-BE49-F238E27FC236}">
                <a16:creationId xmlns:a16="http://schemas.microsoft.com/office/drawing/2014/main" id="{BC3262A9-226B-71D9-34D1-B6068D4B41AF}"/>
              </a:ext>
            </a:extLst>
          </p:cNvPr>
          <p:cNvSpPr/>
          <p:nvPr/>
        </p:nvSpPr>
        <p:spPr>
          <a:xfrm>
            <a:off x="1051320" y="451968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defRPr/>
            </a:pPr>
            <a:r>
              <a:rPr lang="en-GB" sz="1100" b="1" noProof="0" dirty="0">
                <a:solidFill>
                  <a:schemeClr val="tx1"/>
                </a:solidFill>
                <a:latin typeface="Univers" panose="020B0503020202020204" pitchFamily="34" charset="0"/>
              </a:rPr>
              <a:t>pCR by PD-L1 expression level</a:t>
            </a:r>
          </a:p>
        </p:txBody>
      </p:sp>
      <p:sp>
        <p:nvSpPr>
          <p:cNvPr id="13" name="TextBox 12">
            <a:extLst>
              <a:ext uri="{FF2B5EF4-FFF2-40B4-BE49-F238E27FC236}">
                <a16:creationId xmlns:a16="http://schemas.microsoft.com/office/drawing/2014/main" id="{77D0D5B7-7E73-0AD2-BD8D-19A662C820C9}"/>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15">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
        <p:nvSpPr>
          <p:cNvPr id="14" name="Rectangle: Single Corner Snipped 13">
            <a:hlinkClick r:id="rId16" action="ppaction://hlinksldjump"/>
            <a:extLst>
              <a:ext uri="{FF2B5EF4-FFF2-40B4-BE49-F238E27FC236}">
                <a16:creationId xmlns:a16="http://schemas.microsoft.com/office/drawing/2014/main" id="{FBC812F3-B1E4-26A6-FB5B-393EE73B6CE2}"/>
              </a:ext>
            </a:extLst>
          </p:cNvPr>
          <p:cNvSpPr/>
          <p:nvPr/>
        </p:nvSpPr>
        <p:spPr>
          <a:xfrm>
            <a:off x="5444664" y="4519682"/>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lvl="1" algn="ctr" defTabSz="685800"/>
            <a:r>
              <a:rPr lang="en-GB" sz="1100" b="1" dirty="0">
                <a:solidFill>
                  <a:schemeClr val="tx1"/>
                </a:solidFill>
                <a:latin typeface="Univers" panose="020B0503020202020204" pitchFamily="34" charset="0"/>
              </a:rPr>
              <a:t>Immune-mediated AEs in the combined phase (75-month follow-up)</a:t>
            </a:r>
          </a:p>
        </p:txBody>
      </p:sp>
    </p:spTree>
    <p:extLst>
      <p:ext uri="{BB962C8B-B14F-4D97-AF65-F5344CB8AC3E}">
        <p14:creationId xmlns:p14="http://schemas.microsoft.com/office/powerpoint/2010/main" val="156210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 Placeholder 7">
            <a:extLst>
              <a:ext uri="{FF2B5EF4-FFF2-40B4-BE49-F238E27FC236}">
                <a16:creationId xmlns:a16="http://schemas.microsoft.com/office/drawing/2014/main" id="{D74A4981-2169-41C7-887F-1EEFD3DA554A}"/>
              </a:ext>
            </a:extLst>
          </p:cNvPr>
          <p:cNvSpPr txBox="1">
            <a:spLocks/>
          </p:cNvSpPr>
          <p:nvPr/>
        </p:nvSpPr>
        <p:spPr>
          <a:xfrm>
            <a:off x="78883" y="6011985"/>
            <a:ext cx="10983564"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noProof="0" dirty="0">
                <a:latin typeface="Univers" panose="020B0503020202020204" pitchFamily="34" charset="0"/>
              </a:rPr>
              <a:t>TNBC, triple-negative breast cancer.</a:t>
            </a:r>
            <a:br>
              <a:rPr lang="en-GB" sz="800" noProof="0" dirty="0">
                <a:latin typeface="Univers" panose="020B0503020202020204" pitchFamily="34" charset="0"/>
              </a:rPr>
            </a:br>
            <a:r>
              <a:rPr lang="en-GB" sz="800" noProof="0" dirty="0">
                <a:latin typeface="Univers" panose="020B0503020202020204" pitchFamily="34" charset="0"/>
              </a:rPr>
              <a:t>KEYTRUDA (pembrolizumab) Summary of Product Characteristics. Available at: </a:t>
            </a:r>
            <a:r>
              <a:rPr lang="en-GB" sz="800" noProof="0" dirty="0">
                <a:latin typeface="Univers" panose="020B0503020202020204" pitchFamily="34" charset="0"/>
                <a:hlinkClick r:id="rId3"/>
              </a:rPr>
              <a:t>https://www.medicines.org.uk/emc/product/2498/smpc</a:t>
            </a:r>
            <a:r>
              <a:rPr lang="en-GB" sz="800" noProof="0" dirty="0">
                <a:latin typeface="Univers" panose="020B0503020202020204" pitchFamily="34" charset="0"/>
              </a:rPr>
              <a:t>. Accessed August 2025. </a:t>
            </a:r>
          </a:p>
        </p:txBody>
      </p:sp>
      <p:sp>
        <p:nvSpPr>
          <p:cNvPr id="2" name="Rectangle 1">
            <a:extLst>
              <a:ext uri="{FF2B5EF4-FFF2-40B4-BE49-F238E27FC236}">
                <a16:creationId xmlns:a16="http://schemas.microsoft.com/office/drawing/2014/main" id="{705A8D69-0932-439B-A2EF-4A9C33207F2E}"/>
              </a:ext>
            </a:extLst>
          </p:cNvPr>
          <p:cNvSpPr/>
          <p:nvPr/>
        </p:nvSpPr>
        <p:spPr>
          <a:xfrm>
            <a:off x="981635" y="2810577"/>
            <a:ext cx="10228730" cy="1259399"/>
          </a:xfrm>
          <a:prstGeom prst="rect">
            <a:avLst/>
          </a:prstGeom>
          <a:no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noProof="0" dirty="0">
                <a:solidFill>
                  <a:schemeClr val="tx1">
                    <a:lumMod val="85000"/>
                    <a:lumOff val="15000"/>
                  </a:schemeClr>
                </a:solidFill>
                <a:latin typeface="Univers" panose="020B0503020202020204" pitchFamily="34" charset="0"/>
              </a:rPr>
              <a:t>KEYTRUDA, in combination with chemotherapy as neoadjuvant treatment, and then continued as monotherapy as adjuvant treatment after surgery, is indicated </a:t>
            </a:r>
            <a:r>
              <a:rPr lang="en-GB" b="1" noProof="0" dirty="0">
                <a:solidFill>
                  <a:schemeClr val="tx1">
                    <a:lumMod val="85000"/>
                    <a:lumOff val="15000"/>
                  </a:schemeClr>
                </a:solidFill>
                <a:latin typeface="Univers" panose="020B0503020202020204" pitchFamily="34" charset="0"/>
              </a:rPr>
              <a:t>in</a:t>
            </a:r>
            <a:r>
              <a:rPr lang="en-GB" sz="1800" b="1" noProof="0" dirty="0">
                <a:solidFill>
                  <a:schemeClr val="tx1">
                    <a:lumMod val="85000"/>
                    <a:lumOff val="15000"/>
                  </a:schemeClr>
                </a:solidFill>
                <a:latin typeface="Univers" panose="020B0503020202020204" pitchFamily="34" charset="0"/>
              </a:rPr>
              <a:t> the treatment of adults with locally advanced or early-stage TNBC at high risk of recurrence</a:t>
            </a:r>
          </a:p>
        </p:txBody>
      </p:sp>
      <p:grpSp>
        <p:nvGrpSpPr>
          <p:cNvPr id="20" name="Group 19">
            <a:extLst>
              <a:ext uri="{FF2B5EF4-FFF2-40B4-BE49-F238E27FC236}">
                <a16:creationId xmlns:a16="http://schemas.microsoft.com/office/drawing/2014/main" id="{695029B1-1BBA-4F72-BCA1-3D4F871CDD6A}"/>
              </a:ext>
            </a:extLst>
          </p:cNvPr>
          <p:cNvGrpSpPr/>
          <p:nvPr/>
        </p:nvGrpSpPr>
        <p:grpSpPr>
          <a:xfrm>
            <a:off x="11314871" y="6087887"/>
            <a:ext cx="656605" cy="656603"/>
            <a:chOff x="8680178" y="917741"/>
            <a:chExt cx="352645" cy="350678"/>
          </a:xfrm>
        </p:grpSpPr>
        <p:sp>
          <p:nvSpPr>
            <p:cNvPr id="21" name="Oval 20">
              <a:extLst>
                <a:ext uri="{FF2B5EF4-FFF2-40B4-BE49-F238E27FC236}">
                  <a16:creationId xmlns:a16="http://schemas.microsoft.com/office/drawing/2014/main" id="{22A173A6-EA2E-4FB7-971A-EC2949717C1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22" name="Graphic 21" descr="Home">
              <a:hlinkClick r:id="rId4" action="ppaction://hlinksldjump"/>
              <a:extLst>
                <a:ext uri="{FF2B5EF4-FFF2-40B4-BE49-F238E27FC236}">
                  <a16:creationId xmlns:a16="http://schemas.microsoft.com/office/drawing/2014/main" id="{2F27132F-5D49-4A8F-BADA-3FF5850643E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1147" y="943594"/>
              <a:ext cx="270664" cy="270664"/>
            </a:xfrm>
            <a:prstGeom prst="rect">
              <a:avLst/>
            </a:prstGeom>
          </p:spPr>
        </p:pic>
      </p:grpSp>
      <p:sp>
        <p:nvSpPr>
          <p:cNvPr id="9" name="Title 5">
            <a:extLst>
              <a:ext uri="{FF2B5EF4-FFF2-40B4-BE49-F238E27FC236}">
                <a16:creationId xmlns:a16="http://schemas.microsoft.com/office/drawing/2014/main" id="{50EFCD29-7E85-4D1E-A44D-C24C32199843}"/>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KEYTRUDA + chemotherapy licence in early-stage TNBC</a:t>
            </a:r>
            <a:endParaRPr lang="en-GB" sz="2800" baseline="30000" noProof="0" dirty="0">
              <a:solidFill>
                <a:schemeClr val="bg1"/>
              </a:solidFill>
              <a:latin typeface="Univers" panose="020B0503020202020204" pitchFamily="34" charset="0"/>
            </a:endParaRPr>
          </a:p>
        </p:txBody>
      </p:sp>
      <p:sp>
        <p:nvSpPr>
          <p:cNvPr id="4" name="TextBox 3">
            <a:extLst>
              <a:ext uri="{FF2B5EF4-FFF2-40B4-BE49-F238E27FC236}">
                <a16:creationId xmlns:a16="http://schemas.microsoft.com/office/drawing/2014/main" id="{8385AF6B-35FF-ED3C-204D-07A2E3C9A3E8}"/>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8944282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Exploratory analysis – EFS by RCB category</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64C403F0-77FA-48FA-9D20-286C24A9A177}"/>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EFCF6FFD-EEA9-4062-BBCA-F38D90E11C43}"/>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2" name="Graphic 11" descr="Refresh RTL">
              <a:extLst>
                <a:ext uri="{FF2B5EF4-FFF2-40B4-BE49-F238E27FC236}">
                  <a16:creationId xmlns:a16="http://schemas.microsoft.com/office/drawing/2014/main" id="{15417791-35D2-4410-A192-45CF93BCFB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sp>
        <p:nvSpPr>
          <p:cNvPr id="14" name="Text Placeholder 7">
            <a:extLst>
              <a:ext uri="{FF2B5EF4-FFF2-40B4-BE49-F238E27FC236}">
                <a16:creationId xmlns:a16="http://schemas.microsoft.com/office/drawing/2014/main" id="{4CE47165-90DC-44F4-A80F-6D4DD3E02FB9}"/>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23 March 2021.</a:t>
            </a:r>
            <a:endParaRPr lang="en-GB" sz="800" b="1" baseline="30000" noProof="0" dirty="0">
              <a:latin typeface="Univers" panose="020B0503020202020204" pitchFamily="34" charset="0"/>
            </a:endParaRPr>
          </a:p>
          <a:p>
            <a:pPr marL="0" indent="0">
              <a:spcBef>
                <a:spcPts val="0"/>
              </a:spcBef>
              <a:buNone/>
            </a:pPr>
            <a:r>
              <a:rPr lang="en-GB" sz="800" b="1" noProof="0" dirty="0">
                <a:latin typeface="Univers" panose="020B0503020202020204" pitchFamily="34" charset="0"/>
              </a:rPr>
              <a:t>EFS in the overall population is based on a stratified Cox model; EFS by RCB is based on an unstratified Cox model.</a:t>
            </a:r>
            <a:br>
              <a:rPr lang="en-GB" sz="800" noProof="0" dirty="0">
                <a:latin typeface="Univers" panose="020B0503020202020204" pitchFamily="34" charset="0"/>
              </a:rPr>
            </a:br>
            <a:r>
              <a:rPr lang="en-GB" sz="800" noProof="0" dirty="0">
                <a:latin typeface="Univers" panose="020B0503020202020204" pitchFamily="34" charset="0"/>
              </a:rPr>
              <a:t>CI, confidence interval; EFS, event-free survival; HR, hazard ratio; RCB, residual cancer burden.</a:t>
            </a:r>
            <a:br>
              <a:rPr lang="en-GB" sz="800" noProof="0" dirty="0">
                <a:latin typeface="Univers" panose="020B0503020202020204" pitchFamily="34" charset="0"/>
              </a:rPr>
            </a:br>
            <a:r>
              <a:rPr lang="en-GB" sz="800" noProof="0" dirty="0">
                <a:latin typeface="Univers" panose="020B0503020202020204" pitchFamily="34" charset="0"/>
              </a:rPr>
              <a:t>Pusztai L et al. Presented at the American Society of Clinical Oncology (ASCO) Annual Meeting 2022, 3–7 June, Chicago, USA. </a:t>
            </a:r>
          </a:p>
        </p:txBody>
      </p:sp>
      <p:sp>
        <p:nvSpPr>
          <p:cNvPr id="3" name="TextBox 2">
            <a:extLst>
              <a:ext uri="{FF2B5EF4-FFF2-40B4-BE49-F238E27FC236}">
                <a16:creationId xmlns:a16="http://schemas.microsoft.com/office/drawing/2014/main" id="{68C2C848-C5F9-ED5B-E97D-CF5F2354F35A}"/>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Pusztai L et al. Presented at ASCO 2022.</a:t>
            </a:r>
          </a:p>
        </p:txBody>
      </p:sp>
      <p:pic>
        <p:nvPicPr>
          <p:cNvPr id="6" name="Picture 5" descr="A screenshot of a computer&#10;&#10;Description automatically generated">
            <a:extLst>
              <a:ext uri="{FF2B5EF4-FFF2-40B4-BE49-F238E27FC236}">
                <a16:creationId xmlns:a16="http://schemas.microsoft.com/office/drawing/2014/main" id="{A5E114B9-1972-F112-06EF-D0A49EFB2BF0}"/>
              </a:ext>
            </a:extLst>
          </p:cNvPr>
          <p:cNvPicPr>
            <a:picLocks noChangeAspect="1"/>
          </p:cNvPicPr>
          <p:nvPr/>
        </p:nvPicPr>
        <p:blipFill rotWithShape="1">
          <a:blip r:embed="rId6">
            <a:extLst>
              <a:ext uri="{28A0092B-C50C-407E-A947-70E740481C1C}">
                <a14:useLocalDpi xmlns:a14="http://schemas.microsoft.com/office/drawing/2010/main" val="0"/>
              </a:ext>
            </a:extLst>
          </a:blip>
          <a:srcRect l="25144" t="16141" r="27596" b="26602"/>
          <a:stretch/>
        </p:blipFill>
        <p:spPr>
          <a:xfrm>
            <a:off x="2408081" y="1008590"/>
            <a:ext cx="7375839" cy="5043948"/>
          </a:xfrm>
          <a:prstGeom prst="rect">
            <a:avLst/>
          </a:prstGeom>
        </p:spPr>
      </p:pic>
      <p:sp>
        <p:nvSpPr>
          <p:cNvPr id="4" name="TextBox 3">
            <a:extLst>
              <a:ext uri="{FF2B5EF4-FFF2-40B4-BE49-F238E27FC236}">
                <a16:creationId xmlns:a16="http://schemas.microsoft.com/office/drawing/2014/main" id="{24F0BC58-5B5B-88B2-988A-3A4DDAE76A00}"/>
              </a:ext>
            </a:extLst>
          </p:cNvPr>
          <p:cNvSpPr txBox="1"/>
          <p:nvPr/>
        </p:nvSpPr>
        <p:spPr>
          <a:xfrm>
            <a:off x="2283199" y="5972951"/>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sp>
        <p:nvSpPr>
          <p:cNvPr id="5" name="TextBox 4">
            <a:extLst>
              <a:ext uri="{FF2B5EF4-FFF2-40B4-BE49-F238E27FC236}">
                <a16:creationId xmlns:a16="http://schemas.microsoft.com/office/drawing/2014/main" id="{C4D60FF0-53B6-0FA3-2788-569362F6BC6B}"/>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7"/>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3132166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Exploratory analysis – First EFS events by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RCB category</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64C403F0-77FA-48FA-9D20-286C24A9A177}"/>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EFCF6FFD-EEA9-4062-BBCA-F38D90E11C43}"/>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2" name="Graphic 11" descr="Refresh RTL">
              <a:extLst>
                <a:ext uri="{FF2B5EF4-FFF2-40B4-BE49-F238E27FC236}">
                  <a16:creationId xmlns:a16="http://schemas.microsoft.com/office/drawing/2014/main" id="{15417791-35D2-4410-A192-45CF93BCFB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sp>
        <p:nvSpPr>
          <p:cNvPr id="14" name="Text Placeholder 7">
            <a:extLst>
              <a:ext uri="{FF2B5EF4-FFF2-40B4-BE49-F238E27FC236}">
                <a16:creationId xmlns:a16="http://schemas.microsoft.com/office/drawing/2014/main" id="{4CE47165-90DC-44F4-A80F-6D4DD3E02FB9}"/>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GB" sz="800" b="1" noProof="0" dirty="0">
              <a:latin typeface="Univers" panose="020B0503020202020204" pitchFamily="34" charset="0"/>
            </a:endParaRPr>
          </a:p>
          <a:p>
            <a:pPr marL="0" indent="0">
              <a:spcBef>
                <a:spcPts val="0"/>
              </a:spcBef>
              <a:buNone/>
            </a:pPr>
            <a:endParaRPr lang="en-GB" sz="800" b="1" noProof="0" dirty="0">
              <a:latin typeface="Univers" panose="020B0503020202020204" pitchFamily="34" charset="0"/>
            </a:endParaRPr>
          </a:p>
          <a:p>
            <a:pPr marL="0" indent="0">
              <a:spcBef>
                <a:spcPts val="0"/>
              </a:spcBef>
              <a:buNone/>
            </a:pPr>
            <a:r>
              <a:rPr lang="en-GB" sz="800" b="1" noProof="0" dirty="0">
                <a:latin typeface="Univers" panose="020B0503020202020204" pitchFamily="34" charset="0"/>
              </a:rPr>
              <a:t>Data cutoff: 23 March 2021.</a:t>
            </a:r>
            <a:endParaRPr lang="en-GB" sz="800" b="1" baseline="30000" noProof="0" dirty="0">
              <a:latin typeface="Univers" panose="020B0503020202020204" pitchFamily="34" charset="0"/>
            </a:endParaRPr>
          </a:p>
          <a:p>
            <a:pPr marL="0" indent="0">
              <a:spcBef>
                <a:spcPts val="0"/>
              </a:spcBef>
              <a:buNone/>
            </a:pPr>
            <a:r>
              <a:rPr lang="en-GB" sz="800" b="1" noProof="0" dirty="0">
                <a:latin typeface="Univers" panose="020B0503020202020204" pitchFamily="34" charset="0"/>
              </a:rPr>
              <a:t>The treatment regimen in each arm included chemotherapy. Among all patients (N=1174), 54 (4.6%) patients had missing RCB categorical data: 33 (4.2%) in the KEYTRUDA + chemotherapy group and </a:t>
            </a:r>
            <a:br>
              <a:rPr lang="en-GB" sz="800" b="1" noProof="0" dirty="0">
                <a:latin typeface="Univers" panose="020B0503020202020204" pitchFamily="34" charset="0"/>
              </a:rPr>
            </a:br>
            <a:r>
              <a:rPr lang="en-GB" sz="800" b="1" noProof="0" dirty="0">
                <a:latin typeface="Univers" panose="020B0503020202020204" pitchFamily="34" charset="0"/>
              </a:rPr>
              <a:t>21 (5.4%) in the placebo + chemotherapy group.</a:t>
            </a:r>
            <a:br>
              <a:rPr lang="en-GB" sz="800" noProof="0" dirty="0">
                <a:latin typeface="Univers" panose="020B0503020202020204" pitchFamily="34" charset="0"/>
              </a:rPr>
            </a:br>
            <a:r>
              <a:rPr lang="en-GB" sz="800" noProof="0" dirty="0">
                <a:latin typeface="Univers" panose="020B0503020202020204" pitchFamily="34" charset="0"/>
              </a:rPr>
              <a:t>EFS, event-free survival; PD, progressive disease; RCB, residual cancer burden.</a:t>
            </a:r>
            <a:br>
              <a:rPr lang="en-GB" sz="800" noProof="0" dirty="0">
                <a:latin typeface="Univers" panose="020B0503020202020204" pitchFamily="34" charset="0"/>
              </a:rPr>
            </a:br>
            <a:r>
              <a:rPr lang="en-GB" sz="800" noProof="0" dirty="0">
                <a:latin typeface="Univers" panose="020B0503020202020204" pitchFamily="34" charset="0"/>
              </a:rPr>
              <a:t>Pusztai L et al. Presented at the American Society of Clinical Oncology (ASCO) Annual Meeting 2022, 3–7 June, Chicago, USA. </a:t>
            </a:r>
          </a:p>
        </p:txBody>
      </p:sp>
      <p:sp>
        <p:nvSpPr>
          <p:cNvPr id="3" name="TextBox 2">
            <a:extLst>
              <a:ext uri="{FF2B5EF4-FFF2-40B4-BE49-F238E27FC236}">
                <a16:creationId xmlns:a16="http://schemas.microsoft.com/office/drawing/2014/main" id="{68C2C848-C5F9-ED5B-E97D-CF5F2354F35A}"/>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Pusztai L et al. Presented at ASCO 2022.</a:t>
            </a:r>
          </a:p>
        </p:txBody>
      </p:sp>
      <p:graphicFrame>
        <p:nvGraphicFramePr>
          <p:cNvPr id="5" name="Table 5">
            <a:extLst>
              <a:ext uri="{FF2B5EF4-FFF2-40B4-BE49-F238E27FC236}">
                <a16:creationId xmlns:a16="http://schemas.microsoft.com/office/drawing/2014/main" id="{C51811F9-02EE-1EC2-B0C2-3EA8BADB5129}"/>
              </a:ext>
            </a:extLst>
          </p:cNvPr>
          <p:cNvGraphicFramePr>
            <a:graphicFrameLocks noGrp="1"/>
          </p:cNvGraphicFramePr>
          <p:nvPr>
            <p:extLst>
              <p:ext uri="{D42A27DB-BD31-4B8C-83A1-F6EECF244321}">
                <p14:modId xmlns:p14="http://schemas.microsoft.com/office/powerpoint/2010/main" val="345292682"/>
              </p:ext>
            </p:extLst>
          </p:nvPr>
        </p:nvGraphicFramePr>
        <p:xfrm>
          <a:off x="440830" y="1620949"/>
          <a:ext cx="11310340" cy="3136320"/>
        </p:xfrm>
        <a:graphic>
          <a:graphicData uri="http://schemas.openxmlformats.org/drawingml/2006/table">
            <a:tbl>
              <a:tblPr firstRow="1" bandRow="1">
                <a:tableStyleId>{3B4B98B0-60AC-42C2-AFA5-B58CD77FA1E5}</a:tableStyleId>
              </a:tblPr>
              <a:tblGrid>
                <a:gridCol w="2659004">
                  <a:extLst>
                    <a:ext uri="{9D8B030D-6E8A-4147-A177-3AD203B41FA5}">
                      <a16:colId xmlns:a16="http://schemas.microsoft.com/office/drawing/2014/main" val="2427301028"/>
                    </a:ext>
                  </a:extLst>
                </a:gridCol>
                <a:gridCol w="1081417">
                  <a:extLst>
                    <a:ext uri="{9D8B030D-6E8A-4147-A177-3AD203B41FA5}">
                      <a16:colId xmlns:a16="http://schemas.microsoft.com/office/drawing/2014/main" val="660390019"/>
                    </a:ext>
                  </a:extLst>
                </a:gridCol>
                <a:gridCol w="1081417">
                  <a:extLst>
                    <a:ext uri="{9D8B030D-6E8A-4147-A177-3AD203B41FA5}">
                      <a16:colId xmlns:a16="http://schemas.microsoft.com/office/drawing/2014/main" val="1200593704"/>
                    </a:ext>
                  </a:extLst>
                </a:gridCol>
                <a:gridCol w="1081417">
                  <a:extLst>
                    <a:ext uri="{9D8B030D-6E8A-4147-A177-3AD203B41FA5}">
                      <a16:colId xmlns:a16="http://schemas.microsoft.com/office/drawing/2014/main" val="200782333"/>
                    </a:ext>
                  </a:extLst>
                </a:gridCol>
                <a:gridCol w="1081417">
                  <a:extLst>
                    <a:ext uri="{9D8B030D-6E8A-4147-A177-3AD203B41FA5}">
                      <a16:colId xmlns:a16="http://schemas.microsoft.com/office/drawing/2014/main" val="1811566943"/>
                    </a:ext>
                  </a:extLst>
                </a:gridCol>
                <a:gridCol w="1081417">
                  <a:extLst>
                    <a:ext uri="{9D8B030D-6E8A-4147-A177-3AD203B41FA5}">
                      <a16:colId xmlns:a16="http://schemas.microsoft.com/office/drawing/2014/main" val="3427282000"/>
                    </a:ext>
                  </a:extLst>
                </a:gridCol>
                <a:gridCol w="1081417">
                  <a:extLst>
                    <a:ext uri="{9D8B030D-6E8A-4147-A177-3AD203B41FA5}">
                      <a16:colId xmlns:a16="http://schemas.microsoft.com/office/drawing/2014/main" val="1787760872"/>
                    </a:ext>
                  </a:extLst>
                </a:gridCol>
                <a:gridCol w="1081417">
                  <a:extLst>
                    <a:ext uri="{9D8B030D-6E8A-4147-A177-3AD203B41FA5}">
                      <a16:colId xmlns:a16="http://schemas.microsoft.com/office/drawing/2014/main" val="1772990895"/>
                    </a:ext>
                  </a:extLst>
                </a:gridCol>
                <a:gridCol w="1081417">
                  <a:extLst>
                    <a:ext uri="{9D8B030D-6E8A-4147-A177-3AD203B41FA5}">
                      <a16:colId xmlns:a16="http://schemas.microsoft.com/office/drawing/2014/main" val="3832711670"/>
                    </a:ext>
                  </a:extLst>
                </a:gridCol>
              </a:tblGrid>
              <a:tr h="0">
                <a:tc rowSpan="2">
                  <a:txBody>
                    <a:bodyPr/>
                    <a:lstStyle/>
                    <a:p>
                      <a:r>
                        <a:rPr lang="en-GB" sz="1400" noProof="0" dirty="0">
                          <a:solidFill>
                            <a:schemeClr val="bg1"/>
                          </a:solidFill>
                          <a:latin typeface="Univers" panose="020B0503020202020204" pitchFamily="34" charset="0"/>
                        </a:rPr>
                        <a:t>Event, %</a:t>
                      </a:r>
                      <a:endParaRPr lang="en-GB" sz="14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gridSpan="2">
                  <a:txBody>
                    <a:bodyPr/>
                    <a:lstStyle/>
                    <a:p>
                      <a:pPr algn="ctr"/>
                      <a:r>
                        <a:rPr lang="en-GB" sz="1400" b="1" i="0" noProof="0" dirty="0">
                          <a:solidFill>
                            <a:schemeClr val="bg1"/>
                          </a:solidFill>
                          <a:latin typeface="Univers" panose="020B0503020202020204" pitchFamily="34" charset="0"/>
                        </a:rPr>
                        <a:t>RCB-0</a:t>
                      </a:r>
                    </a:p>
                  </a:txBody>
                  <a:tcPr marL="36000" marR="36000" marT="36000" marB="36000" anchor="ctr">
                    <a:lnL>
                      <a:noFill/>
                    </a:lnL>
                    <a:lnR w="63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877B"/>
                    </a:solidFill>
                  </a:tcPr>
                </a:tc>
                <a:tc hMerge="1">
                  <a:txBody>
                    <a:bodyPr/>
                    <a:lstStyle/>
                    <a:p>
                      <a:endParaRPr lang="en-US"/>
                    </a:p>
                  </a:txBody>
                  <a:tcPr/>
                </a:tc>
                <a:tc gridSpan="2">
                  <a:txBody>
                    <a:bodyPr/>
                    <a:lstStyle/>
                    <a:p>
                      <a:pPr algn="ctr"/>
                      <a:r>
                        <a:rPr lang="en-GB" sz="1400" b="1" i="0" noProof="0" dirty="0">
                          <a:solidFill>
                            <a:schemeClr val="bg1"/>
                          </a:solidFill>
                          <a:latin typeface="Univers" panose="020B0503020202020204" pitchFamily="34" charset="0"/>
                        </a:rPr>
                        <a:t>RCB-1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877B"/>
                    </a:solidFill>
                  </a:tcPr>
                </a:tc>
                <a:tc hMerge="1">
                  <a:txBody>
                    <a:bodyPr/>
                    <a:lstStyle/>
                    <a:p>
                      <a:endParaRPr lang="en-US"/>
                    </a:p>
                  </a:txBody>
                  <a:tcPr/>
                </a:tc>
                <a:tc gridSpan="2">
                  <a:txBody>
                    <a:bodyPr/>
                    <a:lstStyle/>
                    <a:p>
                      <a:pPr algn="ctr"/>
                      <a:r>
                        <a:rPr lang="en-GB" sz="1400" b="1" i="0" noProof="0" dirty="0">
                          <a:solidFill>
                            <a:schemeClr val="bg1"/>
                          </a:solidFill>
                          <a:latin typeface="Univers" panose="020B0503020202020204" pitchFamily="34" charset="0"/>
                        </a:rPr>
                        <a:t>RCB-2</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877B"/>
                    </a:solidFill>
                  </a:tcPr>
                </a:tc>
                <a:tc hMerge="1">
                  <a:txBody>
                    <a:bodyPr/>
                    <a:lstStyle/>
                    <a:p>
                      <a:endParaRPr lang="en-US"/>
                    </a:p>
                  </a:txBody>
                  <a:tcPr/>
                </a:tc>
                <a:tc gridSpan="2">
                  <a:txBody>
                    <a:bodyPr/>
                    <a:lstStyle/>
                    <a:p>
                      <a:pPr algn="ctr"/>
                      <a:r>
                        <a:rPr lang="en-GB" sz="1400" b="1" i="0" noProof="0" dirty="0">
                          <a:solidFill>
                            <a:schemeClr val="bg1"/>
                          </a:solidFill>
                          <a:latin typeface="Univers" panose="020B0503020202020204" pitchFamily="34" charset="0"/>
                        </a:rPr>
                        <a:t>RCB-3</a:t>
                      </a:r>
                    </a:p>
                  </a:txBody>
                  <a:tcPr marL="36000" marR="36000" marT="36000" marB="36000" anchor="ctr">
                    <a:lnL w="6350" cap="flat" cmpd="sng" algn="ctr">
                      <a:solidFill>
                        <a:schemeClr val="bg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877B"/>
                    </a:solidFill>
                  </a:tcPr>
                </a:tc>
                <a:tc hMerge="1">
                  <a:txBody>
                    <a:bodyPr/>
                    <a:lstStyle/>
                    <a:p>
                      <a:endParaRPr lang="en-US"/>
                    </a:p>
                  </a:txBody>
                  <a:tcPr/>
                </a:tc>
                <a:extLst>
                  <a:ext uri="{0D108BD9-81ED-4DB2-BD59-A6C34878D82A}">
                    <a16:rowId xmlns:a16="http://schemas.microsoft.com/office/drawing/2014/main" val="1671468373"/>
                  </a:ext>
                </a:extLst>
              </a:tr>
              <a:tr h="0">
                <a:tc vMerge="1">
                  <a:txBody>
                    <a:bodyPr/>
                    <a:lstStyle/>
                    <a:p>
                      <a:endParaRPr lang="en-GB" sz="1050" noProof="0">
                        <a:latin typeface="Univers" panose="020B0503020202020204" pitchFamily="34" charset="0"/>
                      </a:endParaRPr>
                    </a:p>
                  </a:txBody>
                  <a:tcPr marL="36000" marR="36000" marT="36000" marB="36000" anchor="ctr"/>
                </a:tc>
                <a:tc>
                  <a:txBody>
                    <a:bodyPr/>
                    <a:lstStyle/>
                    <a:p>
                      <a:pPr algn="ct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 chemo (n=497)</a:t>
                      </a:r>
                      <a:endParaRPr lang="en-GB" sz="1400" b="1" noProof="0" dirty="0">
                        <a:solidFill>
                          <a:schemeClr val="bg1"/>
                        </a:solidFill>
                        <a:latin typeface="Univers" panose="020B0503020202020204" pitchFamily="34" charset="0"/>
                      </a:endParaRPr>
                    </a:p>
                  </a:txBody>
                  <a:tcPr marL="36000" marR="36000" marT="36000" marB="36000" anchor="ctr">
                    <a:lnL w="12700" cmpd="sng">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Placebo + chemo (n=219)</a:t>
                      </a:r>
                      <a:endParaRPr lang="en-GB" sz="1400" b="1" noProof="0" dirty="0">
                        <a:solidFill>
                          <a:schemeClr val="bg1"/>
                        </a:solidFill>
                        <a:latin typeface="Univers" panose="020B0503020202020204" pitchFamily="34" charset="0"/>
                      </a:endParaRPr>
                    </a:p>
                  </a:txBody>
                  <a:tcPr marL="36000" marR="36000" marT="36000" marB="36000" anchor="ctr">
                    <a:lnL w="12700" cmpd="sng">
                      <a:noFill/>
                    </a:lnL>
                    <a:lnR w="6350" cap="flat" cmpd="sng" algn="ctr">
                      <a:solidFill>
                        <a:schemeClr val="bg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rgbClr val="A6A6A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 chemo (n=69)</a:t>
                      </a:r>
                      <a:endParaRPr lang="en-GB" sz="1400" b="1" noProof="0" dirty="0">
                        <a:solidFill>
                          <a:schemeClr val="bg1"/>
                        </a:solidFill>
                        <a:latin typeface="Univers" panose="020B0503020202020204" pitchFamily="34" charset="0"/>
                      </a:endParaRPr>
                    </a:p>
                  </a:txBody>
                  <a:tcPr marL="36000" marR="36000" marT="36000" marB="36000" anchor="ctr">
                    <a:lnL w="6350" cap="flat" cmpd="sng" algn="ctr">
                      <a:solidFill>
                        <a:schemeClr val="bg1"/>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Placebo + chemo (n=45)</a:t>
                      </a:r>
                      <a:endParaRPr lang="en-GB" sz="1400" b="1" noProof="0" dirty="0">
                        <a:solidFill>
                          <a:schemeClr val="bg1"/>
                        </a:solidFill>
                        <a:latin typeface="Univers" panose="020B0503020202020204" pitchFamily="34" charset="0"/>
                      </a:endParaRPr>
                    </a:p>
                  </a:txBody>
                  <a:tcPr marL="36000" marR="36000" marT="36000" marB="36000" anchor="ctr">
                    <a:lnL>
                      <a:noFill/>
                    </a:lnL>
                    <a:lnR w="6350" cap="flat" cmpd="sng" algn="ctr">
                      <a:solidFill>
                        <a:schemeClr val="bg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rgbClr val="A6A6A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 chemo (n=145)</a:t>
                      </a:r>
                      <a:endParaRPr lang="en-GB" sz="1400" b="1" noProof="0" dirty="0">
                        <a:solidFill>
                          <a:schemeClr val="bg1"/>
                        </a:solidFill>
                        <a:latin typeface="Univers" panose="020B0503020202020204" pitchFamily="34" charset="0"/>
                      </a:endParaRPr>
                    </a:p>
                  </a:txBody>
                  <a:tcPr marL="36000" marR="36000" marT="36000" marB="36000" anchor="ctr">
                    <a:lnL w="6350" cap="flat" cmpd="sng" algn="ctr">
                      <a:solidFill>
                        <a:schemeClr val="bg1"/>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Placebo + chemo (n=79)</a:t>
                      </a:r>
                      <a:endParaRPr lang="en-GB" sz="1400" b="1" noProof="0" dirty="0">
                        <a:solidFill>
                          <a:schemeClr val="bg1"/>
                        </a:solidFill>
                        <a:latin typeface="Univers" panose="020B0503020202020204" pitchFamily="34" charset="0"/>
                      </a:endParaRPr>
                    </a:p>
                  </a:txBody>
                  <a:tcPr marL="36000" marR="36000" marT="36000" marB="36000" anchor="ctr">
                    <a:lnL>
                      <a:noFill/>
                    </a:lnL>
                    <a:lnR w="6350" cap="flat" cmpd="sng" algn="ctr">
                      <a:solidFill>
                        <a:schemeClr val="bg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rgbClr val="A6A6A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KEYTRUDA + chemo (n=40)</a:t>
                      </a:r>
                      <a:endParaRPr lang="en-GB" sz="1400" b="1" noProof="0" dirty="0">
                        <a:solidFill>
                          <a:schemeClr val="bg1"/>
                        </a:solidFill>
                        <a:latin typeface="Univers" panose="020B0503020202020204" pitchFamily="34" charset="0"/>
                      </a:endParaRPr>
                    </a:p>
                  </a:txBody>
                  <a:tcPr marL="36000" marR="36000" marT="36000" marB="36000" anchor="ctr">
                    <a:lnL w="6350" cap="flat" cmpd="sng" algn="ctr">
                      <a:solidFill>
                        <a:schemeClr val="bg1"/>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Univers" panose="020B0503020202020204" pitchFamily="34" charset="0"/>
                          <a:ea typeface="+mn-ea"/>
                          <a:cs typeface="+mn-cs"/>
                        </a:rPr>
                        <a:t>Placebo + chemo (n=26)</a:t>
                      </a:r>
                      <a:endParaRPr lang="en-GB" sz="1400" b="1"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2975807569"/>
                  </a:ext>
                </a:extLst>
              </a:tr>
              <a:tr h="0">
                <a:tc>
                  <a:txBody>
                    <a:bodyPr/>
                    <a:lstStyle/>
                    <a:p>
                      <a:r>
                        <a:rPr lang="en-GB" sz="1400" b="1" noProof="0" dirty="0">
                          <a:latin typeface="Univers" panose="020B0503020202020204" pitchFamily="34" charset="0"/>
                          <a:cs typeface="Calibri" panose="020F0502020204030204" pitchFamily="34" charset="0"/>
                        </a:rPr>
                        <a:t>Any EFS event</a:t>
                      </a:r>
                      <a:endParaRPr lang="en-GB" sz="1400" b="1" noProof="0" dirty="0">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7.3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17.4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44.3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72.5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69.2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0">
                <a:tc>
                  <a:txBody>
                    <a:bodyPr/>
                    <a:lstStyle/>
                    <a:p>
                      <a:pPr marL="180000" indent="0"/>
                      <a:r>
                        <a:rPr lang="en-GB" sz="1400" noProof="0" dirty="0">
                          <a:latin typeface="Univers" panose="020B0503020202020204" pitchFamily="34" charset="0"/>
                        </a:rPr>
                        <a:t>Secondary primary malignancy</a:t>
                      </a:r>
                      <a:endParaRPr lang="en-GB" sz="1400" baseline="30000" noProof="0" dirty="0">
                        <a:latin typeface="Univers" panose="020B0503020202020204" pitchFamily="34" charset="0"/>
                      </a:endParaRP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3.8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180000" indent="0"/>
                      <a:r>
                        <a:rPr lang="en-GB" sz="1400" noProof="0" dirty="0">
                          <a:latin typeface="Univers" panose="020B0503020202020204" pitchFamily="34" charset="0"/>
                        </a:rPr>
                        <a:t>PD precluded definitive surgery</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5.1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7.7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180000"/>
                      <a:r>
                        <a:rPr lang="en-GB" sz="1400" noProof="0" dirty="0">
                          <a:latin typeface="Univers" panose="020B0503020202020204" pitchFamily="34" charset="0"/>
                        </a:rPr>
                        <a:t>Local recurrence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4.3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6.7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6.9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25.0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7.7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a:r>
                        <a:rPr lang="en-GB" sz="1400" noProof="0" dirty="0">
                          <a:latin typeface="Univers" panose="020B0503020202020204" pitchFamily="34" charset="0"/>
                        </a:rPr>
                        <a:t>Distant recurrence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3.2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8.7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22.8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35.0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53.8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400" noProof="0" dirty="0">
                          <a:latin typeface="Univers" panose="020B0503020202020204" pitchFamily="34" charset="0"/>
                        </a:rPr>
                        <a:t>Death</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1.2</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0.5</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1.4</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0.7</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3.8</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noProof="0" dirty="0">
                          <a:latin typeface="Univers" panose="020B0503020202020204" pitchFamily="34" charset="0"/>
                        </a:rPr>
                        <a:t>0</a:t>
                      </a:r>
                    </a:p>
                  </a:txBody>
                  <a:tcPr marL="36000" marR="36000" marT="36000" marB="36000" anchor="ctr">
                    <a:lnL>
                      <a:noFill/>
                    </a:lnL>
                    <a:lnR>
                      <a:noFill/>
                    </a:lnR>
                    <a:lnT>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bl>
          </a:graphicData>
        </a:graphic>
      </p:graphicFrame>
      <p:sp>
        <p:nvSpPr>
          <p:cNvPr id="4" name="TextBox 3">
            <a:extLst>
              <a:ext uri="{FF2B5EF4-FFF2-40B4-BE49-F238E27FC236}">
                <a16:creationId xmlns:a16="http://schemas.microsoft.com/office/drawing/2014/main" id="{DD769D02-C965-05E8-520D-39F8865EC83D}"/>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8314481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Exploratory analysis – pCR by PD-L1 expression level</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64C403F0-77FA-48FA-9D20-286C24A9A177}"/>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EFCF6FFD-EEA9-4062-BBCA-F38D90E11C43}"/>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2" name="Graphic 11" descr="Refresh RTL">
              <a:extLst>
                <a:ext uri="{FF2B5EF4-FFF2-40B4-BE49-F238E27FC236}">
                  <a16:creationId xmlns:a16="http://schemas.microsoft.com/office/drawing/2014/main" id="{15417791-35D2-4410-A192-45CF93BCFB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sp>
        <p:nvSpPr>
          <p:cNvPr id="14" name="Text Placeholder 7">
            <a:extLst>
              <a:ext uri="{FF2B5EF4-FFF2-40B4-BE49-F238E27FC236}">
                <a16:creationId xmlns:a16="http://schemas.microsoft.com/office/drawing/2014/main" id="{4CE47165-90DC-44F4-A80F-6D4DD3E02FB9}"/>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Data cutoff: 24 September 2018.</a:t>
            </a:r>
            <a:endParaRPr lang="en-GB" sz="800" noProof="0" dirty="0">
              <a:latin typeface="Univers" panose="020B0503020202020204" pitchFamily="34" charset="0"/>
            </a:endParaRPr>
          </a:p>
          <a:p>
            <a:pPr marL="0" indent="0">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Estimated treatment difference based on Miettinen and Nurminen method stratified by nodal status (+ vs </a:t>
            </a:r>
            <a:r>
              <a:rPr lang="en-GB" sz="800" b="1" noProof="0" dirty="0">
                <a:latin typeface="Univers" panose="020B0503020202020204" pitchFamily="34" charset="0"/>
                <a:cs typeface="Arial" panose="020B0604020202020204" pitchFamily="34" charset="0"/>
              </a:rPr>
              <a:t>−</a:t>
            </a:r>
            <a:r>
              <a:rPr lang="en-GB" sz="800" b="1" noProof="0" dirty="0">
                <a:latin typeface="Univers" panose="020B0503020202020204" pitchFamily="34" charset="0"/>
              </a:rPr>
              <a:t>), tumour size (T1/T2 vs T3/T4) and frequency of carboplatin administration (Q3W vs QW).</a:t>
            </a:r>
          </a:p>
          <a:p>
            <a:pPr marL="0" indent="0">
              <a:spcBef>
                <a:spcPts val="0"/>
              </a:spcBef>
              <a:buNone/>
            </a:pPr>
            <a:r>
              <a:rPr lang="en-GB" sz="800" noProof="0" dirty="0">
                <a:latin typeface="Univers" panose="020B0503020202020204" pitchFamily="34" charset="0"/>
              </a:rPr>
              <a:t>CI, confidence interval; CPS, combined positive score; pCR, pathologic complete response; PD-L1, programmed death ligand-1; </a:t>
            </a:r>
            <a:r>
              <a:rPr kumimoji="0" lang="en-GB" sz="800" b="0" i="0" u="none" strike="noStrike" kern="1200" cap="none" spc="0" normalizeH="0" baseline="0" noProof="0" dirty="0">
                <a:ln>
                  <a:noFill/>
                </a:ln>
                <a:solidFill>
                  <a:srgbClr val="000000"/>
                </a:solidFill>
                <a:effectLst/>
                <a:uLnTx/>
                <a:uFillTx/>
                <a:latin typeface="Univers" panose="020B0503020202020204" pitchFamily="34" charset="0"/>
              </a:rPr>
              <a:t>Q3W, every 3 weeks; QW, once a week</a:t>
            </a:r>
            <a:r>
              <a:rPr lang="en-GB" sz="800" noProof="0" dirty="0">
                <a:latin typeface="Univers" panose="020B0503020202020204" pitchFamily="34" charset="0"/>
              </a:rPr>
              <a:t>.</a:t>
            </a:r>
          </a:p>
          <a:p>
            <a:pPr marL="0" indent="0">
              <a:spcBef>
                <a:spcPts val="0"/>
              </a:spcBef>
              <a:buNone/>
            </a:pPr>
            <a:r>
              <a:rPr lang="en-GB" sz="800" noProof="0" dirty="0">
                <a:latin typeface="Univers" panose="020B0503020202020204" pitchFamily="34" charset="0"/>
              </a:rPr>
              <a:t>Schmid P et al. Presented at the San Antonio Breast Cancer Symposium 2019, 11–14 December, San Antonio, USA. </a:t>
            </a:r>
          </a:p>
        </p:txBody>
      </p:sp>
      <p:sp>
        <p:nvSpPr>
          <p:cNvPr id="29" name="TextBox 28">
            <a:extLst>
              <a:ext uri="{FF2B5EF4-FFF2-40B4-BE49-F238E27FC236}">
                <a16:creationId xmlns:a16="http://schemas.microsoft.com/office/drawing/2014/main" id="{5E6E6E8A-06C5-D937-66D9-846F55C18530}"/>
              </a:ext>
            </a:extLst>
          </p:cNvPr>
          <p:cNvSpPr txBox="1"/>
          <p:nvPr/>
        </p:nvSpPr>
        <p:spPr>
          <a:xfrm>
            <a:off x="7803072" y="5797838"/>
            <a:ext cx="3499639" cy="30777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ctr"/>
            <a:r>
              <a:rPr lang="en-GB" sz="800" noProof="0" dirty="0">
                <a:latin typeface="Univers" panose="020B0503020202020204" pitchFamily="34" charset="0"/>
              </a:rPr>
              <a:t>Adapted from Schmid P et al. Presented at SABCS 2019.</a:t>
            </a:r>
          </a:p>
        </p:txBody>
      </p:sp>
      <p:grpSp>
        <p:nvGrpSpPr>
          <p:cNvPr id="13" name="Group 12">
            <a:extLst>
              <a:ext uri="{FF2B5EF4-FFF2-40B4-BE49-F238E27FC236}">
                <a16:creationId xmlns:a16="http://schemas.microsoft.com/office/drawing/2014/main" id="{98E538D5-FAB0-CE86-F201-D7B301EA405D}"/>
              </a:ext>
            </a:extLst>
          </p:cNvPr>
          <p:cNvGrpSpPr/>
          <p:nvPr/>
        </p:nvGrpSpPr>
        <p:grpSpPr>
          <a:xfrm>
            <a:off x="3227150" y="1610227"/>
            <a:ext cx="5012075" cy="4398521"/>
            <a:chOff x="3227150" y="1273346"/>
            <a:chExt cx="5012075" cy="4398521"/>
          </a:xfrm>
        </p:grpSpPr>
        <p:grpSp>
          <p:nvGrpSpPr>
            <p:cNvPr id="34" name="Group 33">
              <a:extLst>
                <a:ext uri="{FF2B5EF4-FFF2-40B4-BE49-F238E27FC236}">
                  <a16:creationId xmlns:a16="http://schemas.microsoft.com/office/drawing/2014/main" id="{5F556C9F-97C2-9904-4E0A-825F8C296E8B}"/>
                </a:ext>
              </a:extLst>
            </p:cNvPr>
            <p:cNvGrpSpPr/>
            <p:nvPr/>
          </p:nvGrpSpPr>
          <p:grpSpPr>
            <a:xfrm>
              <a:off x="3227150" y="1360016"/>
              <a:ext cx="5012075" cy="4311851"/>
              <a:chOff x="224068" y="1630472"/>
              <a:chExt cx="4572000" cy="4234265"/>
            </a:xfrm>
          </p:grpSpPr>
          <p:graphicFrame>
            <p:nvGraphicFramePr>
              <p:cNvPr id="18" name="Chart 17">
                <a:extLst>
                  <a:ext uri="{FF2B5EF4-FFF2-40B4-BE49-F238E27FC236}">
                    <a16:creationId xmlns:a16="http://schemas.microsoft.com/office/drawing/2014/main" id="{18CB1D6E-5795-2372-C2C8-3EAD35E3B290}"/>
                  </a:ext>
                </a:extLst>
              </p:cNvPr>
              <p:cNvGraphicFramePr>
                <a:graphicFrameLocks/>
              </p:cNvGraphicFramePr>
              <p:nvPr>
                <p:extLst>
                  <p:ext uri="{D42A27DB-BD31-4B8C-83A1-F6EECF244321}">
                    <p14:modId xmlns:p14="http://schemas.microsoft.com/office/powerpoint/2010/main" val="2679658647"/>
                  </p:ext>
                </p:extLst>
              </p:nvPr>
            </p:nvGraphicFramePr>
            <p:xfrm>
              <a:off x="224068" y="1630472"/>
              <a:ext cx="4572000" cy="4234265"/>
            </p:xfrm>
            <a:graphic>
              <a:graphicData uri="http://schemas.openxmlformats.org/drawingml/2006/chart">
                <c:chart xmlns:c="http://schemas.openxmlformats.org/drawingml/2006/chart" xmlns:r="http://schemas.openxmlformats.org/officeDocument/2006/relationships" r:id="rId6"/>
              </a:graphicData>
            </a:graphic>
          </p:graphicFrame>
          <p:sp>
            <p:nvSpPr>
              <p:cNvPr id="20" name="Left Bracket 19">
                <a:extLst>
                  <a:ext uri="{FF2B5EF4-FFF2-40B4-BE49-F238E27FC236}">
                    <a16:creationId xmlns:a16="http://schemas.microsoft.com/office/drawing/2014/main" id="{5C0F2F67-4306-E291-2632-50F365CAB87D}"/>
                  </a:ext>
                </a:extLst>
              </p:cNvPr>
              <p:cNvSpPr/>
              <p:nvPr/>
            </p:nvSpPr>
            <p:spPr>
              <a:xfrm rot="5400000">
                <a:off x="1314773" y="3153428"/>
                <a:ext cx="97582" cy="485192"/>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solidFill>
                    <a:schemeClr val="tx1">
                      <a:lumMod val="75000"/>
                      <a:lumOff val="25000"/>
                    </a:schemeClr>
                  </a:solidFill>
                  <a:latin typeface="Univers" panose="020B0503020202020204" pitchFamily="34" charset="0"/>
                </a:endParaRPr>
              </a:p>
            </p:txBody>
          </p:sp>
          <p:sp>
            <p:nvSpPr>
              <p:cNvPr id="21" name="Left Bracket 20">
                <a:extLst>
                  <a:ext uri="{FF2B5EF4-FFF2-40B4-BE49-F238E27FC236}">
                    <a16:creationId xmlns:a16="http://schemas.microsoft.com/office/drawing/2014/main" id="{77615EE4-09E4-927B-0E3B-55F081F24C77}"/>
                  </a:ext>
                </a:extLst>
              </p:cNvPr>
              <p:cNvSpPr/>
              <p:nvPr/>
            </p:nvSpPr>
            <p:spPr>
              <a:xfrm rot="5400000">
                <a:off x="2294945" y="2320412"/>
                <a:ext cx="97582" cy="485192"/>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solidFill>
                    <a:schemeClr val="tx1">
                      <a:lumMod val="75000"/>
                      <a:lumOff val="25000"/>
                    </a:schemeClr>
                  </a:solidFill>
                  <a:latin typeface="Univers" panose="020B0503020202020204" pitchFamily="34" charset="0"/>
                </a:endParaRPr>
              </a:p>
            </p:txBody>
          </p:sp>
          <p:sp>
            <p:nvSpPr>
              <p:cNvPr id="22" name="Left Bracket 21">
                <a:extLst>
                  <a:ext uri="{FF2B5EF4-FFF2-40B4-BE49-F238E27FC236}">
                    <a16:creationId xmlns:a16="http://schemas.microsoft.com/office/drawing/2014/main" id="{1B1DFC29-07FA-C937-7627-26A843D4BE5E}"/>
                  </a:ext>
                </a:extLst>
              </p:cNvPr>
              <p:cNvSpPr/>
              <p:nvPr/>
            </p:nvSpPr>
            <p:spPr>
              <a:xfrm rot="5400000">
                <a:off x="3166406" y="2001116"/>
                <a:ext cx="97582" cy="485192"/>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solidFill>
                    <a:schemeClr val="tx1">
                      <a:lumMod val="75000"/>
                      <a:lumOff val="25000"/>
                    </a:schemeClr>
                  </a:solidFill>
                  <a:latin typeface="Univers" panose="020B0503020202020204" pitchFamily="34" charset="0"/>
                </a:endParaRPr>
              </a:p>
            </p:txBody>
          </p:sp>
          <p:sp>
            <p:nvSpPr>
              <p:cNvPr id="24" name="TextBox 23">
                <a:extLst>
                  <a:ext uri="{FF2B5EF4-FFF2-40B4-BE49-F238E27FC236}">
                    <a16:creationId xmlns:a16="http://schemas.microsoft.com/office/drawing/2014/main" id="{66133F80-0702-65DC-52E6-FCA27DFB2BE3}"/>
                  </a:ext>
                </a:extLst>
              </p:cNvPr>
              <p:cNvSpPr txBox="1"/>
              <p:nvPr/>
            </p:nvSpPr>
            <p:spPr>
              <a:xfrm>
                <a:off x="943750" y="2863773"/>
                <a:ext cx="839627" cy="423134"/>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Δ18.3%</a:t>
                </a:r>
              </a:p>
              <a:p>
                <a:pPr algn="ctr"/>
                <a:r>
                  <a:rPr lang="en-GB" sz="1100" b="1" noProof="0" dirty="0">
                    <a:solidFill>
                      <a:schemeClr val="tx1">
                        <a:lumMod val="75000"/>
                        <a:lumOff val="25000"/>
                      </a:schemeClr>
                    </a:solidFill>
                    <a:latin typeface="Univers" panose="020B0503020202020204" pitchFamily="34" charset="0"/>
                  </a:rPr>
                  <a:t>(</a:t>
                </a:r>
                <a:r>
                  <a:rPr lang="en-GB" sz="1100" b="1" noProof="0" dirty="0">
                    <a:solidFill>
                      <a:schemeClr val="tx1">
                        <a:lumMod val="75000"/>
                        <a:lumOff val="25000"/>
                      </a:schemeClr>
                    </a:solidFill>
                    <a:latin typeface="Univers" panose="020B0503020202020204" pitchFamily="34" charset="0"/>
                    <a:cs typeface="Arial" panose="020B0604020202020204" pitchFamily="34" charset="0"/>
                  </a:rPr>
                  <a:t>−</a:t>
                </a:r>
                <a:r>
                  <a:rPr lang="en-GB" sz="1100" b="1" noProof="0" dirty="0">
                    <a:solidFill>
                      <a:schemeClr val="tx1">
                        <a:lumMod val="75000"/>
                        <a:lumOff val="25000"/>
                      </a:schemeClr>
                    </a:solidFill>
                    <a:latin typeface="Univers" panose="020B0503020202020204" pitchFamily="34" charset="0"/>
                  </a:rPr>
                  <a:t>3.3–36.8)</a:t>
                </a:r>
              </a:p>
            </p:txBody>
          </p:sp>
          <p:sp>
            <p:nvSpPr>
              <p:cNvPr id="25" name="TextBox 24">
                <a:extLst>
                  <a:ext uri="{FF2B5EF4-FFF2-40B4-BE49-F238E27FC236}">
                    <a16:creationId xmlns:a16="http://schemas.microsoft.com/office/drawing/2014/main" id="{30D1D256-59BA-002A-8606-318B7C03593A}"/>
                  </a:ext>
                </a:extLst>
              </p:cNvPr>
              <p:cNvSpPr txBox="1"/>
              <p:nvPr/>
            </p:nvSpPr>
            <p:spPr>
              <a:xfrm>
                <a:off x="1970715" y="2016492"/>
                <a:ext cx="746042" cy="423134"/>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Δ14.2%</a:t>
                </a:r>
              </a:p>
              <a:p>
                <a:pPr algn="ctr"/>
                <a:r>
                  <a:rPr lang="en-GB" sz="1100" b="1" noProof="0" dirty="0">
                    <a:solidFill>
                      <a:schemeClr val="tx1">
                        <a:lumMod val="75000"/>
                        <a:lumOff val="25000"/>
                      </a:schemeClr>
                    </a:solidFill>
                    <a:latin typeface="Univers" panose="020B0503020202020204" pitchFamily="34" charset="0"/>
                  </a:rPr>
                  <a:t>(5.3–23.1)</a:t>
                </a:r>
              </a:p>
            </p:txBody>
          </p:sp>
          <p:sp>
            <p:nvSpPr>
              <p:cNvPr id="26" name="TextBox 25">
                <a:extLst>
                  <a:ext uri="{FF2B5EF4-FFF2-40B4-BE49-F238E27FC236}">
                    <a16:creationId xmlns:a16="http://schemas.microsoft.com/office/drawing/2014/main" id="{8F57A7AF-B8D4-231B-5501-8409BFE2D2BD}"/>
                  </a:ext>
                </a:extLst>
              </p:cNvPr>
              <p:cNvSpPr txBox="1"/>
              <p:nvPr/>
            </p:nvSpPr>
            <p:spPr>
              <a:xfrm>
                <a:off x="2842176" y="1736564"/>
                <a:ext cx="746042" cy="423134"/>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Δ17.5%</a:t>
                </a:r>
                <a:br>
                  <a:rPr lang="en-GB" sz="1100" b="1" noProof="0" dirty="0">
                    <a:solidFill>
                      <a:schemeClr val="tx1">
                        <a:lumMod val="75000"/>
                        <a:lumOff val="25000"/>
                      </a:schemeClr>
                    </a:solidFill>
                    <a:latin typeface="Univers" panose="020B0503020202020204" pitchFamily="34" charset="0"/>
                  </a:rPr>
                </a:br>
                <a:r>
                  <a:rPr lang="en-GB" sz="1100" b="1" noProof="0" dirty="0">
                    <a:solidFill>
                      <a:schemeClr val="tx1">
                        <a:lumMod val="75000"/>
                        <a:lumOff val="25000"/>
                      </a:schemeClr>
                    </a:solidFill>
                    <a:latin typeface="Univers" panose="020B0503020202020204" pitchFamily="34" charset="0"/>
                  </a:rPr>
                  <a:t>(6.2–29.1)</a:t>
                </a:r>
              </a:p>
            </p:txBody>
          </p:sp>
        </p:grpSp>
        <p:grpSp>
          <p:nvGrpSpPr>
            <p:cNvPr id="6" name="Group 5">
              <a:extLst>
                <a:ext uri="{FF2B5EF4-FFF2-40B4-BE49-F238E27FC236}">
                  <a16:creationId xmlns:a16="http://schemas.microsoft.com/office/drawing/2014/main" id="{7B122F19-F2C2-7FC6-473D-715273603D65}"/>
                </a:ext>
              </a:extLst>
            </p:cNvPr>
            <p:cNvGrpSpPr/>
            <p:nvPr/>
          </p:nvGrpSpPr>
          <p:grpSpPr>
            <a:xfrm>
              <a:off x="7199667" y="1273346"/>
              <a:ext cx="817853" cy="579133"/>
              <a:chOff x="7199667" y="1273346"/>
              <a:chExt cx="817853" cy="579133"/>
            </a:xfrm>
          </p:grpSpPr>
          <p:sp>
            <p:nvSpPr>
              <p:cNvPr id="3" name="Left Bracket 2">
                <a:extLst>
                  <a:ext uri="{FF2B5EF4-FFF2-40B4-BE49-F238E27FC236}">
                    <a16:creationId xmlns:a16="http://schemas.microsoft.com/office/drawing/2014/main" id="{BDCECCCA-7F1B-8BED-13FF-7259F21E80E1}"/>
                  </a:ext>
                </a:extLst>
              </p:cNvPr>
              <p:cNvSpPr/>
              <p:nvPr/>
            </p:nvSpPr>
            <p:spPr>
              <a:xfrm rot="5400000">
                <a:off x="7558909" y="1536847"/>
                <a:ext cx="99370" cy="531894"/>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noProof="0" dirty="0">
                  <a:solidFill>
                    <a:schemeClr val="tx1">
                      <a:lumMod val="75000"/>
                      <a:lumOff val="25000"/>
                    </a:schemeClr>
                  </a:solidFill>
                  <a:latin typeface="Univers" panose="020B0503020202020204" pitchFamily="34" charset="0"/>
                </a:endParaRPr>
              </a:p>
            </p:txBody>
          </p:sp>
          <p:sp>
            <p:nvSpPr>
              <p:cNvPr id="4" name="TextBox 3">
                <a:extLst>
                  <a:ext uri="{FF2B5EF4-FFF2-40B4-BE49-F238E27FC236}">
                    <a16:creationId xmlns:a16="http://schemas.microsoft.com/office/drawing/2014/main" id="{FC6EA148-F14B-0FA7-8ADE-241A36162231}"/>
                  </a:ext>
                </a:extLst>
              </p:cNvPr>
              <p:cNvSpPr txBox="1"/>
              <p:nvPr/>
            </p:nvSpPr>
            <p:spPr>
              <a:xfrm>
                <a:off x="7199667" y="1273346"/>
                <a:ext cx="817853" cy="430887"/>
              </a:xfrm>
              <a:prstGeom prst="rect">
                <a:avLst/>
              </a:prstGeom>
              <a:noFill/>
            </p:spPr>
            <p:txBody>
              <a:bodyPr wrap="none" rtlCol="0">
                <a:spAutoFit/>
              </a:bodyPr>
              <a:lstStyle/>
              <a:p>
                <a:pPr algn="ctr"/>
                <a:r>
                  <a:rPr lang="en-GB" sz="1100" b="1" noProof="0" dirty="0">
                    <a:solidFill>
                      <a:schemeClr val="tx1">
                        <a:lumMod val="75000"/>
                        <a:lumOff val="25000"/>
                      </a:schemeClr>
                    </a:solidFill>
                    <a:latin typeface="Univers" panose="020B0503020202020204" pitchFamily="34" charset="0"/>
                  </a:rPr>
                  <a:t>Δ18.5%</a:t>
                </a:r>
              </a:p>
              <a:p>
                <a:pPr algn="ctr"/>
                <a:r>
                  <a:rPr lang="en-GB" sz="1100" b="1" noProof="0" dirty="0">
                    <a:solidFill>
                      <a:schemeClr val="tx1">
                        <a:lumMod val="75000"/>
                        <a:lumOff val="25000"/>
                      </a:schemeClr>
                    </a:solidFill>
                    <a:latin typeface="Univers" panose="020B0503020202020204" pitchFamily="34" charset="0"/>
                  </a:rPr>
                  <a:t>(</a:t>
                </a:r>
                <a:r>
                  <a:rPr lang="en-GB" sz="1100" b="1" noProof="0" dirty="0">
                    <a:solidFill>
                      <a:schemeClr val="tx1">
                        <a:lumMod val="75000"/>
                        <a:lumOff val="25000"/>
                      </a:schemeClr>
                    </a:solidFill>
                    <a:latin typeface="Univers" panose="020B0503020202020204" pitchFamily="34" charset="0"/>
                    <a:cs typeface="Arial" panose="020B0604020202020204" pitchFamily="34" charset="0"/>
                  </a:rPr>
                  <a:t>5.0</a:t>
                </a:r>
                <a:r>
                  <a:rPr lang="en-GB" sz="1100" b="1" noProof="0" dirty="0">
                    <a:solidFill>
                      <a:schemeClr val="tx1">
                        <a:lumMod val="75000"/>
                        <a:lumOff val="25000"/>
                      </a:schemeClr>
                    </a:solidFill>
                    <a:latin typeface="Univers" panose="020B0503020202020204" pitchFamily="34" charset="0"/>
                  </a:rPr>
                  <a:t>–32.7)</a:t>
                </a:r>
              </a:p>
            </p:txBody>
          </p:sp>
        </p:grpSp>
      </p:grpSp>
      <p:sp>
        <p:nvSpPr>
          <p:cNvPr id="5" name="TextBox 4">
            <a:extLst>
              <a:ext uri="{FF2B5EF4-FFF2-40B4-BE49-F238E27FC236}">
                <a16:creationId xmlns:a16="http://schemas.microsoft.com/office/drawing/2014/main" id="{0CE4AAE7-D561-9C49-458B-8F8DF7051E38}"/>
              </a:ext>
            </a:extLst>
          </p:cNvPr>
          <p:cNvSpPr txBox="1"/>
          <p:nvPr/>
        </p:nvSpPr>
        <p:spPr>
          <a:xfrm>
            <a:off x="712154" y="1294270"/>
            <a:ext cx="10767691" cy="307777"/>
          </a:xfrm>
          <a:prstGeom prst="rect">
            <a:avLst/>
          </a:prstGeom>
          <a:noFill/>
        </p:spPr>
        <p:txBody>
          <a:bodyPr wrap="none" rtlCol="0">
            <a:spAutoFit/>
          </a:bodyPr>
          <a:lstStyle/>
          <a:p>
            <a:pPr algn="ctr"/>
            <a:r>
              <a:rPr lang="en-GB" sz="1400" noProof="0" dirty="0">
                <a:latin typeface="Univers" panose="020B0503020202020204" pitchFamily="34" charset="0"/>
              </a:rPr>
              <a:t>Similar pCR</a:t>
            </a:r>
            <a:r>
              <a:rPr lang="en-GB" sz="1400" baseline="30000" noProof="0" dirty="0">
                <a:latin typeface="Univers" panose="020B0503020202020204" pitchFamily="34" charset="0"/>
              </a:rPr>
              <a:t>a</a:t>
            </a:r>
            <a:r>
              <a:rPr lang="en-GB" sz="1400" noProof="0" dirty="0">
                <a:latin typeface="Univers" panose="020B0503020202020204" pitchFamily="34" charset="0"/>
              </a:rPr>
              <a:t> benefits were observed in PD-L1–positive and PD-L1–negative patients treated with KEYTRUDA + chemotherapy</a:t>
            </a:r>
          </a:p>
        </p:txBody>
      </p:sp>
      <p:sp>
        <p:nvSpPr>
          <p:cNvPr id="15" name="TextBox 14">
            <a:extLst>
              <a:ext uri="{FF2B5EF4-FFF2-40B4-BE49-F238E27FC236}">
                <a16:creationId xmlns:a16="http://schemas.microsoft.com/office/drawing/2014/main" id="{2480AAF6-7EDA-EEE4-F6DA-37A26A82C983}"/>
              </a:ext>
            </a:extLst>
          </p:cNvPr>
          <p:cNvSpPr txBox="1"/>
          <p:nvPr/>
        </p:nvSpPr>
        <p:spPr>
          <a:xfrm>
            <a:off x="2283199" y="6020853"/>
            <a:ext cx="7625603" cy="261610"/>
          </a:xfrm>
          <a:prstGeom prst="rect">
            <a:avLst/>
          </a:prstGeom>
          <a:noFill/>
        </p:spPr>
        <p:txBody>
          <a:bodyPr wrap="square">
            <a:spAutoFit/>
          </a:bodyPr>
          <a:lstStyle/>
          <a:p>
            <a:pPr algn="ctr"/>
            <a:r>
              <a:rPr lang="en-GB" sz="1100" b="1" noProof="0" dirty="0">
                <a:latin typeface="Univers" panose="020B0503020202020204" pitchFamily="34" charset="0"/>
              </a:rPr>
              <a:t>This was an exploratory analysis; significance was not tested and no statistical conclusions can be drawn</a:t>
            </a:r>
          </a:p>
        </p:txBody>
      </p:sp>
      <p:sp>
        <p:nvSpPr>
          <p:cNvPr id="16" name="TextBox 15">
            <a:extLst>
              <a:ext uri="{FF2B5EF4-FFF2-40B4-BE49-F238E27FC236}">
                <a16:creationId xmlns:a16="http://schemas.microsoft.com/office/drawing/2014/main" id="{AB44270D-EDD3-E7C8-A6F9-BC58E04E0328}"/>
              </a:ext>
            </a:extLst>
          </p:cNvPr>
          <p:cNvSpPr txBox="1"/>
          <p:nvPr/>
        </p:nvSpPr>
        <p:spPr>
          <a:xfrm>
            <a:off x="3983229"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29/64</a:t>
            </a:r>
          </a:p>
        </p:txBody>
      </p:sp>
      <p:sp>
        <p:nvSpPr>
          <p:cNvPr id="17" name="TextBox 16">
            <a:extLst>
              <a:ext uri="{FF2B5EF4-FFF2-40B4-BE49-F238E27FC236}">
                <a16:creationId xmlns:a16="http://schemas.microsoft.com/office/drawing/2014/main" id="{71723F04-5D0F-5297-7C7F-17DF2CADDDFA}"/>
              </a:ext>
            </a:extLst>
          </p:cNvPr>
          <p:cNvSpPr txBox="1"/>
          <p:nvPr/>
        </p:nvSpPr>
        <p:spPr>
          <a:xfrm>
            <a:off x="4419505"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10/33</a:t>
            </a:r>
          </a:p>
        </p:txBody>
      </p:sp>
      <p:sp>
        <p:nvSpPr>
          <p:cNvPr id="19" name="TextBox 18">
            <a:extLst>
              <a:ext uri="{FF2B5EF4-FFF2-40B4-BE49-F238E27FC236}">
                <a16:creationId xmlns:a16="http://schemas.microsoft.com/office/drawing/2014/main" id="{535D4BDC-5F5F-C274-FE63-CFBF595278D0}"/>
              </a:ext>
            </a:extLst>
          </p:cNvPr>
          <p:cNvSpPr txBox="1"/>
          <p:nvPr/>
        </p:nvSpPr>
        <p:spPr>
          <a:xfrm>
            <a:off x="5042963"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230/334</a:t>
            </a:r>
          </a:p>
        </p:txBody>
      </p:sp>
      <p:sp>
        <p:nvSpPr>
          <p:cNvPr id="23" name="TextBox 22">
            <a:extLst>
              <a:ext uri="{FF2B5EF4-FFF2-40B4-BE49-F238E27FC236}">
                <a16:creationId xmlns:a16="http://schemas.microsoft.com/office/drawing/2014/main" id="{1C15C9E1-EF69-1E58-34D6-CCC7067AB569}"/>
              </a:ext>
            </a:extLst>
          </p:cNvPr>
          <p:cNvSpPr txBox="1"/>
          <p:nvPr/>
        </p:nvSpPr>
        <p:spPr>
          <a:xfrm>
            <a:off x="5477764"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90/164</a:t>
            </a:r>
          </a:p>
        </p:txBody>
      </p:sp>
      <p:sp>
        <p:nvSpPr>
          <p:cNvPr id="27" name="TextBox 26">
            <a:extLst>
              <a:ext uri="{FF2B5EF4-FFF2-40B4-BE49-F238E27FC236}">
                <a16:creationId xmlns:a16="http://schemas.microsoft.com/office/drawing/2014/main" id="{78D6F6E2-760C-900D-DF5A-2ADB2133EF51}"/>
              </a:ext>
            </a:extLst>
          </p:cNvPr>
          <p:cNvSpPr txBox="1"/>
          <p:nvPr/>
        </p:nvSpPr>
        <p:spPr>
          <a:xfrm>
            <a:off x="6094004"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162/208</a:t>
            </a:r>
          </a:p>
        </p:txBody>
      </p:sp>
      <p:sp>
        <p:nvSpPr>
          <p:cNvPr id="30" name="TextBox 29">
            <a:extLst>
              <a:ext uri="{FF2B5EF4-FFF2-40B4-BE49-F238E27FC236}">
                <a16:creationId xmlns:a16="http://schemas.microsoft.com/office/drawing/2014/main" id="{50ED0A3A-FAA3-0AAA-4EAA-8EDB5CDA975C}"/>
              </a:ext>
            </a:extLst>
          </p:cNvPr>
          <p:cNvSpPr txBox="1"/>
          <p:nvPr/>
        </p:nvSpPr>
        <p:spPr>
          <a:xfrm>
            <a:off x="6532157"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55/92</a:t>
            </a:r>
          </a:p>
        </p:txBody>
      </p:sp>
      <p:sp>
        <p:nvSpPr>
          <p:cNvPr id="32" name="TextBox 31">
            <a:extLst>
              <a:ext uri="{FF2B5EF4-FFF2-40B4-BE49-F238E27FC236}">
                <a16:creationId xmlns:a16="http://schemas.microsoft.com/office/drawing/2014/main" id="{BB158391-2B9F-0A8E-D336-AF96662872CA}"/>
              </a:ext>
            </a:extLst>
          </p:cNvPr>
          <p:cNvSpPr txBox="1"/>
          <p:nvPr/>
        </p:nvSpPr>
        <p:spPr>
          <a:xfrm>
            <a:off x="7156048"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103/126</a:t>
            </a:r>
          </a:p>
        </p:txBody>
      </p:sp>
      <p:sp>
        <p:nvSpPr>
          <p:cNvPr id="33" name="TextBox 32">
            <a:extLst>
              <a:ext uri="{FF2B5EF4-FFF2-40B4-BE49-F238E27FC236}">
                <a16:creationId xmlns:a16="http://schemas.microsoft.com/office/drawing/2014/main" id="{2CFDAA03-63C9-749A-FD5D-0023F126B3BE}"/>
              </a:ext>
            </a:extLst>
          </p:cNvPr>
          <p:cNvSpPr txBox="1"/>
          <p:nvPr/>
        </p:nvSpPr>
        <p:spPr>
          <a:xfrm>
            <a:off x="7586519" y="5226518"/>
            <a:ext cx="405891" cy="18484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lIns="0" rIns="0" rtlCol="0">
            <a:noAutofit/>
          </a:bodyPr>
          <a:lstStyle/>
          <a:p>
            <a:pPr algn="ctr"/>
            <a:r>
              <a:rPr lang="en-GB" sz="800" noProof="0" dirty="0">
                <a:solidFill>
                  <a:schemeClr val="bg1"/>
                </a:solidFill>
                <a:latin typeface="Univers" panose="020B0503020202020204" pitchFamily="34" charset="0"/>
              </a:rPr>
              <a:t>40/64</a:t>
            </a:r>
          </a:p>
        </p:txBody>
      </p:sp>
      <p:sp>
        <p:nvSpPr>
          <p:cNvPr id="31" name="TextBox 30">
            <a:extLst>
              <a:ext uri="{FF2B5EF4-FFF2-40B4-BE49-F238E27FC236}">
                <a16:creationId xmlns:a16="http://schemas.microsoft.com/office/drawing/2014/main" id="{D027E441-0669-1F07-C8BC-193EE9522FD7}"/>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7"/>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3544479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Summary of any-grade AEs occurring in ≥20% of patients in the neoadjuvant phase at primary analysis</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64C403F0-77FA-48FA-9D20-286C24A9A177}"/>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EFCF6FFD-EEA9-4062-BBCA-F38D90E11C43}"/>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2" name="Graphic 11" descr="Refresh RTL">
              <a:extLst>
                <a:ext uri="{FF2B5EF4-FFF2-40B4-BE49-F238E27FC236}">
                  <a16:creationId xmlns:a16="http://schemas.microsoft.com/office/drawing/2014/main" id="{15417791-35D2-4410-A192-45CF93BCFB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3" name="Table 5">
            <a:extLst>
              <a:ext uri="{FF2B5EF4-FFF2-40B4-BE49-F238E27FC236}">
                <a16:creationId xmlns:a16="http://schemas.microsoft.com/office/drawing/2014/main" id="{45FA3BE3-CFD3-4A20-B3BA-5D208E107E08}"/>
              </a:ext>
            </a:extLst>
          </p:cNvPr>
          <p:cNvGraphicFramePr>
            <a:graphicFrameLocks noGrp="1"/>
          </p:cNvGraphicFramePr>
          <p:nvPr>
            <p:extLst>
              <p:ext uri="{D42A27DB-BD31-4B8C-83A1-F6EECF244321}">
                <p14:modId xmlns:p14="http://schemas.microsoft.com/office/powerpoint/2010/main" val="279378538"/>
              </p:ext>
            </p:extLst>
          </p:nvPr>
        </p:nvGraphicFramePr>
        <p:xfrm>
          <a:off x="1581150" y="1268413"/>
          <a:ext cx="8680451" cy="3967200"/>
        </p:xfrm>
        <a:graphic>
          <a:graphicData uri="http://schemas.openxmlformats.org/drawingml/2006/table">
            <a:tbl>
              <a:tblPr firstRow="1" bandRow="1">
                <a:tableStyleId>{3B4B98B0-60AC-42C2-AFA5-B58CD77FA1E5}</a:tableStyleId>
              </a:tblPr>
              <a:tblGrid>
                <a:gridCol w="2040731">
                  <a:extLst>
                    <a:ext uri="{9D8B030D-6E8A-4147-A177-3AD203B41FA5}">
                      <a16:colId xmlns:a16="http://schemas.microsoft.com/office/drawing/2014/main" val="2427301028"/>
                    </a:ext>
                  </a:extLst>
                </a:gridCol>
                <a:gridCol w="1659930">
                  <a:extLst>
                    <a:ext uri="{9D8B030D-6E8A-4147-A177-3AD203B41FA5}">
                      <a16:colId xmlns:a16="http://schemas.microsoft.com/office/drawing/2014/main" val="660390019"/>
                    </a:ext>
                  </a:extLst>
                </a:gridCol>
                <a:gridCol w="1659930">
                  <a:extLst>
                    <a:ext uri="{9D8B030D-6E8A-4147-A177-3AD203B41FA5}">
                      <a16:colId xmlns:a16="http://schemas.microsoft.com/office/drawing/2014/main" val="200782333"/>
                    </a:ext>
                  </a:extLst>
                </a:gridCol>
                <a:gridCol w="1659930">
                  <a:extLst>
                    <a:ext uri="{9D8B030D-6E8A-4147-A177-3AD203B41FA5}">
                      <a16:colId xmlns:a16="http://schemas.microsoft.com/office/drawing/2014/main" val="3427282000"/>
                    </a:ext>
                  </a:extLst>
                </a:gridCol>
                <a:gridCol w="1659930">
                  <a:extLst>
                    <a:ext uri="{9D8B030D-6E8A-4147-A177-3AD203B41FA5}">
                      <a16:colId xmlns:a16="http://schemas.microsoft.com/office/drawing/2014/main" val="1772990895"/>
                    </a:ext>
                  </a:extLst>
                </a:gridCol>
              </a:tblGrid>
              <a:tr h="0">
                <a:tc rowSpan="2">
                  <a:txBody>
                    <a:bodyPr/>
                    <a:lstStyle/>
                    <a:p>
                      <a:r>
                        <a:rPr lang="en-GB" sz="1000" noProof="0" dirty="0">
                          <a:solidFill>
                            <a:schemeClr val="bg1"/>
                          </a:solidFill>
                          <a:latin typeface="Univers" panose="020B0503020202020204" pitchFamily="34" charset="0"/>
                        </a:rPr>
                        <a:t>AE, n (%)</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gridSpan="2">
                  <a:txBody>
                    <a:bodyPr/>
                    <a:lstStyle/>
                    <a:p>
                      <a:pPr algn="ctr"/>
                      <a:r>
                        <a:rPr lang="en-GB" sz="1000" noProof="0" dirty="0">
                          <a:solidFill>
                            <a:schemeClr val="bg1"/>
                          </a:solidFill>
                          <a:latin typeface="Univers" panose="020B0503020202020204" pitchFamily="34" charset="0"/>
                        </a:rPr>
                        <a:t>KEYTRUDA + chemotherapy (n=781)</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hMerge="1">
                  <a:txBody>
                    <a:bodyPr/>
                    <a:lstStyle/>
                    <a:p>
                      <a:endParaRPr lang="en-GB"/>
                    </a:p>
                  </a:txBody>
                  <a:tcPr/>
                </a:tc>
                <a:tc gridSpan="2">
                  <a:txBody>
                    <a:bodyPr/>
                    <a:lstStyle/>
                    <a:p>
                      <a:pPr algn="ctr"/>
                      <a:r>
                        <a:rPr lang="en-GB" sz="1000" noProof="0" dirty="0">
                          <a:solidFill>
                            <a:schemeClr val="bg1"/>
                          </a:solidFill>
                          <a:latin typeface="Univers" panose="020B0503020202020204" pitchFamily="34" charset="0"/>
                        </a:rPr>
                        <a:t>Placebo + chemotherapy (n=389)</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tc hMerge="1">
                  <a:txBody>
                    <a:bodyPr/>
                    <a:lstStyle/>
                    <a:p>
                      <a:endParaRPr lang="en-GB"/>
                    </a:p>
                  </a:txBody>
                  <a:tcPr/>
                </a:tc>
                <a:extLst>
                  <a:ext uri="{0D108BD9-81ED-4DB2-BD59-A6C34878D82A}">
                    <a16:rowId xmlns:a16="http://schemas.microsoft.com/office/drawing/2014/main" val="1671468373"/>
                  </a:ext>
                </a:extLst>
              </a:tr>
              <a:tr h="0">
                <a:tc vMerge="1">
                  <a:txBody>
                    <a:bodyPr/>
                    <a:lstStyle/>
                    <a:p>
                      <a:endParaRPr lang="en-GB" sz="1050" noProof="0">
                        <a:latin typeface="Univers" panose="020B0503020202020204" pitchFamily="34" charset="0"/>
                      </a:endParaRPr>
                    </a:p>
                  </a:txBody>
                  <a:tcPr marL="36000" marR="36000" marT="36000" marB="36000" anchor="ctr"/>
                </a:tc>
                <a:tc>
                  <a:txBody>
                    <a:bodyPr/>
                    <a:lstStyle/>
                    <a:p>
                      <a:pPr algn="ctr"/>
                      <a:r>
                        <a:rPr lang="en-GB" sz="1000" b="1" noProof="0" dirty="0">
                          <a:solidFill>
                            <a:schemeClr val="bg1"/>
                          </a:solidFill>
                          <a:latin typeface="Univers" panose="020B0503020202020204" pitchFamily="34" charset="0"/>
                        </a:rPr>
                        <a:t>Any grade</a:t>
                      </a:r>
                    </a:p>
                  </a:txBody>
                  <a:tcPr marL="36000" marR="36000" marT="36000" marB="36000" anchor="ctr">
                    <a:lnL w="12700" cmpd="sng">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noProof="0" dirty="0">
                          <a:solidFill>
                            <a:schemeClr val="bg1"/>
                          </a:solidFill>
                          <a:latin typeface="Univers" panose="020B0503020202020204" pitchFamily="34" charset="0"/>
                          <a:cs typeface="Calibri" panose="020F0502020204030204" pitchFamily="34" charset="0"/>
                        </a:rPr>
                        <a:t>Grade ≥3 </a:t>
                      </a:r>
                      <a:endParaRPr lang="en-GB" sz="1000" b="1"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noProof="0" dirty="0">
                          <a:solidFill>
                            <a:schemeClr val="bg1"/>
                          </a:solidFill>
                          <a:latin typeface="Univers" panose="020B0503020202020204" pitchFamily="34" charset="0"/>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tc>
                  <a:txBody>
                    <a:bodyPr/>
                    <a:lstStyle/>
                    <a:p>
                      <a:pPr algn="ctr"/>
                      <a:r>
                        <a:rPr lang="en-GB" sz="1000" b="1" noProof="0" dirty="0">
                          <a:solidFill>
                            <a:schemeClr val="bg1"/>
                          </a:solidFill>
                          <a:latin typeface="Univers" panose="020B0503020202020204" pitchFamily="34" charset="0"/>
                          <a:cs typeface="Calibri" panose="020F0502020204030204" pitchFamily="34" charset="0"/>
                        </a:rPr>
                        <a:t>Grade ≥3 </a:t>
                      </a:r>
                      <a:endParaRPr lang="en-GB" sz="1000" b="1"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2975807569"/>
                  </a:ext>
                </a:extLst>
              </a:tr>
              <a:tr h="0">
                <a:tc>
                  <a:txBody>
                    <a:bodyPr/>
                    <a:lstStyle/>
                    <a:p>
                      <a:r>
                        <a:rPr lang="en-GB" sz="1000" b="1" noProof="0" dirty="0">
                          <a:latin typeface="Univers" panose="020B0503020202020204" pitchFamily="34" charset="0"/>
                          <a:cs typeface="Calibri" panose="020F0502020204030204" pitchFamily="34" charset="0"/>
                        </a:rPr>
                        <a:t>Any AE</a:t>
                      </a:r>
                      <a:endParaRPr lang="en-GB" sz="1000" b="1" noProof="0" dirty="0">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777 (99.2)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633 (81.0)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389 (100.0)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295 (75.8)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0">
                <a:tc>
                  <a:txBody>
                    <a:bodyPr/>
                    <a:lstStyle/>
                    <a:p>
                      <a:pPr marL="0" indent="0"/>
                      <a:r>
                        <a:rPr lang="en-GB" sz="1000" b="1" noProof="0" dirty="0">
                          <a:latin typeface="Univers" panose="020B0503020202020204" pitchFamily="34" charset="0"/>
                        </a:rPr>
                        <a:t>Treatment-related AE</a:t>
                      </a:r>
                      <a:r>
                        <a:rPr lang="en-GB" sz="1000" b="1" baseline="30000" noProof="0" dirty="0">
                          <a:latin typeface="Univers" panose="020B0503020202020204" pitchFamily="34" charset="0"/>
                        </a:rPr>
                        <a:t>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773 (99.0)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600 (76.8)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388 (99.7)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281 (72.2)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180000" indent="0"/>
                      <a:r>
                        <a:rPr lang="en-GB" sz="1000" noProof="0" dirty="0">
                          <a:latin typeface="Univers" panose="020B0503020202020204" pitchFamily="34" charset="0"/>
                        </a:rPr>
                        <a:t>Nausea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490 (62.7)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26 (3.3)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246 (63.2)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180000"/>
                      <a:r>
                        <a:rPr lang="en-GB" sz="1000" noProof="0" dirty="0">
                          <a:latin typeface="Univers" panose="020B0503020202020204" pitchFamily="34" charset="0"/>
                        </a:rPr>
                        <a:t>Alopecia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471 (60.3)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220 (56.6)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 (2.1)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a:r>
                        <a:rPr lang="en-GB" sz="1000" noProof="0" dirty="0">
                          <a:latin typeface="Univers" panose="020B0503020202020204" pitchFamily="34" charset="0"/>
                        </a:rPr>
                        <a:t>Anaemia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430 (55.1)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142 (18.2)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215 (55.3)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58 (14.9)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noProof="0" dirty="0">
                          <a:latin typeface="Univers" panose="020B0503020202020204" pitchFamily="34" charset="0"/>
                        </a:rPr>
                        <a:t>Neutropenia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365 (46.7)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270 (34.6)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183 (47.0)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129 (33.2)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a:r>
                        <a:rPr lang="en-GB" sz="1000" noProof="0" dirty="0">
                          <a:latin typeface="Univers" panose="020B0503020202020204" pitchFamily="34" charset="0"/>
                        </a:rPr>
                        <a:t>Fatigue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321 (41.1)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27 (3.5)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147 (37.8)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indent="0"/>
                      <a:r>
                        <a:rPr lang="en-GB" sz="1000" noProof="0" dirty="0">
                          <a:latin typeface="Univers" panose="020B0503020202020204" pitchFamily="34" charset="0"/>
                        </a:rPr>
                        <a:t>Diarrhoea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230 (29.4)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17 (2.2)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92 (23.7)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Alanine aminotransferase increased</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199 (25.5)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41 (5.2)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96 (24.7)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0">
                <a:tc>
                  <a:txBody>
                    <a:bodyPr/>
                    <a:lstStyle/>
                    <a:p>
                      <a:pPr marL="180000"/>
                      <a:r>
                        <a:rPr lang="en-GB" sz="1000" noProof="0" dirty="0">
                          <a:latin typeface="Univers" panose="020B0503020202020204" pitchFamily="34" charset="0"/>
                        </a:rPr>
                        <a:t>Vomiting</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199 (25.5)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85 (21.9)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71087961"/>
                  </a:ext>
                </a:extLst>
              </a:tr>
              <a:tr h="0">
                <a:tc>
                  <a:txBody>
                    <a:bodyPr/>
                    <a:lstStyle/>
                    <a:p>
                      <a:pPr marL="180000" indent="0"/>
                      <a:r>
                        <a:rPr lang="en-GB" sz="1000" noProof="0" dirty="0">
                          <a:latin typeface="Univers" panose="020B0503020202020204" pitchFamily="34" charset="0"/>
                        </a:rPr>
                        <a:t>Asthenia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191 (24.5)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25 (3.2)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99 (25.4)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88749377"/>
                  </a:ext>
                </a:extLst>
              </a:tr>
              <a:tr h="0">
                <a:tc>
                  <a:txBody>
                    <a:bodyPr/>
                    <a:lstStyle/>
                    <a:p>
                      <a:pPr marL="180000" indent="0"/>
                      <a:r>
                        <a:rPr lang="en-GB" sz="1000" noProof="0" dirty="0">
                          <a:latin typeface="Univers" panose="020B0503020202020204" pitchFamily="34" charset="0"/>
                        </a:rPr>
                        <a:t>Constipation</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185 (23.7)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82 (21.1)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20138156"/>
                  </a:ext>
                </a:extLst>
              </a:tr>
              <a:tr h="0">
                <a:tc>
                  <a:txBody>
                    <a:bodyPr/>
                    <a:lstStyle/>
                    <a:p>
                      <a:pPr marL="180000"/>
                      <a:r>
                        <a:rPr lang="en-GB" sz="1000" noProof="0" dirty="0">
                          <a:latin typeface="Univers" panose="020B0503020202020204" pitchFamily="34" charset="0"/>
                        </a:rPr>
                        <a:t>Decreased neutrophil count</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185 (23.7)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146 (18.7)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112 (28.8)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90 (23.1)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20045982"/>
                  </a:ext>
                </a:extLst>
              </a:tr>
              <a:tr h="0">
                <a:tc>
                  <a:txBody>
                    <a:bodyPr/>
                    <a:lstStyle/>
                    <a:p>
                      <a:pPr marL="180000" indent="0"/>
                      <a:r>
                        <a:rPr lang="en-GB" sz="1000" noProof="0" dirty="0">
                          <a:latin typeface="Univers" panose="020B0503020202020204" pitchFamily="34" charset="0"/>
                        </a:rPr>
                        <a:t>Rash</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170 (21.8)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(0.9)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59 (15.2)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05381987"/>
                  </a:ext>
                </a:extLst>
              </a:tr>
              <a:tr h="0">
                <a:tc>
                  <a:txBody>
                    <a:bodyPr/>
                    <a:lstStyle/>
                    <a:p>
                      <a:pPr marL="180000"/>
                      <a:r>
                        <a:rPr lang="en-GB" sz="1000" noProof="0" dirty="0">
                          <a:latin typeface="Univers" panose="020B0503020202020204" pitchFamily="34" charset="0"/>
                        </a:rPr>
                        <a:t>Peripheral neuropathy</a:t>
                      </a:r>
                    </a:p>
                  </a:txBody>
                  <a:tcPr marL="36000" marR="36000" marT="36000" marB="36000" anchor="ctr">
                    <a:lnT>
                      <a:noFill/>
                    </a:lnT>
                  </a:tcPr>
                </a:tc>
                <a:tc>
                  <a:txBody>
                    <a:bodyPr/>
                    <a:lstStyle/>
                    <a:p>
                      <a:pPr algn="ctr"/>
                      <a:r>
                        <a:rPr lang="en-GB" sz="1000" noProof="0" dirty="0">
                          <a:latin typeface="Univers" panose="020B0503020202020204" pitchFamily="34" charset="0"/>
                        </a:rPr>
                        <a:t>154 (19.7)</a:t>
                      </a:r>
                    </a:p>
                  </a:txBody>
                  <a:tcPr marL="36000" marR="36000" marT="36000" marB="36000" anchor="ctr">
                    <a:lnT>
                      <a:noFill/>
                    </a:lnT>
                  </a:tcPr>
                </a:tc>
                <a:tc>
                  <a:txBody>
                    <a:bodyPr/>
                    <a:lstStyle/>
                    <a:p>
                      <a:pPr algn="ctr"/>
                      <a:r>
                        <a:rPr lang="en-GB" sz="1000" noProof="0" dirty="0">
                          <a:latin typeface="Univers" panose="020B0503020202020204" pitchFamily="34" charset="0"/>
                        </a:rPr>
                        <a:t>15 (1.9)</a:t>
                      </a:r>
                    </a:p>
                  </a:txBody>
                  <a:tcPr marL="36000" marR="36000" marT="36000" marB="36000" anchor="ctr">
                    <a:lnT>
                      <a:noFill/>
                    </a:lnT>
                  </a:tcPr>
                </a:tc>
                <a:tc>
                  <a:txBody>
                    <a:bodyPr/>
                    <a:lstStyle/>
                    <a:p>
                      <a:pPr algn="ctr"/>
                      <a:r>
                        <a:rPr lang="en-GB" sz="1000" noProof="0" dirty="0">
                          <a:latin typeface="Univers" panose="020B0503020202020204" pitchFamily="34" charset="0"/>
                        </a:rPr>
                        <a:t>82 (21.1)</a:t>
                      </a:r>
                    </a:p>
                  </a:txBody>
                  <a:tcPr marL="36000" marR="36000" marT="36000" marB="36000" anchor="ctr">
                    <a:lnT>
                      <a:noFill/>
                    </a:lnT>
                  </a:tcPr>
                </a:tc>
                <a:tc>
                  <a:txBody>
                    <a:bodyPr/>
                    <a:lstStyle/>
                    <a:p>
                      <a:pPr algn="ctr"/>
                      <a:r>
                        <a:rPr lang="en-GB" sz="1000" noProof="0" dirty="0">
                          <a:latin typeface="Univers" panose="020B0503020202020204" pitchFamily="34" charset="0"/>
                        </a:rPr>
                        <a:t>4 (1.0)</a:t>
                      </a:r>
                    </a:p>
                  </a:txBody>
                  <a:tcPr marL="36000" marR="36000" marT="36000" marB="36000" anchor="ctr">
                    <a:lnT>
                      <a:noFill/>
                    </a:lnT>
                  </a:tcPr>
                </a:tc>
                <a:extLst>
                  <a:ext uri="{0D108BD9-81ED-4DB2-BD59-A6C34878D82A}">
                    <a16:rowId xmlns:a16="http://schemas.microsoft.com/office/drawing/2014/main" val="2061969574"/>
                  </a:ext>
                </a:extLst>
              </a:tr>
            </a:tbl>
          </a:graphicData>
        </a:graphic>
      </p:graphicFrame>
      <p:sp>
        <p:nvSpPr>
          <p:cNvPr id="14" name="Text Placeholder 7">
            <a:extLst>
              <a:ext uri="{FF2B5EF4-FFF2-40B4-BE49-F238E27FC236}">
                <a16:creationId xmlns:a16="http://schemas.microsoft.com/office/drawing/2014/main" id="{4CE47165-90DC-44F4-A80F-6D4DD3E02FB9}"/>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a:t>
            </a:r>
            <a:r>
              <a:rPr lang="en-GB" sz="800" i="1" noProof="0" dirty="0">
                <a:latin typeface="Univers" panose="020B0503020202020204" pitchFamily="34" charset="0"/>
              </a:rPr>
              <a:t>. N Engl J Med </a:t>
            </a:r>
            <a:r>
              <a:rPr lang="en-GB" sz="800" noProof="0" dirty="0">
                <a:latin typeface="Univers" panose="020B0503020202020204" pitchFamily="34" charset="0"/>
              </a:rPr>
              <a:t>2020;382:810–821.</a:t>
            </a:r>
          </a:p>
        </p:txBody>
      </p:sp>
      <p:sp>
        <p:nvSpPr>
          <p:cNvPr id="3" name="TextBox 2">
            <a:extLst>
              <a:ext uri="{FF2B5EF4-FFF2-40B4-BE49-F238E27FC236}">
                <a16:creationId xmlns:a16="http://schemas.microsoft.com/office/drawing/2014/main" id="{68C2C848-C5F9-ED5B-E97D-CF5F2354F35A}"/>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4" name="TextBox 3">
            <a:extLst>
              <a:ext uri="{FF2B5EF4-FFF2-40B4-BE49-F238E27FC236}">
                <a16:creationId xmlns:a16="http://schemas.microsoft.com/office/drawing/2014/main" id="{EB723997-54F1-D52B-4C94-B11C33772D1D}"/>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3881172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AEs of interest in the neoadjuvant phase at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primary analysis (1/2)</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2B19D372-1220-4380-83C8-7D05CED1728F}"/>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0109D8CB-02E3-446C-A174-2248E0E5F686}"/>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3" name="Graphic 12" descr="Refresh RTL">
              <a:extLst>
                <a:ext uri="{FF2B5EF4-FFF2-40B4-BE49-F238E27FC236}">
                  <a16:creationId xmlns:a16="http://schemas.microsoft.com/office/drawing/2014/main" id="{CD92C5F0-D935-459B-92A3-0B7166325B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2" name="Table 5">
            <a:extLst>
              <a:ext uri="{FF2B5EF4-FFF2-40B4-BE49-F238E27FC236}">
                <a16:creationId xmlns:a16="http://schemas.microsoft.com/office/drawing/2014/main" id="{9D2969F9-D65D-4C04-974B-8B73D5C3FBF3}"/>
              </a:ext>
            </a:extLst>
          </p:cNvPr>
          <p:cNvGraphicFramePr>
            <a:graphicFrameLocks noGrp="1"/>
          </p:cNvGraphicFramePr>
          <p:nvPr>
            <p:extLst>
              <p:ext uri="{D42A27DB-BD31-4B8C-83A1-F6EECF244321}">
                <p14:modId xmlns:p14="http://schemas.microsoft.com/office/powerpoint/2010/main" val="3908074152"/>
              </p:ext>
            </p:extLst>
          </p:nvPr>
        </p:nvGraphicFramePr>
        <p:xfrm>
          <a:off x="1581150" y="1268413"/>
          <a:ext cx="8683200" cy="3141600"/>
        </p:xfrm>
        <a:graphic>
          <a:graphicData uri="http://schemas.openxmlformats.org/drawingml/2006/table">
            <a:tbl>
              <a:tblPr firstRow="1" bandRow="1">
                <a:tableStyleId>{3B4B98B0-60AC-42C2-AFA5-B58CD77FA1E5}</a:tableStyleId>
              </a:tblPr>
              <a:tblGrid>
                <a:gridCol w="2041200">
                  <a:extLst>
                    <a:ext uri="{9D8B030D-6E8A-4147-A177-3AD203B41FA5}">
                      <a16:colId xmlns:a16="http://schemas.microsoft.com/office/drawing/2014/main" val="2427301028"/>
                    </a:ext>
                  </a:extLst>
                </a:gridCol>
                <a:gridCol w="1660500">
                  <a:extLst>
                    <a:ext uri="{9D8B030D-6E8A-4147-A177-3AD203B41FA5}">
                      <a16:colId xmlns:a16="http://schemas.microsoft.com/office/drawing/2014/main" val="660390019"/>
                    </a:ext>
                  </a:extLst>
                </a:gridCol>
                <a:gridCol w="1660500">
                  <a:extLst>
                    <a:ext uri="{9D8B030D-6E8A-4147-A177-3AD203B41FA5}">
                      <a16:colId xmlns:a16="http://schemas.microsoft.com/office/drawing/2014/main" val="1543818295"/>
                    </a:ext>
                  </a:extLst>
                </a:gridCol>
                <a:gridCol w="1660500">
                  <a:extLst>
                    <a:ext uri="{9D8B030D-6E8A-4147-A177-3AD203B41FA5}">
                      <a16:colId xmlns:a16="http://schemas.microsoft.com/office/drawing/2014/main" val="3427282000"/>
                    </a:ext>
                  </a:extLst>
                </a:gridCol>
                <a:gridCol w="1660500">
                  <a:extLst>
                    <a:ext uri="{9D8B030D-6E8A-4147-A177-3AD203B41FA5}">
                      <a16:colId xmlns:a16="http://schemas.microsoft.com/office/drawing/2014/main" val="519804200"/>
                    </a:ext>
                  </a:extLst>
                </a:gridCol>
              </a:tblGrid>
              <a:tr h="0">
                <a:tc rowSpan="2">
                  <a:txBody>
                    <a:bodyPr/>
                    <a:lstStyle/>
                    <a:p>
                      <a:r>
                        <a:rPr lang="en-GB" sz="1000" noProof="0" dirty="0">
                          <a:solidFill>
                            <a:schemeClr val="bg1"/>
                          </a:solidFill>
                          <a:latin typeface="Univers" panose="020B0503020202020204" pitchFamily="34" charset="0"/>
                        </a:rPr>
                        <a:t>AE, n (%)</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gridSpan="2">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KEYTRUDA + chemotherapy (n=781)</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hMerge="1">
                  <a:txBody>
                    <a:bodyPr/>
                    <a:lstStyle/>
                    <a:p>
                      <a:endParaRPr lang="en-GB"/>
                    </a:p>
                  </a:txBody>
                  <a:tcPr>
                    <a:solidFill>
                      <a:srgbClr val="00877B"/>
                    </a:solidFill>
                  </a:tcPr>
                </a:tc>
                <a:tc gridSpan="2">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Placebo + chemotherapy (n=389)</a:t>
                      </a: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tc hMerge="1">
                  <a:txBody>
                    <a:bodyPr/>
                    <a:lstStyle/>
                    <a:p>
                      <a:endParaRPr lang="en-GB"/>
                    </a:p>
                  </a:txBody>
                  <a:tcPr>
                    <a:solidFill>
                      <a:srgbClr val="00877B"/>
                    </a:solidFill>
                  </a:tcPr>
                </a:tc>
                <a:extLst>
                  <a:ext uri="{0D108BD9-81ED-4DB2-BD59-A6C34878D82A}">
                    <a16:rowId xmlns:a16="http://schemas.microsoft.com/office/drawing/2014/main" val="1671468373"/>
                  </a:ext>
                </a:extLst>
              </a:tr>
              <a:tr h="0">
                <a:tc vMerge="1">
                  <a:txBody>
                    <a:bodyPr/>
                    <a:lstStyle/>
                    <a:p>
                      <a:endParaRPr lang="en-GB" sz="1050" noProof="0">
                        <a:latin typeface="Univers" panose="020B0503020202020204" pitchFamily="34" charset="0"/>
                      </a:endParaRPr>
                    </a:p>
                  </a:txBody>
                  <a:tcPr marL="36000" marR="36000" marT="36000" marB="36000" anchor="ctr">
                    <a:solidFill>
                      <a:srgbClr val="00877B"/>
                    </a:solidFill>
                  </a:tcPr>
                </a:tc>
                <a:tc>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Any grade</a:t>
                      </a:r>
                    </a:p>
                  </a:txBody>
                  <a:tcPr marL="36000" marR="36000" marT="36000" marB="36000" anchor="ctr">
                    <a:lnL w="12700" cmpd="sng">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tc>
                  <a:txBody>
                    <a:bodyPr/>
                    <a:lstStyle/>
                    <a:p>
                      <a:pPr marL="0" algn="ctr" defTabSz="914400" rtl="0" eaLnBrk="1" latinLnBrk="0" hangingPunct="1"/>
                      <a:r>
                        <a:rPr lang="en-GB" sz="1000" b="1" kern="1200" noProof="0" dirty="0">
                          <a:solidFill>
                            <a:schemeClr val="bg1"/>
                          </a:solidFill>
                          <a:latin typeface="Univers" panose="020B0503020202020204" pitchFamily="34" charset="0"/>
                          <a:ea typeface="+mn-ea"/>
                          <a:cs typeface="+mn-cs"/>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2586227444"/>
                  </a:ext>
                </a:extLst>
              </a:tr>
              <a:tr h="0">
                <a:tc>
                  <a:txBody>
                    <a:bodyPr/>
                    <a:lstStyle/>
                    <a:p>
                      <a:r>
                        <a:rPr lang="en-GB" sz="1000" b="1" noProof="0" dirty="0">
                          <a:latin typeface="Univers" panose="020B0503020202020204" pitchFamily="34" charset="0"/>
                          <a:cs typeface="Calibri" panose="020F0502020204030204" pitchFamily="34" charset="0"/>
                        </a:rPr>
                        <a:t>Any AE</a:t>
                      </a:r>
                      <a:endParaRPr lang="en-GB" sz="1000" b="1" noProof="0" dirty="0">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777 (99.5)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633 (81.0)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389 (100.0)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295 (75.8)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0" indent="0"/>
                      <a:r>
                        <a:rPr lang="en-GB" sz="1000" b="1" noProof="0" dirty="0">
                          <a:latin typeface="Univers" panose="020B0503020202020204" pitchFamily="34" charset="0"/>
                        </a:rPr>
                        <a:t>Treatment-related AE</a:t>
                      </a:r>
                      <a:r>
                        <a:rPr lang="en-GB" sz="1000" b="1" baseline="30000" noProof="0" dirty="0">
                          <a:latin typeface="Univers" panose="020B0503020202020204" pitchFamily="34" charset="0"/>
                        </a:rPr>
                        <a:t>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773 (99.0)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600 (76.8)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388 (99.7)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281 (72.2)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0" indent="0"/>
                      <a:r>
                        <a:rPr lang="en-GB" sz="1000" b="1" noProof="0" dirty="0">
                          <a:latin typeface="Univers" panose="020B0503020202020204" pitchFamily="34" charset="0"/>
                        </a:rPr>
                        <a:t>AE of interest</a:t>
                      </a:r>
                      <a:r>
                        <a:rPr lang="en-GB" sz="1000" b="1" baseline="30000" noProof="0" dirty="0">
                          <a:latin typeface="Univers" panose="020B0503020202020204" pitchFamily="34" charset="0"/>
                        </a:rPr>
                        <a:t>b</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304 (38.9)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101 (12.9)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71 (18.3)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Infusion reaction</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132 (16.9)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20 (2.6)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43 (11.1)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noProof="0" dirty="0">
                          <a:latin typeface="Univers" panose="020B0503020202020204" pitchFamily="34" charset="0"/>
                        </a:rPr>
                        <a:t>Hypothyroidism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107 (13.7)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13 (3.3)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Hyperthyroidism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36 (4.6)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indent="0"/>
                      <a:r>
                        <a:rPr lang="en-GB" sz="1000" noProof="0" dirty="0">
                          <a:latin typeface="Univers" panose="020B0503020202020204" pitchFamily="34" charset="0"/>
                        </a:rPr>
                        <a:t>Severe skin reaction</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34 (4.4)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30 (3.8)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0">
                <a:tc>
                  <a:txBody>
                    <a:bodyPr/>
                    <a:lstStyle/>
                    <a:p>
                      <a:pPr marL="180000"/>
                      <a:r>
                        <a:rPr lang="en-GB" sz="1000" noProof="0" dirty="0">
                          <a:latin typeface="Univers" panose="020B0503020202020204" pitchFamily="34" charset="0"/>
                        </a:rPr>
                        <a:t>Adrenal insufficiency</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Hypophysitis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4227192"/>
                  </a:ext>
                </a:extLst>
              </a:tr>
              <a:tr h="0">
                <a:tc>
                  <a:txBody>
                    <a:bodyPr/>
                    <a:lstStyle/>
                    <a:p>
                      <a:pPr marL="180000" indent="0"/>
                      <a:r>
                        <a:rPr lang="en-GB" sz="1000" noProof="0" dirty="0">
                          <a:latin typeface="Univers" panose="020B0503020202020204" pitchFamily="34" charset="0"/>
                        </a:rPr>
                        <a:t>Colitis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13 (1.7)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(0.9)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64141226"/>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Thyroiditis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13 (1.7)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545031560"/>
                  </a:ext>
                </a:extLst>
              </a:tr>
              <a:tr h="0">
                <a:tc>
                  <a:txBody>
                    <a:bodyPr/>
                    <a:lstStyle/>
                    <a:p>
                      <a:pPr marL="180000" indent="0"/>
                      <a:r>
                        <a:rPr lang="en-GB" sz="1000" noProof="0" dirty="0">
                          <a:latin typeface="Univers" panose="020B0503020202020204" pitchFamily="34" charset="0"/>
                        </a:rPr>
                        <a:t>Hepatitis</a:t>
                      </a:r>
                    </a:p>
                  </a:txBody>
                  <a:tcPr marL="36000" marR="36000" marT="36000" marB="36000" anchor="ctr">
                    <a:lnT>
                      <a:noFill/>
                    </a:lnT>
                  </a:tcPr>
                </a:tc>
                <a:tc>
                  <a:txBody>
                    <a:bodyPr/>
                    <a:lstStyle/>
                    <a:p>
                      <a:pPr algn="ctr"/>
                      <a:r>
                        <a:rPr lang="en-GB" sz="1000" noProof="0" dirty="0">
                          <a:latin typeface="Univers" panose="020B0503020202020204" pitchFamily="34" charset="0"/>
                        </a:rPr>
                        <a:t>11 (1.4)</a:t>
                      </a:r>
                    </a:p>
                  </a:txBody>
                  <a:tcPr marL="36000" marR="36000" marT="36000" marB="36000" anchor="ctr">
                    <a:lnT>
                      <a:noFill/>
                    </a:lnT>
                  </a:tcPr>
                </a:tc>
                <a:tc>
                  <a:txBody>
                    <a:bodyPr/>
                    <a:lstStyle/>
                    <a:p>
                      <a:pPr algn="ctr"/>
                      <a:r>
                        <a:rPr lang="en-GB" sz="1000" noProof="0" dirty="0">
                          <a:latin typeface="Univers" panose="020B0503020202020204" pitchFamily="34" charset="0"/>
                        </a:rPr>
                        <a:t>9 (1.2)</a:t>
                      </a:r>
                    </a:p>
                  </a:txBody>
                  <a:tcPr marL="36000" marR="36000" marT="36000" marB="36000" anchor="ctr">
                    <a:lnT>
                      <a:noFill/>
                    </a:lnT>
                  </a:tcPr>
                </a:tc>
                <a:tc>
                  <a:txBody>
                    <a:bodyPr/>
                    <a:lstStyle/>
                    <a:p>
                      <a:pPr algn="ctr"/>
                      <a:r>
                        <a:rPr lang="en-GB" sz="1000" noProof="0" dirty="0">
                          <a:latin typeface="Univers" panose="020B0503020202020204" pitchFamily="34" charset="0"/>
                        </a:rPr>
                        <a:t>2 (0.5)</a:t>
                      </a:r>
                    </a:p>
                  </a:txBody>
                  <a:tcPr marL="36000" marR="36000" marT="36000" marB="36000" anchor="ctr">
                    <a:lnT>
                      <a:noFill/>
                    </a:lnT>
                  </a:tcPr>
                </a:tc>
                <a:tc>
                  <a:txBody>
                    <a:bodyPr/>
                    <a:lstStyle/>
                    <a:p>
                      <a:pPr algn="ctr"/>
                      <a:r>
                        <a:rPr lang="en-GB" sz="1000" noProof="0" dirty="0">
                          <a:latin typeface="Univers" panose="020B0503020202020204" pitchFamily="34" charset="0"/>
                        </a:rPr>
                        <a:t>0</a:t>
                      </a:r>
                    </a:p>
                  </a:txBody>
                  <a:tcPr marL="36000" marR="36000" marT="36000" marB="36000" anchor="ctr">
                    <a:lnT>
                      <a:noFill/>
                    </a:lnT>
                  </a:tcPr>
                </a:tc>
                <a:extLst>
                  <a:ext uri="{0D108BD9-81ED-4DB2-BD59-A6C34878D82A}">
                    <a16:rowId xmlns:a16="http://schemas.microsoft.com/office/drawing/2014/main" val="2759059061"/>
                  </a:ext>
                </a:extLst>
              </a:tr>
            </a:tbl>
          </a:graphicData>
        </a:graphic>
      </p:graphicFrame>
      <p:sp>
        <p:nvSpPr>
          <p:cNvPr id="14" name="Text Placeholder 7">
            <a:extLst>
              <a:ext uri="{FF2B5EF4-FFF2-40B4-BE49-F238E27FC236}">
                <a16:creationId xmlns:a16="http://schemas.microsoft.com/office/drawing/2014/main" id="{B436A807-D813-4EFC-9119-EA441F9C3ADC}"/>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underwent randomisation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Treatment-related AEs were events occurring in ≥20% of patients or considered medically relevant by the investigator; </a:t>
            </a:r>
            <a:r>
              <a:rPr lang="en-GB" sz="800" b="1" baseline="30000" noProof="0" dirty="0">
                <a:latin typeface="Univers" panose="020B0503020202020204" pitchFamily="34" charset="0"/>
              </a:rPr>
              <a:t>b</a:t>
            </a:r>
            <a:r>
              <a:rPr lang="en-GB" sz="800" b="1" noProof="0" dirty="0">
                <a:latin typeface="Univers" panose="020B0503020202020204" pitchFamily="34" charset="0"/>
              </a:rPr>
              <a:t>AEs of interest were determined according to a list of terms specified by the sponsor, regardless of attribution to any trial treatment by the investigators.</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a:t>
            </a:r>
          </a:p>
        </p:txBody>
      </p:sp>
      <p:sp>
        <p:nvSpPr>
          <p:cNvPr id="4" name="TextBox 3">
            <a:extLst>
              <a:ext uri="{FF2B5EF4-FFF2-40B4-BE49-F238E27FC236}">
                <a16:creationId xmlns:a16="http://schemas.microsoft.com/office/drawing/2014/main" id="{5C47284D-08D2-D46C-649C-6E26A3A10AC0}"/>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3" name="TextBox 2">
            <a:extLst>
              <a:ext uri="{FF2B5EF4-FFF2-40B4-BE49-F238E27FC236}">
                <a16:creationId xmlns:a16="http://schemas.microsoft.com/office/drawing/2014/main" id="{2EFFEA93-3294-63AE-7A78-88D56BCAA8B1}"/>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12551318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AEs of interest in the neoadjuvant phase at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primary analysis (2/2)</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2B19D372-1220-4380-83C8-7D05CED1728F}"/>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0109D8CB-02E3-446C-A174-2248E0E5F686}"/>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3" name="Graphic 12" descr="Refresh RTL">
              <a:extLst>
                <a:ext uri="{FF2B5EF4-FFF2-40B4-BE49-F238E27FC236}">
                  <a16:creationId xmlns:a16="http://schemas.microsoft.com/office/drawing/2014/main" id="{CD92C5F0-D935-459B-92A3-0B7166325B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4" name="Table 5">
            <a:extLst>
              <a:ext uri="{FF2B5EF4-FFF2-40B4-BE49-F238E27FC236}">
                <a16:creationId xmlns:a16="http://schemas.microsoft.com/office/drawing/2014/main" id="{BA9C58CE-F193-4C3E-8DE3-71C73A37307C}"/>
              </a:ext>
            </a:extLst>
          </p:cNvPr>
          <p:cNvGraphicFramePr>
            <a:graphicFrameLocks noGrp="1"/>
          </p:cNvGraphicFramePr>
          <p:nvPr>
            <p:extLst>
              <p:ext uri="{D42A27DB-BD31-4B8C-83A1-F6EECF244321}">
                <p14:modId xmlns:p14="http://schemas.microsoft.com/office/powerpoint/2010/main" val="3981893555"/>
              </p:ext>
            </p:extLst>
          </p:nvPr>
        </p:nvGraphicFramePr>
        <p:xfrm>
          <a:off x="1581150" y="1268413"/>
          <a:ext cx="8683620" cy="3141600"/>
        </p:xfrm>
        <a:graphic>
          <a:graphicData uri="http://schemas.openxmlformats.org/drawingml/2006/table">
            <a:tbl>
              <a:tblPr firstRow="1" bandRow="1">
                <a:tableStyleId>{3B4B98B0-60AC-42C2-AFA5-B58CD77FA1E5}</a:tableStyleId>
              </a:tblPr>
              <a:tblGrid>
                <a:gridCol w="2041200">
                  <a:extLst>
                    <a:ext uri="{9D8B030D-6E8A-4147-A177-3AD203B41FA5}">
                      <a16:colId xmlns:a16="http://schemas.microsoft.com/office/drawing/2014/main" val="2427301028"/>
                    </a:ext>
                  </a:extLst>
                </a:gridCol>
                <a:gridCol w="1660605">
                  <a:extLst>
                    <a:ext uri="{9D8B030D-6E8A-4147-A177-3AD203B41FA5}">
                      <a16:colId xmlns:a16="http://schemas.microsoft.com/office/drawing/2014/main" val="660390019"/>
                    </a:ext>
                  </a:extLst>
                </a:gridCol>
                <a:gridCol w="1660605">
                  <a:extLst>
                    <a:ext uri="{9D8B030D-6E8A-4147-A177-3AD203B41FA5}">
                      <a16:colId xmlns:a16="http://schemas.microsoft.com/office/drawing/2014/main" val="1543818295"/>
                    </a:ext>
                  </a:extLst>
                </a:gridCol>
                <a:gridCol w="1660605">
                  <a:extLst>
                    <a:ext uri="{9D8B030D-6E8A-4147-A177-3AD203B41FA5}">
                      <a16:colId xmlns:a16="http://schemas.microsoft.com/office/drawing/2014/main" val="3427282000"/>
                    </a:ext>
                  </a:extLst>
                </a:gridCol>
                <a:gridCol w="1660605">
                  <a:extLst>
                    <a:ext uri="{9D8B030D-6E8A-4147-A177-3AD203B41FA5}">
                      <a16:colId xmlns:a16="http://schemas.microsoft.com/office/drawing/2014/main" val="519804200"/>
                    </a:ext>
                  </a:extLst>
                </a:gridCol>
              </a:tblGrid>
              <a:tr h="0">
                <a:tc rowSpan="2">
                  <a:txBody>
                    <a:bodyPr/>
                    <a:lstStyle/>
                    <a:p>
                      <a:r>
                        <a:rPr lang="en-GB" sz="1000" noProof="0" dirty="0">
                          <a:solidFill>
                            <a:schemeClr val="bg1"/>
                          </a:solidFill>
                          <a:latin typeface="Univers" panose="020B0503020202020204" pitchFamily="34" charset="0"/>
                        </a:rPr>
                        <a:t>AE, n (%)</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gridSpan="2">
                  <a:txBody>
                    <a:bodyPr/>
                    <a:lstStyle/>
                    <a:p>
                      <a:pPr algn="ctr"/>
                      <a:r>
                        <a:rPr lang="en-GB" sz="1000" noProof="0" dirty="0">
                          <a:solidFill>
                            <a:schemeClr val="bg1"/>
                          </a:solidFill>
                          <a:latin typeface="Univers" panose="020B0503020202020204" pitchFamily="34" charset="0"/>
                        </a:rPr>
                        <a:t>KEYTRUDA + chemotherapy (n=781)</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hMerge="1">
                  <a:txBody>
                    <a:bodyPr/>
                    <a:lstStyle/>
                    <a:p>
                      <a:pPr algn="ctr"/>
                      <a:endParaRPr lang="en-GB" sz="1050" b="1" i="0">
                        <a:solidFill>
                          <a:schemeClr val="bg1"/>
                        </a:solidFill>
                        <a:latin typeface="Univers" panose="020B0503020202020204" pitchFamily="34" charset="0"/>
                      </a:endParaRPr>
                    </a:p>
                  </a:txBody>
                  <a:tcPr marL="36000" marR="36000" marT="36000" marB="36000" anchor="ctr">
                    <a:solidFill>
                      <a:srgbClr val="00877B"/>
                    </a:solidFill>
                  </a:tcPr>
                </a:tc>
                <a:tc gridSpan="2">
                  <a:txBody>
                    <a:bodyPr/>
                    <a:lstStyle/>
                    <a:p>
                      <a:pPr algn="ctr"/>
                      <a:r>
                        <a:rPr lang="en-GB" sz="1000" noProof="0" dirty="0">
                          <a:solidFill>
                            <a:schemeClr val="bg1"/>
                          </a:solidFill>
                          <a:latin typeface="Univers" panose="020B0503020202020204" pitchFamily="34" charset="0"/>
                        </a:rPr>
                        <a:t>Placebo + chemotherapy (n=389)</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tc hMerge="1">
                  <a:txBody>
                    <a:bodyPr/>
                    <a:lstStyle/>
                    <a:p>
                      <a:pPr algn="ctr"/>
                      <a:endParaRPr lang="en-GB" sz="1050" b="1" i="0">
                        <a:solidFill>
                          <a:schemeClr val="bg1"/>
                        </a:solidFill>
                        <a:latin typeface="Univers" panose="020B0503020202020204" pitchFamily="34" charset="0"/>
                      </a:endParaRPr>
                    </a:p>
                  </a:txBody>
                  <a:tcPr marL="36000" marR="36000" marT="36000" marB="36000" anchor="ctr">
                    <a:solidFill>
                      <a:srgbClr val="00877B"/>
                    </a:solidFill>
                  </a:tcPr>
                </a:tc>
                <a:extLst>
                  <a:ext uri="{0D108BD9-81ED-4DB2-BD59-A6C34878D82A}">
                    <a16:rowId xmlns:a16="http://schemas.microsoft.com/office/drawing/2014/main" val="1671468373"/>
                  </a:ext>
                </a:extLst>
              </a:tr>
              <a:tr h="0">
                <a:tc vMerge="1">
                  <a:txBody>
                    <a:bodyPr/>
                    <a:lstStyle/>
                    <a:p>
                      <a:endParaRPr lang="en-GB" sz="1050" b="1" i="0" baseline="30000">
                        <a:solidFill>
                          <a:schemeClr val="bg1"/>
                        </a:solidFill>
                        <a:latin typeface="Univers" panose="020B0503020202020204" pitchFamily="34" charset="0"/>
                      </a:endParaRPr>
                    </a:p>
                  </a:txBody>
                  <a:tcPr marL="36000" marR="36000" marT="36000" marB="36000" anchor="ctr">
                    <a:solidFill>
                      <a:srgbClr val="00877B"/>
                    </a:solidFill>
                  </a:tcPr>
                </a:tc>
                <a:tc>
                  <a:txBody>
                    <a:bodyPr/>
                    <a:lstStyle/>
                    <a:p>
                      <a:pPr algn="ctr"/>
                      <a:r>
                        <a:rPr lang="en-GB" sz="1000" b="1" i="0" noProof="0" dirty="0">
                          <a:solidFill>
                            <a:schemeClr val="bg1"/>
                          </a:solidFill>
                          <a:latin typeface="Univers" panose="020B0503020202020204" pitchFamily="34" charset="0"/>
                        </a:rPr>
                        <a:t>Any grade</a:t>
                      </a:r>
                    </a:p>
                  </a:txBody>
                  <a:tcPr marL="36000" marR="36000" marT="36000" marB="36000" anchor="ctr">
                    <a:lnL w="12700" cmpd="sng">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i="0" noProof="0" dirty="0">
                          <a:solidFill>
                            <a:schemeClr val="bg1"/>
                          </a:solidFill>
                          <a:latin typeface="Univers" panose="020B0503020202020204" pitchFamily="34" charset="0"/>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i="0" noProof="0" dirty="0">
                          <a:solidFill>
                            <a:schemeClr val="bg1"/>
                          </a:solidFill>
                          <a:latin typeface="Univers" panose="020B0503020202020204" pitchFamily="34" charset="0"/>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tc>
                  <a:txBody>
                    <a:bodyPr/>
                    <a:lstStyle/>
                    <a:p>
                      <a:pPr algn="ctr"/>
                      <a:r>
                        <a:rPr lang="en-GB" sz="1000" b="1" i="0" noProof="0" dirty="0">
                          <a:solidFill>
                            <a:schemeClr val="bg1"/>
                          </a:solidFill>
                          <a:latin typeface="Univers" panose="020B0503020202020204" pitchFamily="34" charset="0"/>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2586227444"/>
                  </a:ext>
                </a:extLst>
              </a:tr>
              <a:tr h="0">
                <a:tc>
                  <a:txBody>
                    <a:bodyPr/>
                    <a:lstStyle/>
                    <a:p>
                      <a:r>
                        <a:rPr lang="en-GB" sz="1000" b="1" kern="1200" noProof="0" dirty="0">
                          <a:solidFill>
                            <a:schemeClr val="tx1"/>
                          </a:solidFill>
                          <a:latin typeface="Univers" panose="020B0503020202020204" pitchFamily="34" charset="0"/>
                          <a:ea typeface="+mn-ea"/>
                          <a:cs typeface="Calibri" panose="020F0502020204030204" pitchFamily="34" charset="0"/>
                        </a:rPr>
                        <a:t>Any AE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777 (99.5)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633 (81.0)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389 (100.0)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295 (75.8)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0" indent="0"/>
                      <a:r>
                        <a:rPr lang="en-GB" sz="1000" b="1" kern="1200" noProof="0" dirty="0">
                          <a:solidFill>
                            <a:schemeClr val="tx1"/>
                          </a:solidFill>
                          <a:latin typeface="Univers" panose="020B0503020202020204" pitchFamily="34" charset="0"/>
                          <a:ea typeface="+mn-ea"/>
                          <a:cs typeface="Calibri" panose="020F0502020204030204" pitchFamily="34" charset="0"/>
                        </a:rPr>
                        <a:t>Treatment-related AE</a:t>
                      </a:r>
                      <a:r>
                        <a:rPr lang="en-GB" sz="1000" b="1" kern="1200" baseline="30000" noProof="0" dirty="0">
                          <a:solidFill>
                            <a:schemeClr val="tx1"/>
                          </a:solidFill>
                          <a:latin typeface="Univers" panose="020B0503020202020204" pitchFamily="34" charset="0"/>
                          <a:ea typeface="+mn-ea"/>
                          <a:cs typeface="Calibri" panose="020F0502020204030204" pitchFamily="34" charset="0"/>
                        </a:rPr>
                        <a:t>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773 (99.0)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600 (76.8)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388 (99.7)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281 (72.2)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0" indent="0"/>
                      <a:r>
                        <a:rPr lang="en-GB" sz="1000" b="1" kern="1200" noProof="0" dirty="0">
                          <a:solidFill>
                            <a:schemeClr val="tx1"/>
                          </a:solidFill>
                          <a:latin typeface="Univers" panose="020B0503020202020204" pitchFamily="34" charset="0"/>
                          <a:ea typeface="+mn-ea"/>
                          <a:cs typeface="Calibri" panose="020F0502020204030204" pitchFamily="34" charset="0"/>
                        </a:rPr>
                        <a:t>AE of interest</a:t>
                      </a:r>
                      <a:r>
                        <a:rPr lang="en-GB" sz="1000" b="1" kern="1200" baseline="30000" noProof="0" dirty="0">
                          <a:solidFill>
                            <a:schemeClr val="tx1"/>
                          </a:solidFill>
                          <a:latin typeface="Univers" panose="020B0503020202020204" pitchFamily="34" charset="0"/>
                          <a:ea typeface="+mn-ea"/>
                          <a:cs typeface="Calibri" panose="020F0502020204030204" pitchFamily="34" charset="0"/>
                        </a:rPr>
                        <a:t>b</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304 (38.9)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101 (12.9)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71 (18.3)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kern="1200" noProof="0" dirty="0">
                          <a:solidFill>
                            <a:schemeClr val="tx1"/>
                          </a:solidFill>
                          <a:latin typeface="Univers" panose="020B0503020202020204" pitchFamily="34" charset="0"/>
                          <a:ea typeface="+mn-ea"/>
                          <a:cs typeface="Calibri" panose="020F0502020204030204" pitchFamily="34" charset="0"/>
                        </a:rPr>
                        <a:t>Pneumonitis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kern="1200" noProof="0" dirty="0">
                          <a:solidFill>
                            <a:schemeClr val="tx1"/>
                          </a:solidFill>
                          <a:latin typeface="Univers" panose="020B0503020202020204" pitchFamily="34" charset="0"/>
                          <a:ea typeface="+mn-ea"/>
                          <a:cs typeface="Calibri" panose="020F0502020204030204" pitchFamily="34" charset="0"/>
                        </a:rPr>
                        <a:t>Nephritis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(0.9)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(0.9)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kern="1200" noProof="0" dirty="0">
                          <a:solidFill>
                            <a:schemeClr val="tx1"/>
                          </a:solidFill>
                          <a:latin typeface="Univers" panose="020B0503020202020204" pitchFamily="34" charset="0"/>
                          <a:ea typeface="+mn-ea"/>
                          <a:cs typeface="Calibri" panose="020F0502020204030204" pitchFamily="34" charset="0"/>
                        </a:rPr>
                        <a:t>Pancreatitis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 (0.5)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 (0.5)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indent="0"/>
                      <a:r>
                        <a:rPr lang="en-GB" sz="1000" kern="1200" noProof="0" dirty="0">
                          <a:solidFill>
                            <a:schemeClr val="tx1"/>
                          </a:solidFill>
                          <a:latin typeface="Univers" panose="020B0503020202020204" pitchFamily="34" charset="0"/>
                          <a:ea typeface="+mn-ea"/>
                          <a:cs typeface="Calibri" panose="020F0502020204030204" pitchFamily="34" charset="0"/>
                        </a:rPr>
                        <a:t>Myocarditis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0">
                <a:tc>
                  <a:txBody>
                    <a:bodyPr/>
                    <a:lstStyle/>
                    <a:p>
                      <a:pPr marL="180000"/>
                      <a:r>
                        <a:rPr lang="en-GB" sz="1000" kern="1200" noProof="0" dirty="0">
                          <a:solidFill>
                            <a:schemeClr val="tx1"/>
                          </a:solidFill>
                          <a:latin typeface="Univers" panose="020B0503020202020204" pitchFamily="34" charset="0"/>
                          <a:ea typeface="+mn-ea"/>
                          <a:cs typeface="Calibri" panose="020F0502020204030204" pitchFamily="34" charset="0"/>
                        </a:rPr>
                        <a:t>Myositis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 (0.4)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kern="1200" noProof="0" dirty="0">
                          <a:solidFill>
                            <a:schemeClr val="tx1"/>
                          </a:solidFill>
                          <a:latin typeface="Univers" panose="020B0503020202020204" pitchFamily="34" charset="0"/>
                          <a:ea typeface="+mn-ea"/>
                          <a:cs typeface="Calibri" panose="020F0502020204030204" pitchFamily="34" charset="0"/>
                        </a:rPr>
                        <a:t>Type 1 diabetes mellitus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4227192"/>
                  </a:ext>
                </a:extLst>
              </a:tr>
              <a:tr h="0">
                <a:tc>
                  <a:txBody>
                    <a:bodyPr/>
                    <a:lstStyle/>
                    <a:p>
                      <a:pPr marL="180000" indent="0"/>
                      <a:r>
                        <a:rPr lang="en-GB" sz="1000" kern="1200" noProof="0" dirty="0">
                          <a:solidFill>
                            <a:schemeClr val="tx1"/>
                          </a:solidFill>
                          <a:latin typeface="Univers" panose="020B0503020202020204" pitchFamily="34" charset="0"/>
                          <a:ea typeface="+mn-ea"/>
                          <a:cs typeface="Calibri" panose="020F0502020204030204" pitchFamily="34" charset="0"/>
                        </a:rPr>
                        <a:t>Uveitis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64141226"/>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kern="1200" noProof="0" dirty="0">
                          <a:solidFill>
                            <a:schemeClr val="tx1"/>
                          </a:solidFill>
                          <a:latin typeface="Univers" panose="020B0503020202020204" pitchFamily="34" charset="0"/>
                          <a:ea typeface="+mn-ea"/>
                          <a:cs typeface="Calibri" panose="020F0502020204030204" pitchFamily="34" charset="0"/>
                        </a:rPr>
                        <a:t>Encephalitis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545031560"/>
                  </a:ext>
                </a:extLst>
              </a:tr>
              <a:tr h="0">
                <a:tc>
                  <a:txBody>
                    <a:bodyPr/>
                    <a:lstStyle/>
                    <a:p>
                      <a:pPr marL="180000" indent="0"/>
                      <a:r>
                        <a:rPr lang="en-GB" sz="1000" kern="1200" noProof="0" dirty="0">
                          <a:solidFill>
                            <a:schemeClr val="tx1"/>
                          </a:solidFill>
                          <a:latin typeface="Univers" panose="020B0503020202020204" pitchFamily="34" charset="0"/>
                          <a:ea typeface="+mn-ea"/>
                          <a:cs typeface="Calibri" panose="020F0502020204030204" pitchFamily="34" charset="0"/>
                        </a:rPr>
                        <a:t>Sarcoidosis</a:t>
                      </a:r>
                    </a:p>
                  </a:txBody>
                  <a:tcPr marL="36000" marR="36000" marT="36000" marB="36000" anchor="ctr">
                    <a:lnT>
                      <a:noFill/>
                    </a:lnT>
                  </a:tcPr>
                </a:tc>
                <a:tc>
                  <a:txBody>
                    <a:bodyPr/>
                    <a:lstStyle/>
                    <a:p>
                      <a:pPr algn="ctr"/>
                      <a:r>
                        <a:rPr lang="en-GB" sz="1000" noProof="0" dirty="0">
                          <a:latin typeface="Univers" panose="020B0503020202020204" pitchFamily="34" charset="0"/>
                        </a:rPr>
                        <a:t>1 (0.1)</a:t>
                      </a:r>
                    </a:p>
                  </a:txBody>
                  <a:tcPr marL="36000" marR="36000" marT="36000" marB="36000" anchor="ctr">
                    <a:lnT>
                      <a:noFill/>
                    </a:lnT>
                  </a:tcPr>
                </a:tc>
                <a:tc>
                  <a:txBody>
                    <a:bodyPr/>
                    <a:lstStyle/>
                    <a:p>
                      <a:pPr algn="ctr"/>
                      <a:r>
                        <a:rPr lang="en-GB" sz="1000" noProof="0" dirty="0">
                          <a:latin typeface="Univers" panose="020B0503020202020204" pitchFamily="34" charset="0"/>
                        </a:rPr>
                        <a:t>0</a:t>
                      </a:r>
                    </a:p>
                  </a:txBody>
                  <a:tcPr marL="36000" marR="36000" marT="36000" marB="36000" anchor="ctr">
                    <a:lnT>
                      <a:noFill/>
                    </a:lnT>
                  </a:tcPr>
                </a:tc>
                <a:tc>
                  <a:txBody>
                    <a:bodyPr/>
                    <a:lstStyle/>
                    <a:p>
                      <a:pPr algn="ctr"/>
                      <a:r>
                        <a:rPr lang="en-GB" sz="1000" noProof="0" dirty="0">
                          <a:latin typeface="Univers" panose="020B0503020202020204" pitchFamily="34" charset="0"/>
                        </a:rPr>
                        <a:t>0</a:t>
                      </a:r>
                    </a:p>
                  </a:txBody>
                  <a:tcPr marL="36000" marR="36000" marT="36000" marB="36000" anchor="ctr">
                    <a:lnT>
                      <a:noFill/>
                    </a:lnT>
                  </a:tcPr>
                </a:tc>
                <a:tc>
                  <a:txBody>
                    <a:bodyPr/>
                    <a:lstStyle/>
                    <a:p>
                      <a:pPr algn="ctr"/>
                      <a:r>
                        <a:rPr lang="en-GB" sz="1000" noProof="0" dirty="0">
                          <a:latin typeface="Univers" panose="020B0503020202020204" pitchFamily="34" charset="0"/>
                        </a:rPr>
                        <a:t>0</a:t>
                      </a:r>
                    </a:p>
                  </a:txBody>
                  <a:tcPr marL="36000" marR="36000" marT="36000" marB="36000" anchor="ctr">
                    <a:lnT>
                      <a:noFill/>
                    </a:lnT>
                  </a:tcPr>
                </a:tc>
                <a:extLst>
                  <a:ext uri="{0D108BD9-81ED-4DB2-BD59-A6C34878D82A}">
                    <a16:rowId xmlns:a16="http://schemas.microsoft.com/office/drawing/2014/main" val="2759059061"/>
                  </a:ext>
                </a:extLst>
              </a:tr>
            </a:tbl>
          </a:graphicData>
        </a:graphic>
      </p:graphicFrame>
      <p:sp>
        <p:nvSpPr>
          <p:cNvPr id="12" name="Text Placeholder 7">
            <a:extLst>
              <a:ext uri="{FF2B5EF4-FFF2-40B4-BE49-F238E27FC236}">
                <a16:creationId xmlns:a16="http://schemas.microsoft.com/office/drawing/2014/main" id="{92FD7E1B-61A9-4C84-B96D-03C621A4DFD3}"/>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Treatment-related AEs were events occurring in ≥20% of patients or considered medically relevant by the investigator; </a:t>
            </a:r>
            <a:r>
              <a:rPr lang="en-GB" sz="800" b="1" baseline="30000" noProof="0" dirty="0">
                <a:latin typeface="Univers" panose="020B0503020202020204" pitchFamily="34" charset="0"/>
              </a:rPr>
              <a:t>b</a:t>
            </a:r>
            <a:r>
              <a:rPr lang="en-GB" sz="800" b="1" noProof="0" dirty="0">
                <a:latin typeface="Univers" panose="020B0503020202020204" pitchFamily="34" charset="0"/>
              </a:rPr>
              <a:t>AEs of interest were determined according to a list of terms specified by the sponsor, regardless of attribution to any trial treatment by the investigators.</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2020;382:810–821.</a:t>
            </a:r>
          </a:p>
        </p:txBody>
      </p:sp>
      <p:sp>
        <p:nvSpPr>
          <p:cNvPr id="4" name="TextBox 3">
            <a:extLst>
              <a:ext uri="{FF2B5EF4-FFF2-40B4-BE49-F238E27FC236}">
                <a16:creationId xmlns:a16="http://schemas.microsoft.com/office/drawing/2014/main" id="{CEEF7755-B4D2-B2BD-2693-8BF79F0A17AC}"/>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a:t>
            </a:r>
          </a:p>
        </p:txBody>
      </p:sp>
      <p:sp>
        <p:nvSpPr>
          <p:cNvPr id="3" name="TextBox 2">
            <a:extLst>
              <a:ext uri="{FF2B5EF4-FFF2-40B4-BE49-F238E27FC236}">
                <a16:creationId xmlns:a16="http://schemas.microsoft.com/office/drawing/2014/main" id="{87ACC1A7-3E32-C647-3E59-72163D91155E}"/>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2617318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1" name="Group 10">
            <a:extLst>
              <a:ext uri="{FF2B5EF4-FFF2-40B4-BE49-F238E27FC236}">
                <a16:creationId xmlns:a16="http://schemas.microsoft.com/office/drawing/2014/main" id="{581EC1C0-FE94-4B61-88A5-45723BDBC3D1}"/>
              </a:ext>
            </a:extLst>
          </p:cNvPr>
          <p:cNvGrpSpPr/>
          <p:nvPr/>
        </p:nvGrpSpPr>
        <p:grpSpPr>
          <a:xfrm>
            <a:off x="10553907" y="6081388"/>
            <a:ext cx="656603" cy="656603"/>
            <a:chOff x="8243370" y="3116905"/>
            <a:chExt cx="432000" cy="432000"/>
          </a:xfrm>
        </p:grpSpPr>
        <p:sp>
          <p:nvSpPr>
            <p:cNvPr id="12" name="Oval 11">
              <a:hlinkClick r:id="" action="ppaction://hlinkshowjump?jump=lastslideviewed"/>
              <a:extLst>
                <a:ext uri="{FF2B5EF4-FFF2-40B4-BE49-F238E27FC236}">
                  <a16:creationId xmlns:a16="http://schemas.microsoft.com/office/drawing/2014/main" id="{CDF58807-EA80-4244-8948-505C6C77BB7F}"/>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3" name="Graphic 12" descr="Refresh RTL">
              <a:extLst>
                <a:ext uri="{FF2B5EF4-FFF2-40B4-BE49-F238E27FC236}">
                  <a16:creationId xmlns:a16="http://schemas.microsoft.com/office/drawing/2014/main" id="{EAB14396-97C9-4F3D-8BB2-C023DAE31FE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5" name="Table 5">
            <a:extLst>
              <a:ext uri="{FF2B5EF4-FFF2-40B4-BE49-F238E27FC236}">
                <a16:creationId xmlns:a16="http://schemas.microsoft.com/office/drawing/2014/main" id="{4BC933F3-0FFF-4518-8661-5853D75641E0}"/>
              </a:ext>
            </a:extLst>
          </p:cNvPr>
          <p:cNvGraphicFramePr>
            <a:graphicFrameLocks noGrp="1"/>
          </p:cNvGraphicFramePr>
          <p:nvPr>
            <p:extLst>
              <p:ext uri="{D42A27DB-BD31-4B8C-83A1-F6EECF244321}">
                <p14:modId xmlns:p14="http://schemas.microsoft.com/office/powerpoint/2010/main" val="2122657074"/>
              </p:ext>
            </p:extLst>
          </p:nvPr>
        </p:nvGraphicFramePr>
        <p:xfrm>
          <a:off x="1581150" y="1268354"/>
          <a:ext cx="8680450" cy="4496400"/>
        </p:xfrm>
        <a:graphic>
          <a:graphicData uri="http://schemas.openxmlformats.org/drawingml/2006/table">
            <a:tbl>
              <a:tblPr firstRow="1" bandRow="1">
                <a:tableStyleId>{3B4B98B0-60AC-42C2-AFA5-B58CD77FA1E5}</a:tableStyleId>
              </a:tblPr>
              <a:tblGrid>
                <a:gridCol w="2040015">
                  <a:extLst>
                    <a:ext uri="{9D8B030D-6E8A-4147-A177-3AD203B41FA5}">
                      <a16:colId xmlns:a16="http://schemas.microsoft.com/office/drawing/2014/main" val="2427301028"/>
                    </a:ext>
                  </a:extLst>
                </a:gridCol>
                <a:gridCol w="3202285">
                  <a:extLst>
                    <a:ext uri="{9D8B030D-6E8A-4147-A177-3AD203B41FA5}">
                      <a16:colId xmlns:a16="http://schemas.microsoft.com/office/drawing/2014/main" val="660390019"/>
                    </a:ext>
                  </a:extLst>
                </a:gridCol>
                <a:gridCol w="3438150">
                  <a:extLst>
                    <a:ext uri="{9D8B030D-6E8A-4147-A177-3AD203B41FA5}">
                      <a16:colId xmlns:a16="http://schemas.microsoft.com/office/drawing/2014/main" val="3427282000"/>
                    </a:ext>
                  </a:extLst>
                </a:gridCol>
              </a:tblGrid>
              <a:tr h="0">
                <a:tc>
                  <a:txBody>
                    <a:bodyPr/>
                    <a:lstStyle/>
                    <a:p>
                      <a:r>
                        <a:rPr lang="en-GB" sz="1000" noProof="0" dirty="0">
                          <a:solidFill>
                            <a:schemeClr val="bg1"/>
                          </a:solidFill>
                          <a:latin typeface="Univers" panose="020B0503020202020204" pitchFamily="34" charset="0"/>
                        </a:rPr>
                        <a:t>AE, n (%)</a:t>
                      </a:r>
                      <a:r>
                        <a:rPr lang="en-GB" sz="1000" baseline="30000" noProof="0" dirty="0">
                          <a:solidFill>
                            <a:schemeClr val="bg1"/>
                          </a:solidFill>
                          <a:latin typeface="Univers" panose="020B0503020202020204" pitchFamily="34" charset="0"/>
                        </a:rPr>
                        <a:t>a</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00877B"/>
                    </a:solidFill>
                  </a:tcPr>
                </a:tc>
                <a:tc>
                  <a:txBody>
                    <a:bodyPr/>
                    <a:lstStyle/>
                    <a:p>
                      <a:pPr algn="ctr"/>
                      <a:r>
                        <a:rPr lang="en-GB" sz="1000" noProof="0" dirty="0">
                          <a:solidFill>
                            <a:schemeClr val="bg1"/>
                          </a:solidFill>
                          <a:latin typeface="Univers" panose="020B0503020202020204" pitchFamily="34" charset="0"/>
                        </a:rPr>
                        <a:t>KEYTRUDA + chemotherapy </a:t>
                      </a:r>
                      <a:br>
                        <a:rPr lang="en-GB" sz="1000" noProof="0" dirty="0">
                          <a:solidFill>
                            <a:schemeClr val="bg1"/>
                          </a:solidFill>
                          <a:latin typeface="Univers" panose="020B0503020202020204" pitchFamily="34" charset="0"/>
                        </a:rPr>
                      </a:br>
                      <a:r>
                        <a:rPr lang="en-GB" sz="1000" noProof="0" dirty="0">
                          <a:solidFill>
                            <a:schemeClr val="bg1"/>
                          </a:solidFill>
                          <a:latin typeface="Univers" panose="020B0503020202020204" pitchFamily="34" charset="0"/>
                        </a:rPr>
                        <a:t>(n=588)</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00" noProof="0" dirty="0">
                          <a:solidFill>
                            <a:schemeClr val="bg1"/>
                          </a:solidFill>
                          <a:latin typeface="Univers" panose="020B0503020202020204" pitchFamily="34" charset="0"/>
                        </a:rPr>
                        <a:t>Placebo + chemotherapy </a:t>
                      </a:r>
                      <a:br>
                        <a:rPr lang="en-GB" sz="1000" noProof="0" dirty="0">
                          <a:solidFill>
                            <a:schemeClr val="bg1"/>
                          </a:solidFill>
                          <a:latin typeface="Univers" panose="020B0503020202020204" pitchFamily="34" charset="0"/>
                        </a:rPr>
                      </a:br>
                      <a:r>
                        <a:rPr lang="en-GB" sz="1000" noProof="0" dirty="0">
                          <a:solidFill>
                            <a:schemeClr val="bg1"/>
                          </a:solidFill>
                          <a:latin typeface="Univers" panose="020B0503020202020204" pitchFamily="34" charset="0"/>
                        </a:rPr>
                        <a:t>(n=331)</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00" b="1" baseline="0" noProof="0" dirty="0">
                          <a:latin typeface="Univers" panose="020B0503020202020204" pitchFamily="34" charset="0"/>
                        </a:rPr>
                        <a:t>Any grade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aseline="0" noProof="0" dirty="0">
                          <a:latin typeface="Univers" panose="020B0503020202020204" pitchFamily="34" charset="0"/>
                        </a:rPr>
                        <a:t>316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aseline="0" noProof="0" dirty="0">
                          <a:latin typeface="Univers" panose="020B0503020202020204" pitchFamily="34" charset="0"/>
                        </a:rPr>
                        <a:t>286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0">
                <a:tc>
                  <a:txBody>
                    <a:bodyPr/>
                    <a:lstStyle/>
                    <a:p>
                      <a:pPr marL="179388" lvl="0" indent="0"/>
                      <a:r>
                        <a:rPr lang="en-GB" sz="1000" baseline="0" noProof="0" dirty="0">
                          <a:latin typeface="Univers" panose="020B0503020202020204" pitchFamily="34" charset="0"/>
                        </a:rPr>
                        <a:t>Arthralgia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50 (8.5)</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41 (6.9)</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180000" indent="0"/>
                      <a:r>
                        <a:rPr lang="en-GB" sz="1000" baseline="0" noProof="0" dirty="0">
                          <a:latin typeface="Univers" panose="020B0503020202020204" pitchFamily="34" charset="0"/>
                        </a:rPr>
                        <a:t>Rash</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35 (6.0)</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14 (2.4)</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180000"/>
                      <a:r>
                        <a:rPr lang="en-GB" sz="1000" baseline="0" noProof="0" dirty="0">
                          <a:latin typeface="Univers" panose="020B0503020202020204" pitchFamily="34" charset="0"/>
                        </a:rPr>
                        <a:t>Pruritus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30 (5.1)</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12 (2.1)</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a:r>
                        <a:rPr lang="en-GB" sz="1000" baseline="0" noProof="0" dirty="0">
                          <a:latin typeface="Univers" panose="020B0503020202020204" pitchFamily="34" charset="0"/>
                        </a:rPr>
                        <a:t>Asthenia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27 (4.6)</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30 (5.1)</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baseline="0" noProof="0" dirty="0">
                          <a:latin typeface="Univers" panose="020B0503020202020204" pitchFamily="34" charset="0"/>
                        </a:rPr>
                        <a:t>Diarrhoea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24 (4.1)</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19 (3.3)</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a:r>
                        <a:rPr lang="en-GB" sz="1000" baseline="0" noProof="0" dirty="0">
                          <a:latin typeface="Univers" panose="020B0503020202020204" pitchFamily="34" charset="0"/>
                        </a:rPr>
                        <a:t>Fatigue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20 (3.4)</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28 (4.8)</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indent="0"/>
                      <a:r>
                        <a:rPr lang="en-GB" sz="1000" baseline="0" noProof="0" dirty="0">
                          <a:latin typeface="Univers" panose="020B0503020202020204" pitchFamily="34" charset="0"/>
                        </a:rPr>
                        <a:t>Aspartate aminotransferase increased</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17 (2.9)</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7 (1.2)</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baseline="0" noProof="0" dirty="0">
                          <a:latin typeface="Univers" panose="020B0503020202020204" pitchFamily="34" charset="0"/>
                        </a:rPr>
                        <a:t>Hypothyroidism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16 (2.7)</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19 (3.3)</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0">
                <a:tc>
                  <a:txBody>
                    <a:bodyPr/>
                    <a:lstStyle/>
                    <a:p>
                      <a:pPr marL="180000"/>
                      <a:r>
                        <a:rPr lang="en-GB" sz="1000" baseline="0" noProof="0" dirty="0">
                          <a:latin typeface="Univers" panose="020B0503020202020204" pitchFamily="34" charset="0"/>
                        </a:rPr>
                        <a:t>Neutropenia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16 (2.7)</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23 (3.9)</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71087961"/>
                  </a:ext>
                </a:extLst>
              </a:tr>
              <a:tr h="0">
                <a:tc>
                  <a:txBody>
                    <a:bodyPr/>
                    <a:lstStyle/>
                    <a:p>
                      <a:pPr marL="180000" indent="0"/>
                      <a:r>
                        <a:rPr lang="en-GB" sz="1000" baseline="0" noProof="0" dirty="0">
                          <a:latin typeface="Univers" panose="020B0503020202020204" pitchFamily="34" charset="0"/>
                        </a:rPr>
                        <a:t>Alanine aminotransferase increased </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13 (2.2)</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11 (1.8)</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88749377"/>
                  </a:ext>
                </a:extLst>
              </a:tr>
              <a:tr h="0">
                <a:tc>
                  <a:txBody>
                    <a:bodyPr/>
                    <a:lstStyle/>
                    <a:p>
                      <a:pPr marL="180000" indent="0"/>
                      <a:r>
                        <a:rPr lang="en-GB" sz="1000" baseline="0" noProof="0" dirty="0">
                          <a:latin typeface="Univers" panose="020B0503020202020204" pitchFamily="34" charset="0"/>
                        </a:rPr>
                        <a:t>Myalgia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13 (2.2)</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7 (1.2)</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20138156"/>
                  </a:ext>
                </a:extLst>
              </a:tr>
              <a:tr h="0">
                <a:tc>
                  <a:txBody>
                    <a:bodyPr/>
                    <a:lstStyle/>
                    <a:p>
                      <a:pPr marL="180000"/>
                      <a:r>
                        <a:rPr lang="en-GB" sz="1000" baseline="0" noProof="0" dirty="0">
                          <a:latin typeface="Univers" panose="020B0503020202020204" pitchFamily="34" charset="0"/>
                        </a:rPr>
                        <a:t>Nausea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13 (2.2)</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14 (2.4)</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20045982"/>
                  </a:ext>
                </a:extLst>
              </a:tr>
              <a:tr h="0">
                <a:tc>
                  <a:txBody>
                    <a:bodyPr/>
                    <a:lstStyle/>
                    <a:p>
                      <a:pPr marL="180000" indent="0"/>
                      <a:r>
                        <a:rPr lang="en-GB" sz="1000" baseline="0" noProof="0" dirty="0">
                          <a:latin typeface="Univers" panose="020B0503020202020204" pitchFamily="34" charset="0"/>
                        </a:rPr>
                        <a:t>Dry mouth</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12 (2.0)</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5 (0.9)</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05381987"/>
                  </a:ext>
                </a:extLst>
              </a:tr>
              <a:tr h="0">
                <a:tc>
                  <a:txBody>
                    <a:bodyPr/>
                    <a:lstStyle/>
                    <a:p>
                      <a:pPr marL="180000"/>
                      <a:r>
                        <a:rPr lang="en-GB" sz="1000" baseline="0" noProof="0" dirty="0">
                          <a:latin typeface="Univers" panose="020B0503020202020204" pitchFamily="34" charset="0"/>
                        </a:rPr>
                        <a:t>Anaemia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9 (1.5)</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16 (2.7)</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61969574"/>
                  </a:ext>
                </a:extLst>
              </a:tr>
              <a:tr h="0">
                <a:tc>
                  <a:txBody>
                    <a:bodyPr/>
                    <a:lstStyle/>
                    <a:p>
                      <a:pPr marL="180000"/>
                      <a:r>
                        <a:rPr lang="en-GB" sz="1000" baseline="0" noProof="0" dirty="0">
                          <a:latin typeface="Univers" panose="020B0503020202020204" pitchFamily="34" charset="0"/>
                        </a:rPr>
                        <a:t>Lymphopenia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9 (1.5)</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14 (2.4)</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112893"/>
                  </a:ext>
                </a:extLst>
              </a:tr>
              <a:tr h="0">
                <a:tc>
                  <a:txBody>
                    <a:bodyPr/>
                    <a:lstStyle/>
                    <a:p>
                      <a:pPr marL="180000"/>
                      <a:r>
                        <a:rPr lang="en-GB" sz="1000" baseline="0" noProof="0" dirty="0">
                          <a:latin typeface="Univers" panose="020B0503020202020204" pitchFamily="34" charset="0"/>
                        </a:rPr>
                        <a:t>Headache</a:t>
                      </a:r>
                    </a:p>
                  </a:txBody>
                  <a:tcPr marL="36000" marR="36000" marT="36000" marB="36000" anchor="ctr">
                    <a:lnT>
                      <a:noFill/>
                    </a:lnT>
                  </a:tcPr>
                </a:tc>
                <a:tc>
                  <a:txBody>
                    <a:bodyPr/>
                    <a:lstStyle/>
                    <a:p>
                      <a:pPr algn="ctr" fontAlgn="b"/>
                      <a:r>
                        <a:rPr lang="en-GB" sz="1000" b="0" i="0" u="none" strike="noStrike" noProof="0" dirty="0">
                          <a:solidFill>
                            <a:srgbClr val="000000"/>
                          </a:solidFill>
                          <a:effectLst/>
                          <a:latin typeface="Univers" panose="020B0503020202020204" pitchFamily="34" charset="0"/>
                        </a:rPr>
                        <a:t>5 (0.9)</a:t>
                      </a:r>
                    </a:p>
                  </a:txBody>
                  <a:tcPr marL="6350" marR="6350" marT="6350" marB="0" anchor="ctr">
                    <a:lnT>
                      <a:noFill/>
                    </a:lnT>
                  </a:tcPr>
                </a:tc>
                <a:tc>
                  <a:txBody>
                    <a:bodyPr/>
                    <a:lstStyle/>
                    <a:p>
                      <a:pPr algn="ctr" fontAlgn="b"/>
                      <a:r>
                        <a:rPr lang="en-GB" sz="1000" b="0" i="0" u="none" strike="noStrike" noProof="0" dirty="0">
                          <a:solidFill>
                            <a:srgbClr val="000000"/>
                          </a:solidFill>
                          <a:effectLst/>
                          <a:latin typeface="Univers" panose="020B0503020202020204" pitchFamily="34" charset="0"/>
                        </a:rPr>
                        <a:t>14 (2.4)</a:t>
                      </a:r>
                    </a:p>
                  </a:txBody>
                  <a:tcPr marL="6350" marR="6350" marT="6350" marB="0" anchor="ctr">
                    <a:lnT>
                      <a:noFill/>
                    </a:lnT>
                  </a:tcPr>
                </a:tc>
                <a:extLst>
                  <a:ext uri="{0D108BD9-81ED-4DB2-BD59-A6C34878D82A}">
                    <a16:rowId xmlns:a16="http://schemas.microsoft.com/office/drawing/2014/main" val="1317856102"/>
                  </a:ext>
                </a:extLst>
              </a:tr>
            </a:tbl>
          </a:graphicData>
        </a:graphic>
      </p:graphicFrame>
      <p:sp>
        <p:nvSpPr>
          <p:cNvPr id="14" name="Title 5">
            <a:extLst>
              <a:ext uri="{FF2B5EF4-FFF2-40B4-BE49-F238E27FC236}">
                <a16:creationId xmlns:a16="http://schemas.microsoft.com/office/drawing/2014/main" id="{844CE684-DB6A-4A04-9DBC-5402F53F4D5E}"/>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TRAEs occurring in ≥2% of patients in the </a:t>
            </a:r>
            <a:br>
              <a:rPr lang="en-GB" sz="2800" noProof="0" dirty="0">
                <a:solidFill>
                  <a:schemeClr val="bg1"/>
                </a:solidFill>
                <a:latin typeface="Univers" panose="020B0503020202020204" pitchFamily="34" charset="0"/>
              </a:rPr>
            </a:br>
            <a:r>
              <a:rPr lang="en-GB" sz="2800" noProof="0" dirty="0">
                <a:solidFill>
                  <a:schemeClr val="bg1"/>
                </a:solidFill>
                <a:latin typeface="Univers" panose="020B0503020202020204" pitchFamily="34" charset="0"/>
              </a:rPr>
              <a:t>adjuvant phase at 36 months</a:t>
            </a:r>
            <a:endParaRPr lang="en-GB" sz="2800" baseline="30000" noProof="0" dirty="0">
              <a:solidFill>
                <a:schemeClr val="bg1"/>
              </a:solidFill>
              <a:latin typeface="Univers" panose="020B0503020202020204" pitchFamily="34" charset="0"/>
            </a:endParaRPr>
          </a:p>
        </p:txBody>
      </p:sp>
      <p:sp>
        <p:nvSpPr>
          <p:cNvPr id="16" name="Text Placeholder 7">
            <a:extLst>
              <a:ext uri="{FF2B5EF4-FFF2-40B4-BE49-F238E27FC236}">
                <a16:creationId xmlns:a16="http://schemas.microsoft.com/office/drawing/2014/main" id="{2A6D850C-7435-48D7-8DC9-A54DA47ACD22}"/>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n numbers for each AE have been calculated from provided percentages.</a:t>
            </a:r>
            <a:br>
              <a:rPr lang="en-GB" sz="800" b="1" noProof="0" dirty="0">
                <a:latin typeface="Univers" panose="020B0503020202020204" pitchFamily="34" charset="0"/>
              </a:rPr>
            </a:br>
            <a:r>
              <a:rPr lang="en-GB" sz="800" noProof="0" dirty="0">
                <a:latin typeface="Univers" panose="020B0503020202020204" pitchFamily="34" charset="0"/>
              </a:rPr>
              <a:t>AE, adverse event; TRAE, treatment-related adverse event.</a:t>
            </a:r>
            <a:br>
              <a:rPr lang="en-GB" sz="800" noProof="0" dirty="0">
                <a:latin typeface="Univers" panose="020B0503020202020204" pitchFamily="34" charset="0"/>
              </a:rPr>
            </a:br>
            <a:r>
              <a:rPr lang="en-GB" sz="800" noProof="0" dirty="0">
                <a:latin typeface="Univers" panose="020B0503020202020204" pitchFamily="34" charset="0"/>
              </a:rPr>
              <a:t>Schmid P et al. Presented at the European Society for Medical Oncology (ESMO) Virtual Plenary 2021, 16–21 September. </a:t>
            </a:r>
          </a:p>
        </p:txBody>
      </p:sp>
      <p:sp>
        <p:nvSpPr>
          <p:cNvPr id="4" name="TextBox 3">
            <a:extLst>
              <a:ext uri="{FF2B5EF4-FFF2-40B4-BE49-F238E27FC236}">
                <a16:creationId xmlns:a16="http://schemas.microsoft.com/office/drawing/2014/main" id="{A2A1877D-9BAF-B7AF-722F-0AF8D019DFDA}"/>
              </a:ext>
            </a:extLst>
          </p:cNvPr>
          <p:cNvSpPr txBox="1"/>
          <p:nvPr/>
        </p:nvSpPr>
        <p:spPr>
          <a:xfrm>
            <a:off x="10344539" y="5597018"/>
            <a:ext cx="1347766" cy="199475"/>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Presented at ESMO 2021.</a:t>
            </a:r>
          </a:p>
        </p:txBody>
      </p:sp>
      <p:sp>
        <p:nvSpPr>
          <p:cNvPr id="3" name="TextBox 2">
            <a:extLst>
              <a:ext uri="{FF2B5EF4-FFF2-40B4-BE49-F238E27FC236}">
                <a16:creationId xmlns:a16="http://schemas.microsoft.com/office/drawing/2014/main" id="{2B9BDCD2-479D-8FE4-75BD-587DF8F38328}"/>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4619941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Immune-mediated AEs and infusion reactions in the adjuvant phase at 36 </a:t>
            </a:r>
            <a:r>
              <a:rPr lang="en-GB" sz="2800" noProof="0" dirty="0" err="1">
                <a:solidFill>
                  <a:schemeClr val="bg1"/>
                </a:solidFill>
                <a:latin typeface="Univers" panose="020B0503020202020204" pitchFamily="34" charset="0"/>
              </a:rPr>
              <a:t>months</a:t>
            </a:r>
            <a:r>
              <a:rPr lang="en-GB" sz="2800" baseline="30000" noProof="0" dirty="0" err="1">
                <a:solidFill>
                  <a:schemeClr val="bg1"/>
                </a:solidFill>
                <a:latin typeface="Univers" panose="020B0503020202020204" pitchFamily="34" charset="0"/>
              </a:rPr>
              <a:t>a</a:t>
            </a:r>
            <a:endParaRPr lang="en-GB" sz="2800" baseline="30000" noProof="0" dirty="0">
              <a:solidFill>
                <a:schemeClr val="bg1"/>
              </a:solidFill>
              <a:latin typeface="Univers" panose="020B0503020202020204" pitchFamily="34" charset="0"/>
            </a:endParaRP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2" name="Group 11">
            <a:extLst>
              <a:ext uri="{FF2B5EF4-FFF2-40B4-BE49-F238E27FC236}">
                <a16:creationId xmlns:a16="http://schemas.microsoft.com/office/drawing/2014/main" id="{33EDD8AC-49CD-47FB-BC0D-E54A75DAB231}"/>
              </a:ext>
            </a:extLst>
          </p:cNvPr>
          <p:cNvGrpSpPr/>
          <p:nvPr/>
        </p:nvGrpSpPr>
        <p:grpSpPr>
          <a:xfrm>
            <a:off x="10553907" y="6081388"/>
            <a:ext cx="656603" cy="656603"/>
            <a:chOff x="8243370" y="3116905"/>
            <a:chExt cx="432000" cy="432000"/>
          </a:xfrm>
        </p:grpSpPr>
        <p:sp>
          <p:nvSpPr>
            <p:cNvPr id="13" name="Oval 12">
              <a:hlinkClick r:id="" action="ppaction://hlinkshowjump?jump=lastslideviewed"/>
              <a:extLst>
                <a:ext uri="{FF2B5EF4-FFF2-40B4-BE49-F238E27FC236}">
                  <a16:creationId xmlns:a16="http://schemas.microsoft.com/office/drawing/2014/main" id="{BE41A045-1DFA-4C00-BC02-0DC2A0AA4F5C}"/>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4" name="Graphic 13" descr="Refresh RTL">
              <a:extLst>
                <a:ext uri="{FF2B5EF4-FFF2-40B4-BE49-F238E27FC236}">
                  <a16:creationId xmlns:a16="http://schemas.microsoft.com/office/drawing/2014/main" id="{4DBEDDDF-367F-451E-A502-57258A9F54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1" name="Table 5">
            <a:extLst>
              <a:ext uri="{FF2B5EF4-FFF2-40B4-BE49-F238E27FC236}">
                <a16:creationId xmlns:a16="http://schemas.microsoft.com/office/drawing/2014/main" id="{C3943458-E98D-4625-913C-1B4FF4F2E787}"/>
              </a:ext>
            </a:extLst>
          </p:cNvPr>
          <p:cNvGraphicFramePr>
            <a:graphicFrameLocks noGrp="1"/>
          </p:cNvGraphicFramePr>
          <p:nvPr>
            <p:extLst>
              <p:ext uri="{D42A27DB-BD31-4B8C-83A1-F6EECF244321}">
                <p14:modId xmlns:p14="http://schemas.microsoft.com/office/powerpoint/2010/main" val="258673174"/>
              </p:ext>
            </p:extLst>
          </p:nvPr>
        </p:nvGraphicFramePr>
        <p:xfrm>
          <a:off x="1581150" y="1268413"/>
          <a:ext cx="8683200" cy="2396400"/>
        </p:xfrm>
        <a:graphic>
          <a:graphicData uri="http://schemas.openxmlformats.org/drawingml/2006/table">
            <a:tbl>
              <a:tblPr firstRow="1" bandRow="1">
                <a:tableStyleId>{3B4B98B0-60AC-42C2-AFA5-B58CD77FA1E5}</a:tableStyleId>
              </a:tblPr>
              <a:tblGrid>
                <a:gridCol w="2041200">
                  <a:extLst>
                    <a:ext uri="{9D8B030D-6E8A-4147-A177-3AD203B41FA5}">
                      <a16:colId xmlns:a16="http://schemas.microsoft.com/office/drawing/2014/main" val="2427301028"/>
                    </a:ext>
                  </a:extLst>
                </a:gridCol>
                <a:gridCol w="3204000">
                  <a:extLst>
                    <a:ext uri="{9D8B030D-6E8A-4147-A177-3AD203B41FA5}">
                      <a16:colId xmlns:a16="http://schemas.microsoft.com/office/drawing/2014/main" val="660390019"/>
                    </a:ext>
                  </a:extLst>
                </a:gridCol>
                <a:gridCol w="3438000">
                  <a:extLst>
                    <a:ext uri="{9D8B030D-6E8A-4147-A177-3AD203B41FA5}">
                      <a16:colId xmlns:a16="http://schemas.microsoft.com/office/drawing/2014/main" val="3427282000"/>
                    </a:ext>
                  </a:extLst>
                </a:gridCol>
              </a:tblGrid>
              <a:tr h="0">
                <a:tc>
                  <a:txBody>
                    <a:bodyPr/>
                    <a:lstStyle/>
                    <a:p>
                      <a:r>
                        <a:rPr lang="en-GB" sz="1000" noProof="0" dirty="0">
                          <a:solidFill>
                            <a:schemeClr val="bg1"/>
                          </a:solidFill>
                          <a:latin typeface="Univers" panose="020B0503020202020204" pitchFamily="34" charset="0"/>
                        </a:rPr>
                        <a:t>AE, n (%)</a:t>
                      </a:r>
                      <a:r>
                        <a:rPr lang="en-GB" sz="1000" baseline="30000" noProof="0" dirty="0">
                          <a:solidFill>
                            <a:schemeClr val="bg1"/>
                          </a:solidFill>
                          <a:latin typeface="Univers" panose="020B0503020202020204" pitchFamily="34" charset="0"/>
                        </a:rPr>
                        <a:t>b</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00877B"/>
                    </a:solidFill>
                  </a:tcPr>
                </a:tc>
                <a:tc>
                  <a:txBody>
                    <a:bodyPr/>
                    <a:lstStyle/>
                    <a:p>
                      <a:pPr algn="ctr"/>
                      <a:r>
                        <a:rPr lang="en-GB" sz="1000" noProof="0" dirty="0">
                          <a:solidFill>
                            <a:schemeClr val="bg1"/>
                          </a:solidFill>
                          <a:latin typeface="Univers" panose="020B0503020202020204" pitchFamily="34" charset="0"/>
                        </a:rPr>
                        <a:t>KEYTRUDA + chemotherapy </a:t>
                      </a:r>
                      <a:br>
                        <a:rPr lang="en-GB" sz="1000" noProof="0" dirty="0">
                          <a:solidFill>
                            <a:schemeClr val="bg1"/>
                          </a:solidFill>
                          <a:latin typeface="Univers" panose="020B0503020202020204" pitchFamily="34" charset="0"/>
                        </a:rPr>
                      </a:br>
                      <a:r>
                        <a:rPr lang="en-GB" sz="1000" noProof="0" dirty="0">
                          <a:solidFill>
                            <a:schemeClr val="bg1"/>
                          </a:solidFill>
                          <a:latin typeface="Univers" panose="020B0503020202020204" pitchFamily="34" charset="0"/>
                        </a:rPr>
                        <a:t>(n=588)</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a:txBody>
                    <a:bodyPr/>
                    <a:lstStyle/>
                    <a:p>
                      <a:pPr algn="ctr"/>
                      <a:r>
                        <a:rPr lang="en-GB" sz="1000" noProof="0" dirty="0">
                          <a:solidFill>
                            <a:schemeClr val="bg1"/>
                          </a:solidFill>
                          <a:latin typeface="Univers" panose="020B0503020202020204" pitchFamily="34" charset="0"/>
                        </a:rPr>
                        <a:t>Placebo + chemotherapy </a:t>
                      </a:r>
                      <a:br>
                        <a:rPr lang="en-GB" sz="1000" noProof="0" dirty="0">
                          <a:solidFill>
                            <a:schemeClr val="bg1"/>
                          </a:solidFill>
                          <a:latin typeface="Univers" panose="020B0503020202020204" pitchFamily="34" charset="0"/>
                        </a:rPr>
                      </a:br>
                      <a:r>
                        <a:rPr lang="en-GB" sz="1000" noProof="0" dirty="0">
                          <a:solidFill>
                            <a:schemeClr val="bg1"/>
                          </a:solidFill>
                          <a:latin typeface="Univers" panose="020B0503020202020204" pitchFamily="34" charset="0"/>
                        </a:rPr>
                        <a:t>(n=331)</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671468373"/>
                  </a:ext>
                </a:extLst>
              </a:tr>
              <a:tr h="0">
                <a:tc>
                  <a:txBody>
                    <a:bodyPr/>
                    <a:lstStyle/>
                    <a:p>
                      <a:r>
                        <a:rPr lang="en-GB" sz="1000" b="1" noProof="0" dirty="0">
                          <a:latin typeface="Univers" panose="020B0503020202020204" pitchFamily="34" charset="0"/>
                        </a:rPr>
                        <a:t>Any grade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60 (10.2)</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35 (6.0)</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24196037"/>
                  </a:ext>
                </a:extLst>
              </a:tr>
              <a:tr h="0">
                <a:tc>
                  <a:txBody>
                    <a:bodyPr/>
                    <a:lstStyle/>
                    <a:p>
                      <a:pPr marL="179388" indent="0"/>
                      <a:r>
                        <a:rPr lang="en-GB" sz="1000" noProof="0" dirty="0">
                          <a:latin typeface="Univers" panose="020B0503020202020204" pitchFamily="34" charset="0"/>
                        </a:rPr>
                        <a:t>Hypothyroidism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17 (2.9)</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21 (3.6)</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0">
                <a:tc>
                  <a:txBody>
                    <a:bodyPr/>
                    <a:lstStyle/>
                    <a:p>
                      <a:pPr marL="179388" indent="0"/>
                      <a:r>
                        <a:rPr lang="en-GB" sz="1000" baseline="0" noProof="0" dirty="0">
                          <a:latin typeface="Univers" panose="020B0503020202020204" pitchFamily="34" charset="0"/>
                        </a:rPr>
                        <a:t>Infusion reactions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11 (1.9)</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7 (1.2)</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180000" indent="0"/>
                      <a:r>
                        <a:rPr lang="en-GB" sz="1000" baseline="0" noProof="0" dirty="0">
                          <a:latin typeface="Univers" panose="020B0503020202020204" pitchFamily="34" charset="0"/>
                        </a:rPr>
                        <a:t>Severe skin reactions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11 (1.9)</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0</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180000"/>
                      <a:r>
                        <a:rPr lang="en-GB" sz="1000" baseline="0" noProof="0" dirty="0">
                          <a:latin typeface="Univers" panose="020B0503020202020204" pitchFamily="34" charset="0"/>
                        </a:rPr>
                        <a:t>Pneumonitis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7 (1.2)</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4 (0.6)</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a:r>
                        <a:rPr lang="en-GB" sz="1000" baseline="0" noProof="0" dirty="0">
                          <a:latin typeface="Univers" panose="020B0503020202020204" pitchFamily="34" charset="0"/>
                        </a:rPr>
                        <a:t>Hyperthyroidism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5 (0.9)</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4 (0.6)</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baseline="0" noProof="0" dirty="0">
                          <a:latin typeface="Univers" panose="020B0503020202020204" pitchFamily="34" charset="0"/>
                        </a:rPr>
                        <a:t>Adrenal insufficiency</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3 (0.5)</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0</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a:r>
                        <a:rPr lang="en-GB" sz="1000" baseline="0" noProof="0" dirty="0">
                          <a:latin typeface="Univers" panose="020B0503020202020204" pitchFamily="34" charset="0"/>
                        </a:rPr>
                        <a:t>Colitis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2 (0.3)</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GB" sz="1000" b="0" i="0" u="none" strike="noStrike" noProof="0" dirty="0">
                          <a:solidFill>
                            <a:srgbClr val="000000"/>
                          </a:solidFill>
                          <a:effectLst/>
                          <a:latin typeface="Univers" panose="020B0503020202020204" pitchFamily="34" charset="0"/>
                        </a:rPr>
                        <a:t>0</a:t>
                      </a:r>
                    </a:p>
                  </a:txBody>
                  <a:tcPr marL="6350" marR="6350" marT="635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a:r>
                        <a:rPr lang="en-GB" sz="1000" baseline="0" noProof="0" dirty="0">
                          <a:latin typeface="Univers" panose="020B0503020202020204" pitchFamily="34" charset="0"/>
                        </a:rPr>
                        <a:t>Myocarditis</a:t>
                      </a:r>
                    </a:p>
                  </a:txBody>
                  <a:tcPr marL="36000" marR="36000" marT="36000" marB="36000" anchor="ctr">
                    <a:lnT>
                      <a:noFill/>
                    </a:lnT>
                  </a:tcPr>
                </a:tc>
                <a:tc>
                  <a:txBody>
                    <a:bodyPr/>
                    <a:lstStyle/>
                    <a:p>
                      <a:pPr algn="ctr" fontAlgn="b"/>
                      <a:r>
                        <a:rPr lang="en-GB" sz="1000" b="0" i="0" u="none" strike="noStrike" noProof="0" dirty="0">
                          <a:solidFill>
                            <a:srgbClr val="000000"/>
                          </a:solidFill>
                          <a:effectLst/>
                          <a:latin typeface="Univers" panose="020B0503020202020204" pitchFamily="34" charset="0"/>
                        </a:rPr>
                        <a:t>2 (0.3)</a:t>
                      </a:r>
                    </a:p>
                  </a:txBody>
                  <a:tcPr marL="6350" marR="6350" marT="6350" marB="0" anchor="ctr">
                    <a:lnT>
                      <a:noFill/>
                    </a:lnT>
                  </a:tcPr>
                </a:tc>
                <a:tc>
                  <a:txBody>
                    <a:bodyPr/>
                    <a:lstStyle/>
                    <a:p>
                      <a:pPr algn="ctr" fontAlgn="b"/>
                      <a:r>
                        <a:rPr lang="en-GB" sz="1000" b="0" i="0" u="none" strike="noStrike" noProof="0" dirty="0">
                          <a:solidFill>
                            <a:srgbClr val="000000"/>
                          </a:solidFill>
                          <a:effectLst/>
                          <a:latin typeface="Univers" panose="020B0503020202020204" pitchFamily="34" charset="0"/>
                        </a:rPr>
                        <a:t>0</a:t>
                      </a:r>
                    </a:p>
                  </a:txBody>
                  <a:tcPr marL="6350" marR="6350" marT="6350" marB="0" anchor="ctr">
                    <a:lnT>
                      <a:noFill/>
                    </a:lnT>
                  </a:tcPr>
                </a:tc>
                <a:extLst>
                  <a:ext uri="{0D108BD9-81ED-4DB2-BD59-A6C34878D82A}">
                    <a16:rowId xmlns:a16="http://schemas.microsoft.com/office/drawing/2014/main" val="48380424"/>
                  </a:ext>
                </a:extLst>
              </a:tr>
            </a:tbl>
          </a:graphicData>
        </a:graphic>
      </p:graphicFrame>
      <p:sp>
        <p:nvSpPr>
          <p:cNvPr id="15" name="Text Placeholder 7">
            <a:extLst>
              <a:ext uri="{FF2B5EF4-FFF2-40B4-BE49-F238E27FC236}">
                <a16:creationId xmlns:a16="http://schemas.microsoft.com/office/drawing/2014/main" id="{C4BC3AB3-80E6-4CB9-8544-AC0059B7E465}"/>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 received at least one trial drug or surgery. The severity of the AEs was graded according to the Common Terminology Criteria for Adverse Events, v4.0, of the National Cancer Institute. Patients may have had more than one event.</a:t>
            </a:r>
            <a:br>
              <a:rPr lang="en-GB" sz="800" b="1"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Immune-mediated AEs were considered regardless of attribution to treatment or immune-relatedness by the investigator; </a:t>
            </a:r>
            <a:r>
              <a:rPr lang="en-GB" sz="800" b="1" baseline="30000" noProof="0" dirty="0">
                <a:latin typeface="Univers" panose="020B0503020202020204" pitchFamily="34" charset="0"/>
              </a:rPr>
              <a:t>b</a:t>
            </a:r>
            <a:r>
              <a:rPr lang="en-GB" sz="800" b="1" noProof="0" dirty="0">
                <a:latin typeface="Univers" panose="020B0503020202020204" pitchFamily="34" charset="0"/>
              </a:rPr>
              <a:t>n numbers for each AE have been calculated from provided percentages.</a:t>
            </a:r>
            <a:br>
              <a:rPr lang="en-GB" sz="800" b="1" noProof="0" dirty="0">
                <a:latin typeface="Univers" panose="020B0503020202020204" pitchFamily="34" charset="0"/>
              </a:rPr>
            </a:br>
            <a:r>
              <a:rPr lang="en-GB" sz="800" noProof="0" dirty="0">
                <a:latin typeface="Univers" panose="020B0503020202020204" pitchFamily="34" charset="0"/>
              </a:rPr>
              <a:t>AE, adverse event.</a:t>
            </a:r>
            <a:br>
              <a:rPr lang="en-GB" sz="800" noProof="0" dirty="0">
                <a:latin typeface="Univers" panose="020B0503020202020204" pitchFamily="34" charset="0"/>
              </a:rPr>
            </a:br>
            <a:r>
              <a:rPr lang="en-GB" sz="800" noProof="0" dirty="0">
                <a:latin typeface="Univers" panose="020B0503020202020204" pitchFamily="34" charset="0"/>
              </a:rPr>
              <a:t>Schmid P et al. Presented at the European Society for Medical Oncology (ESMO) Virtual Plenary 2021, 16–21 September. </a:t>
            </a:r>
          </a:p>
        </p:txBody>
      </p:sp>
      <p:sp>
        <p:nvSpPr>
          <p:cNvPr id="3" name="TextBox 2">
            <a:extLst>
              <a:ext uri="{FF2B5EF4-FFF2-40B4-BE49-F238E27FC236}">
                <a16:creationId xmlns:a16="http://schemas.microsoft.com/office/drawing/2014/main" id="{D930FA21-AFDA-32C3-6A99-81B85D9CC063}"/>
              </a:ext>
            </a:extLst>
          </p:cNvPr>
          <p:cNvSpPr txBox="1"/>
          <p:nvPr/>
        </p:nvSpPr>
        <p:spPr>
          <a:xfrm>
            <a:off x="7803072" y="5797838"/>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 Presented at ESMO</a:t>
            </a:r>
            <a:r>
              <a:rPr lang="en-GB" sz="800" i="1" noProof="0" dirty="0">
                <a:latin typeface="Univers" panose="020B0503020202020204" pitchFamily="34" charset="0"/>
              </a:rPr>
              <a:t> </a:t>
            </a:r>
            <a:r>
              <a:rPr lang="en-GB" sz="800" noProof="0" dirty="0">
                <a:latin typeface="Univers" panose="020B0503020202020204" pitchFamily="34" charset="0"/>
              </a:rPr>
              <a:t>2021.</a:t>
            </a:r>
          </a:p>
        </p:txBody>
      </p:sp>
      <p:sp>
        <p:nvSpPr>
          <p:cNvPr id="4" name="TextBox 3">
            <a:extLst>
              <a:ext uri="{FF2B5EF4-FFF2-40B4-BE49-F238E27FC236}">
                <a16:creationId xmlns:a16="http://schemas.microsoft.com/office/drawing/2014/main" id="{6FC27CDC-8C14-1762-A509-5281835EA145}"/>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7899167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1" name="Group 10">
            <a:extLst>
              <a:ext uri="{FF2B5EF4-FFF2-40B4-BE49-F238E27FC236}">
                <a16:creationId xmlns:a16="http://schemas.microsoft.com/office/drawing/2014/main" id="{473AE4CF-C829-4FA1-8A53-FF660C73D150}"/>
              </a:ext>
            </a:extLst>
          </p:cNvPr>
          <p:cNvGrpSpPr/>
          <p:nvPr/>
        </p:nvGrpSpPr>
        <p:grpSpPr>
          <a:xfrm>
            <a:off x="10553907" y="6081388"/>
            <a:ext cx="656603" cy="656603"/>
            <a:chOff x="8243370" y="3116905"/>
            <a:chExt cx="432000" cy="432000"/>
          </a:xfrm>
        </p:grpSpPr>
        <p:sp>
          <p:nvSpPr>
            <p:cNvPr id="12" name="Oval 11">
              <a:hlinkClick r:id="" action="ppaction://hlinkshowjump?jump=lastslideviewed"/>
              <a:extLst>
                <a:ext uri="{FF2B5EF4-FFF2-40B4-BE49-F238E27FC236}">
                  <a16:creationId xmlns:a16="http://schemas.microsoft.com/office/drawing/2014/main" id="{431895C0-2396-48D8-97FD-5389A1C5E553}"/>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pic>
          <p:nvPicPr>
            <p:cNvPr id="13" name="Graphic 12" descr="Refresh RTL">
              <a:extLst>
                <a:ext uri="{FF2B5EF4-FFF2-40B4-BE49-F238E27FC236}">
                  <a16:creationId xmlns:a16="http://schemas.microsoft.com/office/drawing/2014/main" id="{2C1614FB-9225-4BFD-9CC1-5CA564111D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5" name="Table 5">
            <a:extLst>
              <a:ext uri="{FF2B5EF4-FFF2-40B4-BE49-F238E27FC236}">
                <a16:creationId xmlns:a16="http://schemas.microsoft.com/office/drawing/2014/main" id="{181CBB54-A309-42E0-B06C-BBF94E76C862}"/>
              </a:ext>
            </a:extLst>
          </p:cNvPr>
          <p:cNvGraphicFramePr>
            <a:graphicFrameLocks noGrp="1"/>
          </p:cNvGraphicFramePr>
          <p:nvPr>
            <p:extLst>
              <p:ext uri="{D42A27DB-BD31-4B8C-83A1-F6EECF244321}">
                <p14:modId xmlns:p14="http://schemas.microsoft.com/office/powerpoint/2010/main" val="3141745858"/>
              </p:ext>
            </p:extLst>
          </p:nvPr>
        </p:nvGraphicFramePr>
        <p:xfrm>
          <a:off x="1581150" y="1268413"/>
          <a:ext cx="8677020" cy="4344000"/>
        </p:xfrm>
        <a:graphic>
          <a:graphicData uri="http://schemas.openxmlformats.org/drawingml/2006/table">
            <a:tbl>
              <a:tblPr firstRow="1" bandRow="1">
                <a:tableStyleId>{3B4B98B0-60AC-42C2-AFA5-B58CD77FA1E5}</a:tableStyleId>
              </a:tblPr>
              <a:tblGrid>
                <a:gridCol w="2041200">
                  <a:extLst>
                    <a:ext uri="{9D8B030D-6E8A-4147-A177-3AD203B41FA5}">
                      <a16:colId xmlns:a16="http://schemas.microsoft.com/office/drawing/2014/main" val="2427301028"/>
                    </a:ext>
                  </a:extLst>
                </a:gridCol>
                <a:gridCol w="1658955">
                  <a:extLst>
                    <a:ext uri="{9D8B030D-6E8A-4147-A177-3AD203B41FA5}">
                      <a16:colId xmlns:a16="http://schemas.microsoft.com/office/drawing/2014/main" val="660390019"/>
                    </a:ext>
                  </a:extLst>
                </a:gridCol>
                <a:gridCol w="1658955">
                  <a:extLst>
                    <a:ext uri="{9D8B030D-6E8A-4147-A177-3AD203B41FA5}">
                      <a16:colId xmlns:a16="http://schemas.microsoft.com/office/drawing/2014/main" val="4153921208"/>
                    </a:ext>
                  </a:extLst>
                </a:gridCol>
                <a:gridCol w="1658955">
                  <a:extLst>
                    <a:ext uri="{9D8B030D-6E8A-4147-A177-3AD203B41FA5}">
                      <a16:colId xmlns:a16="http://schemas.microsoft.com/office/drawing/2014/main" val="3427282000"/>
                    </a:ext>
                  </a:extLst>
                </a:gridCol>
                <a:gridCol w="1658955">
                  <a:extLst>
                    <a:ext uri="{9D8B030D-6E8A-4147-A177-3AD203B41FA5}">
                      <a16:colId xmlns:a16="http://schemas.microsoft.com/office/drawing/2014/main" val="1349840348"/>
                    </a:ext>
                  </a:extLst>
                </a:gridCol>
              </a:tblGrid>
              <a:tr h="0">
                <a:tc rowSpan="2">
                  <a:txBody>
                    <a:bodyPr/>
                    <a:lstStyle/>
                    <a:p>
                      <a:r>
                        <a:rPr lang="en-GB" sz="1000" noProof="0" dirty="0">
                          <a:solidFill>
                            <a:schemeClr val="bg1"/>
                          </a:solidFill>
                          <a:latin typeface="Univers" panose="020B0503020202020204" pitchFamily="34" charset="0"/>
                        </a:rPr>
                        <a:t>AE, n (%)</a:t>
                      </a:r>
                      <a:endParaRPr lang="en-GB" sz="1000" b="1" i="0" baseline="3000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00877B"/>
                    </a:solidFill>
                  </a:tcPr>
                </a:tc>
                <a:tc gridSpan="2">
                  <a:txBody>
                    <a:bodyPr/>
                    <a:lstStyle/>
                    <a:p>
                      <a:pPr algn="ctr"/>
                      <a:r>
                        <a:rPr lang="en-GB" sz="1000" noProof="0" dirty="0">
                          <a:solidFill>
                            <a:schemeClr val="bg1"/>
                          </a:solidFill>
                          <a:latin typeface="Univers" panose="020B0503020202020204" pitchFamily="34" charset="0"/>
                        </a:rPr>
                        <a:t>KEYTRUDA + chemotherapy (n=783)</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hMerge="1">
                  <a:txBody>
                    <a:bodyPr/>
                    <a:lstStyle/>
                    <a:p>
                      <a:endParaRPr lang="en-GB"/>
                    </a:p>
                  </a:txBody>
                  <a:tcPr/>
                </a:tc>
                <a:tc gridSpan="2">
                  <a:txBody>
                    <a:bodyPr/>
                    <a:lstStyle/>
                    <a:p>
                      <a:pPr algn="ctr"/>
                      <a:r>
                        <a:rPr lang="en-GB" sz="1000" noProof="0" dirty="0">
                          <a:solidFill>
                            <a:schemeClr val="bg1"/>
                          </a:solidFill>
                          <a:latin typeface="Univers" panose="020B0503020202020204" pitchFamily="34" charset="0"/>
                        </a:rPr>
                        <a:t>Placebo + chemotherapy (n=389)</a:t>
                      </a:r>
                      <a:endParaRPr lang="en-GB" sz="1000" b="1" i="0"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tc hMerge="1">
                  <a:txBody>
                    <a:bodyPr/>
                    <a:lstStyle/>
                    <a:p>
                      <a:endParaRPr lang="en-GB"/>
                    </a:p>
                  </a:txBody>
                  <a:tcPr/>
                </a:tc>
                <a:extLst>
                  <a:ext uri="{0D108BD9-81ED-4DB2-BD59-A6C34878D82A}">
                    <a16:rowId xmlns:a16="http://schemas.microsoft.com/office/drawing/2014/main" val="1671468373"/>
                  </a:ext>
                </a:extLst>
              </a:tr>
              <a:tr h="0">
                <a:tc vMerge="1">
                  <a:txBody>
                    <a:bodyPr/>
                    <a:lstStyle/>
                    <a:p>
                      <a:endParaRPr lang="en-GB" sz="1000" noProof="0">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00877B"/>
                    </a:solidFill>
                  </a:tcPr>
                </a:tc>
                <a:tc>
                  <a:txBody>
                    <a:bodyPr/>
                    <a:lstStyle/>
                    <a:p>
                      <a:pPr algn="ctr"/>
                      <a:r>
                        <a:rPr lang="en-GB" sz="1000" b="1" noProof="0" dirty="0">
                          <a:solidFill>
                            <a:schemeClr val="bg1"/>
                          </a:solidFill>
                          <a:latin typeface="Univers" panose="020B0503020202020204" pitchFamily="34" charset="0"/>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noProof="0" dirty="0">
                          <a:solidFill>
                            <a:schemeClr val="bg1"/>
                          </a:solidFill>
                          <a:latin typeface="Univers" panose="020B0503020202020204" pitchFamily="34" charset="0"/>
                          <a:cs typeface="Calibri" panose="020F0502020204030204" pitchFamily="34" charset="0"/>
                        </a:rPr>
                        <a:t>Grade ≥3 </a:t>
                      </a:r>
                      <a:endParaRPr lang="en-GB" sz="1000" b="1"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noProof="0" dirty="0">
                          <a:solidFill>
                            <a:schemeClr val="bg1"/>
                          </a:solidFill>
                          <a:latin typeface="Univers" panose="020B0503020202020204" pitchFamily="34" charset="0"/>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tc>
                  <a:txBody>
                    <a:bodyPr/>
                    <a:lstStyle/>
                    <a:p>
                      <a:pPr algn="ctr"/>
                      <a:r>
                        <a:rPr lang="en-GB" sz="1000" b="1" noProof="0" dirty="0">
                          <a:solidFill>
                            <a:schemeClr val="bg1"/>
                          </a:solidFill>
                          <a:latin typeface="Univers" panose="020B0503020202020204" pitchFamily="34" charset="0"/>
                          <a:cs typeface="Calibri" panose="020F0502020204030204" pitchFamily="34" charset="0"/>
                        </a:rPr>
                        <a:t>Grade ≥3 </a:t>
                      </a:r>
                      <a:endParaRPr lang="en-GB" sz="1000" b="1" noProof="0" dirty="0">
                        <a:solidFill>
                          <a:schemeClr val="bg1"/>
                        </a:solidFill>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950587275"/>
                  </a:ext>
                </a:extLst>
              </a:tr>
              <a:tr h="0">
                <a:tc>
                  <a:txBody>
                    <a:bodyPr/>
                    <a:lstStyle/>
                    <a:p>
                      <a:r>
                        <a:rPr lang="en-GB" sz="1000" b="1" noProof="0" dirty="0">
                          <a:latin typeface="Univers" panose="020B0503020202020204" pitchFamily="34" charset="0"/>
                          <a:cs typeface="Calibri" panose="020F0502020204030204" pitchFamily="34" charset="0"/>
                        </a:rPr>
                        <a:t>Any AE</a:t>
                      </a:r>
                      <a:endParaRPr lang="en-GB" sz="1000" b="1" noProof="0" dirty="0">
                        <a:latin typeface="Univers" panose="020B0503020202020204" pitchFamily="34" charset="0"/>
                      </a:endParaRP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777 (99.2)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645 (82.4)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389 (100.0)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306 (78.7)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0">
                <a:tc>
                  <a:txBody>
                    <a:bodyPr/>
                    <a:lstStyle/>
                    <a:p>
                      <a:pPr marL="0" indent="0"/>
                      <a:r>
                        <a:rPr lang="en-GB" sz="1000" b="1" noProof="0" dirty="0">
                          <a:latin typeface="Univers" panose="020B0503020202020204" pitchFamily="34" charset="0"/>
                        </a:rPr>
                        <a:t>TRAE</a:t>
                      </a:r>
                      <a:r>
                        <a:rPr lang="en-GB" sz="1000" b="1" baseline="30000" noProof="0" dirty="0">
                          <a:latin typeface="Univers" panose="020B0503020202020204" pitchFamily="34" charset="0"/>
                        </a:rPr>
                        <a:t>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774 (98.9)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604 (77.1)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388 (99.7)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285 (73.3)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0">
                <a:tc>
                  <a:txBody>
                    <a:bodyPr/>
                    <a:lstStyle/>
                    <a:p>
                      <a:pPr marL="180000" indent="0"/>
                      <a:r>
                        <a:rPr lang="en-GB" sz="1000" noProof="0" dirty="0">
                          <a:latin typeface="Univers" panose="020B0503020202020204" pitchFamily="34" charset="0"/>
                        </a:rPr>
                        <a:t>Nausea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495 (63.2)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27 (3.4)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245 (63.0)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0">
                <a:tc>
                  <a:txBody>
                    <a:bodyPr/>
                    <a:lstStyle/>
                    <a:p>
                      <a:pPr marL="180000"/>
                      <a:r>
                        <a:rPr lang="en-GB" sz="1000" noProof="0" dirty="0">
                          <a:latin typeface="Univers" panose="020B0503020202020204" pitchFamily="34" charset="0"/>
                        </a:rPr>
                        <a:t>Alopecia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471 (60.2)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220 (56.6)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0">
                <a:tc>
                  <a:txBody>
                    <a:bodyPr/>
                    <a:lstStyle/>
                    <a:p>
                      <a:pPr marL="180000"/>
                      <a:r>
                        <a:rPr lang="en-GB" sz="1000" noProof="0" dirty="0">
                          <a:latin typeface="Univers" panose="020B0503020202020204" pitchFamily="34" charset="0"/>
                        </a:rPr>
                        <a:t>Anaemia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429 (54.8)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141 (18.0)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215 (55.3)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58 (14.9)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0">
                <a:tc>
                  <a:txBody>
                    <a:bodyPr/>
                    <a:lstStyle/>
                    <a:p>
                      <a:pPr marL="180000" indent="0"/>
                      <a:r>
                        <a:rPr lang="en-GB" sz="1000" noProof="0" dirty="0">
                          <a:latin typeface="Univers" panose="020B0503020202020204" pitchFamily="34" charset="0"/>
                        </a:rPr>
                        <a:t>Neutropenia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367 (46.9)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270 (34.5)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185 (47.6)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130 (33.4)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0">
                <a:tc>
                  <a:txBody>
                    <a:bodyPr/>
                    <a:lstStyle/>
                    <a:p>
                      <a:pPr marL="180000"/>
                      <a:r>
                        <a:rPr lang="en-GB" sz="1000" noProof="0" dirty="0">
                          <a:latin typeface="Univers" panose="020B0503020202020204" pitchFamily="34" charset="0"/>
                        </a:rPr>
                        <a:t>Fatigue</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330 (42.1)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 (3.6)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151 (38.8)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7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0">
                <a:tc>
                  <a:txBody>
                    <a:bodyPr/>
                    <a:lstStyle/>
                    <a:p>
                      <a:pPr marL="180000" indent="0"/>
                      <a:r>
                        <a:rPr lang="en-GB" sz="1000" noProof="0" dirty="0">
                          <a:latin typeface="Univers" panose="020B0503020202020204" pitchFamily="34" charset="0"/>
                        </a:rPr>
                        <a:t>Diarrhoea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238 (30.4)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20 (2.6)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98 (25.2)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5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0">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dirty="0">
                          <a:latin typeface="Univers" panose="020B0503020202020204" pitchFamily="34" charset="0"/>
                        </a:rPr>
                        <a:t>Alanine aminotransferase increased</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204 (26.1)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43 (5.5)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98 (25.2)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0">
                <a:tc>
                  <a:txBody>
                    <a:bodyPr/>
                    <a:lstStyle/>
                    <a:p>
                      <a:pPr marL="180000"/>
                      <a:r>
                        <a:rPr lang="en-GB" sz="1000" noProof="0" dirty="0">
                          <a:latin typeface="Univers" panose="020B0503020202020204" pitchFamily="34" charset="0"/>
                        </a:rPr>
                        <a:t>Vomiting</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200 (25.5)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 (2.4)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86 (22.1)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71087961"/>
                  </a:ext>
                </a:extLst>
              </a:tr>
              <a:tr h="0">
                <a:tc>
                  <a:txBody>
                    <a:bodyPr/>
                    <a:lstStyle/>
                    <a:p>
                      <a:pPr marL="180000" indent="0"/>
                      <a:r>
                        <a:rPr lang="en-GB" sz="1000" noProof="0" dirty="0">
                          <a:latin typeface="Univers" panose="020B0503020202020204" pitchFamily="34" charset="0"/>
                        </a:rPr>
                        <a:t>Asthenia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198 (25.3)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28 (3.6)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102 (26.2)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 (2.3)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88749377"/>
                  </a:ext>
                </a:extLst>
              </a:tr>
              <a:tr h="0">
                <a:tc>
                  <a:txBody>
                    <a:bodyPr/>
                    <a:lstStyle/>
                    <a:p>
                      <a:pPr marL="180000" indent="0"/>
                      <a:r>
                        <a:rPr lang="en-GB" sz="1000" noProof="0" dirty="0">
                          <a:latin typeface="Univers" panose="020B0503020202020204" pitchFamily="34" charset="0"/>
                        </a:rPr>
                        <a:t>Rash</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196 (25.0)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12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66 (17.0)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20138156"/>
                  </a:ext>
                </a:extLst>
              </a:tr>
              <a:tr h="0">
                <a:tc>
                  <a:txBody>
                    <a:bodyPr/>
                    <a:lstStyle/>
                    <a:p>
                      <a:pPr marL="180000"/>
                      <a:r>
                        <a:rPr lang="en-GB" sz="1000" noProof="0" dirty="0">
                          <a:latin typeface="Univers" panose="020B0503020202020204" pitchFamily="34" charset="0"/>
                        </a:rPr>
                        <a:t>Constipation</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188 (24.0)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85 (21.9)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20045982"/>
                  </a:ext>
                </a:extLst>
              </a:tr>
              <a:tr h="0">
                <a:tc>
                  <a:txBody>
                    <a:bodyPr/>
                    <a:lstStyle/>
                    <a:p>
                      <a:pPr marL="180000" indent="0"/>
                      <a:r>
                        <a:rPr lang="en-GB" sz="1000" noProof="0" dirty="0">
                          <a:latin typeface="Univers" panose="020B0503020202020204" pitchFamily="34" charset="0"/>
                        </a:rPr>
                        <a:t>Neutrophil count decreased</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185 (23.6)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146 (18.6)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112 (28.8)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90 (23.1)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05381987"/>
                  </a:ext>
                </a:extLst>
              </a:tr>
              <a:tr h="0">
                <a:tc>
                  <a:txBody>
                    <a:bodyPr/>
                    <a:lstStyle/>
                    <a:p>
                      <a:pPr marL="180000"/>
                      <a:r>
                        <a:rPr lang="en-GB" sz="1000" noProof="0" dirty="0">
                          <a:latin typeface="Univers" panose="020B0503020202020204" pitchFamily="34" charset="0"/>
                        </a:rPr>
                        <a:t>Aspartate aminotransferase increased</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157 (20.1)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20 (2.6)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63 (16.2)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dirty="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61969574"/>
                  </a:ext>
                </a:extLst>
              </a:tr>
              <a:tr h="0">
                <a:tc>
                  <a:txBody>
                    <a:bodyPr/>
                    <a:lstStyle/>
                    <a:p>
                      <a:pPr marL="180000"/>
                      <a:r>
                        <a:rPr lang="en-GB" sz="1000" noProof="0" dirty="0">
                          <a:latin typeface="Univers" panose="020B0503020202020204" pitchFamily="34" charset="0"/>
                        </a:rPr>
                        <a:t>Peripheral neuropathy</a:t>
                      </a:r>
                    </a:p>
                  </a:txBody>
                  <a:tcPr marL="36000" marR="36000" marT="36000" marB="36000" anchor="ctr">
                    <a:lnT>
                      <a:noFill/>
                    </a:lnT>
                  </a:tcPr>
                </a:tc>
                <a:tc>
                  <a:txBody>
                    <a:bodyPr/>
                    <a:lstStyle/>
                    <a:p>
                      <a:pPr algn="ctr"/>
                      <a:r>
                        <a:rPr lang="en-GB" sz="1000" noProof="0" dirty="0">
                          <a:latin typeface="Univers" panose="020B0503020202020204" pitchFamily="34" charset="0"/>
                        </a:rPr>
                        <a:t>154 (19.7)</a:t>
                      </a:r>
                    </a:p>
                  </a:txBody>
                  <a:tcPr marL="36000" marR="36000" marT="36000" marB="36000" anchor="ctr">
                    <a:lnT>
                      <a:noFill/>
                    </a:lnT>
                  </a:tcPr>
                </a:tc>
                <a:tc>
                  <a:txBody>
                    <a:bodyPr/>
                    <a:lstStyle/>
                    <a:p>
                      <a:pPr algn="ctr"/>
                      <a:r>
                        <a:rPr lang="en-GB" sz="1000" noProof="0" dirty="0">
                          <a:latin typeface="Univers" panose="020B0503020202020204" pitchFamily="34" charset="0"/>
                        </a:rPr>
                        <a:t>15 (1.9)</a:t>
                      </a:r>
                    </a:p>
                  </a:txBody>
                  <a:tcPr marL="36000" marR="36000" marT="36000" marB="36000" anchor="ctr">
                    <a:lnT>
                      <a:noFill/>
                    </a:lnT>
                  </a:tcPr>
                </a:tc>
                <a:tc>
                  <a:txBody>
                    <a:bodyPr/>
                    <a:lstStyle/>
                    <a:p>
                      <a:pPr algn="ctr"/>
                      <a:r>
                        <a:rPr lang="en-GB" sz="1000" noProof="0" dirty="0">
                          <a:latin typeface="Univers" panose="020B0503020202020204" pitchFamily="34" charset="0"/>
                        </a:rPr>
                        <a:t>84 (21.6)</a:t>
                      </a:r>
                    </a:p>
                  </a:txBody>
                  <a:tcPr marL="36000" marR="36000" marT="36000" marB="36000" anchor="ctr">
                    <a:lnT>
                      <a:noFill/>
                    </a:lnT>
                  </a:tcPr>
                </a:tc>
                <a:tc>
                  <a:txBody>
                    <a:bodyPr/>
                    <a:lstStyle/>
                    <a:p>
                      <a:pPr algn="ctr"/>
                      <a:r>
                        <a:rPr lang="en-GB" sz="1000" noProof="0" dirty="0">
                          <a:latin typeface="Univers" panose="020B0503020202020204" pitchFamily="34" charset="0"/>
                        </a:rPr>
                        <a:t>4 (1.0)</a:t>
                      </a:r>
                    </a:p>
                  </a:txBody>
                  <a:tcPr marL="36000" marR="36000" marT="36000" marB="36000" anchor="ctr">
                    <a:lnT>
                      <a:noFill/>
                    </a:lnT>
                  </a:tcPr>
                </a:tc>
                <a:extLst>
                  <a:ext uri="{0D108BD9-81ED-4DB2-BD59-A6C34878D82A}">
                    <a16:rowId xmlns:a16="http://schemas.microsoft.com/office/drawing/2014/main" val="1001112893"/>
                  </a:ext>
                </a:extLst>
              </a:tr>
            </a:tbl>
          </a:graphicData>
        </a:graphic>
      </p:graphicFrame>
      <p:sp>
        <p:nvSpPr>
          <p:cNvPr id="14" name="Title 5">
            <a:extLst>
              <a:ext uri="{FF2B5EF4-FFF2-40B4-BE49-F238E27FC236}">
                <a16:creationId xmlns:a16="http://schemas.microsoft.com/office/drawing/2014/main" id="{D8246F8D-4DEC-4D18-B45E-98F147A35FA7}"/>
              </a:ext>
            </a:extLst>
          </p:cNvPr>
          <p:cNvSpPr txBox="1">
            <a:spLocks/>
          </p:cNvSpPr>
          <p:nvPr/>
        </p:nvSpPr>
        <p:spPr>
          <a:xfrm>
            <a:off x="281733" y="255451"/>
            <a:ext cx="11910267"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Any-grade AEs in the combined neoadjuvant and adjuvant phases occurring in ≥20% of patients at </a:t>
            </a:r>
            <a:r>
              <a:rPr lang="en-GB" sz="2800" dirty="0">
                <a:solidFill>
                  <a:schemeClr val="bg1"/>
                </a:solidFill>
                <a:latin typeface="Univers" panose="020B0503020202020204" pitchFamily="34" charset="0"/>
              </a:rPr>
              <a:t>75-month follow-up</a:t>
            </a:r>
            <a:endParaRPr lang="en-GB" sz="2800" baseline="30000" noProof="0" dirty="0">
              <a:solidFill>
                <a:schemeClr val="bg1"/>
              </a:solidFill>
              <a:latin typeface="Univers" panose="020B0503020202020204" pitchFamily="34" charset="0"/>
            </a:endParaRPr>
          </a:p>
        </p:txBody>
      </p:sp>
      <p:sp>
        <p:nvSpPr>
          <p:cNvPr id="16" name="Text Placeholder 7">
            <a:extLst>
              <a:ext uri="{FF2B5EF4-FFF2-40B4-BE49-F238E27FC236}">
                <a16:creationId xmlns:a16="http://schemas.microsoft.com/office/drawing/2014/main" id="{C0CCB2EE-02D1-4C8B-9AB9-2181CF6E1716}"/>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Listed are AEs that occurred during the treatment period or within 30 days after the treatment period (or, for serious AEs, within 90 days) in patients who were randomised and</a:t>
            </a:r>
            <a:br>
              <a:rPr lang="en-GB" sz="800" b="1" noProof="0" dirty="0">
                <a:latin typeface="Univers" panose="020B0503020202020204" pitchFamily="34" charset="0"/>
              </a:rPr>
            </a:br>
            <a:r>
              <a:rPr lang="en-GB" sz="800" b="1" noProof="0" dirty="0">
                <a:latin typeface="Univers" panose="020B0503020202020204" pitchFamily="34" charset="0"/>
              </a:rPr>
              <a:t>received at least one trial drug, underwent surgery, or both. The severity of the AEs was graded according to the Common Terminology Criteria for Adverse Events, v4.0, of the National Cancer Institute. </a:t>
            </a:r>
            <a:br>
              <a:rPr lang="en-GB" sz="800" b="1" noProof="0" dirty="0">
                <a:latin typeface="Univers" panose="020B0503020202020204" pitchFamily="34" charset="0"/>
              </a:rPr>
            </a:br>
            <a:r>
              <a:rPr lang="en-GB" sz="800" b="1" noProof="0" dirty="0">
                <a:latin typeface="Univers" panose="020B0503020202020204" pitchFamily="34" charset="0"/>
              </a:rPr>
              <a:t>Patients may have had more than one event.</a:t>
            </a:r>
            <a:br>
              <a:rPr lang="en-GB" sz="800" b="1" noProof="0" dirty="0">
                <a:latin typeface="Univers" panose="020B0503020202020204" pitchFamily="34" charset="0"/>
              </a:rPr>
            </a:br>
            <a:r>
              <a:rPr lang="en-GB" sz="800" b="1" baseline="30000" noProof="0" dirty="0" err="1">
                <a:latin typeface="Univers" panose="020B0503020202020204" pitchFamily="34" charset="0"/>
              </a:rPr>
              <a:t>a</a:t>
            </a:r>
            <a:r>
              <a:rPr lang="en-GB" sz="800" b="1" noProof="0" dirty="0" err="1">
                <a:latin typeface="Univers" panose="020B0503020202020204" pitchFamily="34" charset="0"/>
              </a:rPr>
              <a:t>Grade</a:t>
            </a:r>
            <a:r>
              <a:rPr lang="en-GB" sz="800" b="1" noProof="0" dirty="0">
                <a:latin typeface="Univers" panose="020B0503020202020204" pitchFamily="34" charset="0"/>
              </a:rPr>
              <a:t> 5 TRAEs were sepsis and multiple organ dysfunction syndrome (n=1) and pneumonitis, pulmonary embolism and autoimmune encephalitis (n=1 in each group) in the KEYTRUDA + chemotherapy arm and septic shock (n=1) in the placebo + chemotherapy arm.</a:t>
            </a:r>
            <a:br>
              <a:rPr lang="en-GB" sz="800" b="1" noProof="0" dirty="0">
                <a:latin typeface="Univers" panose="020B0503020202020204" pitchFamily="34" charset="0"/>
              </a:rPr>
            </a:br>
            <a:r>
              <a:rPr lang="en-GB" sz="800" noProof="0" dirty="0">
                <a:latin typeface="Univers" panose="020B0503020202020204" pitchFamily="34" charset="0"/>
              </a:rPr>
              <a:t>AE, adverse event; TRAE, treatment-related adverse event.</a:t>
            </a:r>
            <a:br>
              <a:rPr lang="en-GB" sz="800" noProof="0" dirty="0">
                <a:latin typeface="Univers" panose="020B0503020202020204" pitchFamily="34" charset="0"/>
              </a:rPr>
            </a:br>
            <a:r>
              <a:rPr lang="en-GB" sz="800" noProof="0" dirty="0">
                <a:latin typeface="Univers" panose="020B0503020202020204" pitchFamily="34" charset="0"/>
              </a:rPr>
              <a:t>Schmid P et al. </a:t>
            </a:r>
            <a:r>
              <a:rPr lang="en-GB" sz="800" i="1" noProof="0" dirty="0">
                <a:latin typeface="Univers" panose="020B0503020202020204" pitchFamily="34" charset="0"/>
              </a:rPr>
              <a:t>N Engl J Med </a:t>
            </a:r>
            <a:r>
              <a:rPr lang="en-GB" sz="800" dirty="0">
                <a:latin typeface="Univers" panose="020B0503020202020204" pitchFamily="34" charset="0"/>
              </a:rPr>
              <a:t>2024;391:1981–1991.</a:t>
            </a:r>
            <a:endParaRPr lang="en-GB" sz="800" noProof="0" dirty="0">
              <a:latin typeface="Univers" panose="020B0503020202020204" pitchFamily="34" charset="0"/>
            </a:endParaRPr>
          </a:p>
        </p:txBody>
      </p:sp>
      <p:sp>
        <p:nvSpPr>
          <p:cNvPr id="4" name="TextBox 3">
            <a:extLst>
              <a:ext uri="{FF2B5EF4-FFF2-40B4-BE49-F238E27FC236}">
                <a16:creationId xmlns:a16="http://schemas.microsoft.com/office/drawing/2014/main" id="{E4D73386-47FA-5284-7A3E-D00F89C11A79}"/>
              </a:ext>
            </a:extLst>
          </p:cNvPr>
          <p:cNvSpPr txBox="1"/>
          <p:nvPr/>
        </p:nvSpPr>
        <p:spPr>
          <a:xfrm>
            <a:off x="10344538" y="5597018"/>
            <a:ext cx="1626938" cy="246221"/>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Presented at ESMO</a:t>
            </a:r>
            <a:r>
              <a:rPr lang="en-GB" sz="800" i="1" noProof="0" dirty="0">
                <a:latin typeface="Univers" panose="020B0503020202020204" pitchFamily="34" charset="0"/>
              </a:rPr>
              <a:t> </a:t>
            </a:r>
            <a:r>
              <a:rPr lang="en-GB" sz="800" noProof="0" dirty="0">
                <a:latin typeface="Univers" panose="020B0503020202020204" pitchFamily="34" charset="0"/>
              </a:rPr>
              <a:t>2024.</a:t>
            </a:r>
          </a:p>
        </p:txBody>
      </p:sp>
      <p:sp>
        <p:nvSpPr>
          <p:cNvPr id="3" name="TextBox 2">
            <a:extLst>
              <a:ext uri="{FF2B5EF4-FFF2-40B4-BE49-F238E27FC236}">
                <a16:creationId xmlns:a16="http://schemas.microsoft.com/office/drawing/2014/main" id="{CD024D40-11B5-5D70-4329-81DFD523D287}"/>
              </a:ext>
            </a:extLst>
          </p:cNvPr>
          <p:cNvSpPr txBox="1"/>
          <p:nvPr/>
        </p:nvSpPr>
        <p:spPr>
          <a:xfrm>
            <a:off x="7762764" y="6566919"/>
            <a:ext cx="3590248" cy="246221"/>
          </a:xfrm>
          <a:prstGeom prst="rect">
            <a:avLst/>
          </a:prstGeom>
          <a:noFill/>
        </p:spPr>
        <p:txBody>
          <a:bodyPr wrap="square">
            <a:spAutoFit/>
          </a:bodyPr>
          <a:lstStyle/>
          <a:p>
            <a:pPr algn="ct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23634771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5">
            <a:extLst>
              <a:ext uri="{FF2B5EF4-FFF2-40B4-BE49-F238E27FC236}">
                <a16:creationId xmlns:a16="http://schemas.microsoft.com/office/drawing/2014/main" id="{9EBA42F7-3602-4F3D-871B-3BA6A15170B4}"/>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dirty="0">
                <a:solidFill>
                  <a:schemeClr val="bg1"/>
                </a:solidFill>
                <a:latin typeface="Univers" panose="020B0503020202020204" pitchFamily="34" charset="0"/>
              </a:rPr>
              <a:t>KEYNOTE-522: Immune-mediated AEs occurring in patients in the combined neoadjuvant and adjuvant phases at 75-month follow-up</a:t>
            </a:r>
          </a:p>
        </p:txBody>
      </p:sp>
      <p:grpSp>
        <p:nvGrpSpPr>
          <p:cNvPr id="7" name="Group 6">
            <a:extLst>
              <a:ext uri="{FF2B5EF4-FFF2-40B4-BE49-F238E27FC236}">
                <a16:creationId xmlns:a16="http://schemas.microsoft.com/office/drawing/2014/main" id="{73F8840E-0F13-4838-A330-059DBA3F6A7D}"/>
              </a:ext>
            </a:extLst>
          </p:cNvPr>
          <p:cNvGrpSpPr/>
          <p:nvPr/>
        </p:nvGrpSpPr>
        <p:grpSpPr>
          <a:xfrm>
            <a:off x="11314871" y="6087887"/>
            <a:ext cx="656605" cy="656603"/>
            <a:chOff x="8680178" y="917741"/>
            <a:chExt cx="352645" cy="350678"/>
          </a:xfrm>
        </p:grpSpPr>
        <p:sp>
          <p:nvSpPr>
            <p:cNvPr id="8" name="Oval 7">
              <a:extLst>
                <a:ext uri="{FF2B5EF4-FFF2-40B4-BE49-F238E27FC236}">
                  <a16:creationId xmlns:a16="http://schemas.microsoft.com/office/drawing/2014/main" id="{01F66D05-F3A2-49B9-889E-6C252FA25DF5}"/>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9" name="Graphic 8" descr="Home">
              <a:hlinkClick r:id="rId3" action="ppaction://hlinksldjump"/>
              <a:extLst>
                <a:ext uri="{FF2B5EF4-FFF2-40B4-BE49-F238E27FC236}">
                  <a16:creationId xmlns:a16="http://schemas.microsoft.com/office/drawing/2014/main" id="{F018CF0C-6950-4E78-A0C8-3B245B97EF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10" name="Group 9">
            <a:extLst>
              <a:ext uri="{FF2B5EF4-FFF2-40B4-BE49-F238E27FC236}">
                <a16:creationId xmlns:a16="http://schemas.microsoft.com/office/drawing/2014/main" id="{DB20E56C-470E-4FE0-A665-CEB125BBD35C}"/>
              </a:ext>
            </a:extLst>
          </p:cNvPr>
          <p:cNvGrpSpPr/>
          <p:nvPr/>
        </p:nvGrpSpPr>
        <p:grpSpPr>
          <a:xfrm>
            <a:off x="10553907" y="6081388"/>
            <a:ext cx="656603" cy="656603"/>
            <a:chOff x="8243370" y="3116905"/>
            <a:chExt cx="432000" cy="432000"/>
          </a:xfrm>
        </p:grpSpPr>
        <p:sp>
          <p:nvSpPr>
            <p:cNvPr id="11" name="Oval 10">
              <a:hlinkClick r:id="" action="ppaction://hlinkshowjump?jump=lastslideviewed"/>
              <a:extLst>
                <a:ext uri="{FF2B5EF4-FFF2-40B4-BE49-F238E27FC236}">
                  <a16:creationId xmlns:a16="http://schemas.microsoft.com/office/drawing/2014/main" id="{9825DDA7-A3FA-4D9D-9485-D22FB7F68960}"/>
                </a:ext>
              </a:extLst>
            </p:cNvPr>
            <p:cNvSpPr/>
            <p:nvPr/>
          </p:nvSpPr>
          <p:spPr>
            <a:xfrm flipH="1">
              <a:off x="8243370" y="3116905"/>
              <a:ext cx="432000" cy="432000"/>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3" name="Graphic 12" descr="Refresh RTL">
              <a:extLst>
                <a:ext uri="{FF2B5EF4-FFF2-40B4-BE49-F238E27FC236}">
                  <a16:creationId xmlns:a16="http://schemas.microsoft.com/office/drawing/2014/main" id="{810B6CF7-64D4-4E8E-AC1C-52DF23FFEC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35757" y="3201314"/>
              <a:ext cx="288000" cy="288000"/>
            </a:xfrm>
            <a:prstGeom prst="rect">
              <a:avLst/>
            </a:prstGeom>
          </p:spPr>
        </p:pic>
      </p:grpSp>
      <p:graphicFrame>
        <p:nvGraphicFramePr>
          <p:cNvPr id="12" name="Table 5">
            <a:extLst>
              <a:ext uri="{FF2B5EF4-FFF2-40B4-BE49-F238E27FC236}">
                <a16:creationId xmlns:a16="http://schemas.microsoft.com/office/drawing/2014/main" id="{F01410F7-7022-4EC1-902F-955C3644D494}"/>
              </a:ext>
            </a:extLst>
          </p:cNvPr>
          <p:cNvGraphicFramePr>
            <a:graphicFrameLocks noGrp="1"/>
          </p:cNvGraphicFramePr>
          <p:nvPr/>
        </p:nvGraphicFramePr>
        <p:xfrm>
          <a:off x="1581150" y="1268413"/>
          <a:ext cx="8679851" cy="3225236"/>
        </p:xfrm>
        <a:graphic>
          <a:graphicData uri="http://schemas.openxmlformats.org/drawingml/2006/table">
            <a:tbl>
              <a:tblPr firstRow="1" bandRow="1">
                <a:tableStyleId>{3B4B98B0-60AC-42C2-AFA5-B58CD77FA1E5}</a:tableStyleId>
              </a:tblPr>
              <a:tblGrid>
                <a:gridCol w="2041451">
                  <a:extLst>
                    <a:ext uri="{9D8B030D-6E8A-4147-A177-3AD203B41FA5}">
                      <a16:colId xmlns:a16="http://schemas.microsoft.com/office/drawing/2014/main" val="2427301028"/>
                    </a:ext>
                  </a:extLst>
                </a:gridCol>
                <a:gridCol w="1659600">
                  <a:extLst>
                    <a:ext uri="{9D8B030D-6E8A-4147-A177-3AD203B41FA5}">
                      <a16:colId xmlns:a16="http://schemas.microsoft.com/office/drawing/2014/main" val="660390019"/>
                    </a:ext>
                  </a:extLst>
                </a:gridCol>
                <a:gridCol w="1659600">
                  <a:extLst>
                    <a:ext uri="{9D8B030D-6E8A-4147-A177-3AD203B41FA5}">
                      <a16:colId xmlns:a16="http://schemas.microsoft.com/office/drawing/2014/main" val="3571723237"/>
                    </a:ext>
                  </a:extLst>
                </a:gridCol>
                <a:gridCol w="1659600">
                  <a:extLst>
                    <a:ext uri="{9D8B030D-6E8A-4147-A177-3AD203B41FA5}">
                      <a16:colId xmlns:a16="http://schemas.microsoft.com/office/drawing/2014/main" val="3427282000"/>
                    </a:ext>
                  </a:extLst>
                </a:gridCol>
                <a:gridCol w="1659600">
                  <a:extLst>
                    <a:ext uri="{9D8B030D-6E8A-4147-A177-3AD203B41FA5}">
                      <a16:colId xmlns:a16="http://schemas.microsoft.com/office/drawing/2014/main" val="1451070952"/>
                    </a:ext>
                  </a:extLst>
                </a:gridCol>
              </a:tblGrid>
              <a:tr h="324000">
                <a:tc rowSpan="2">
                  <a:txBody>
                    <a:bodyPr/>
                    <a:lstStyle/>
                    <a:p>
                      <a:r>
                        <a:rPr lang="en-GB" sz="1000" noProof="0">
                          <a:solidFill>
                            <a:schemeClr val="bg1"/>
                          </a:solidFill>
                          <a:latin typeface="Univers" panose="020B0503020202020204" pitchFamily="34" charset="0"/>
                        </a:rPr>
                        <a:t>AE, n (%)</a:t>
                      </a:r>
                      <a:endParaRPr lang="en-GB" sz="1000" b="1" i="0" baseline="3000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00877B"/>
                    </a:solidFill>
                  </a:tcPr>
                </a:tc>
                <a:tc gridSpan="2">
                  <a:txBody>
                    <a:bodyPr/>
                    <a:lstStyle/>
                    <a:p>
                      <a:pPr algn="ctr"/>
                      <a:r>
                        <a:rPr lang="en-GB" sz="1000" noProof="0">
                          <a:solidFill>
                            <a:schemeClr val="bg1"/>
                          </a:solidFill>
                          <a:latin typeface="Univers" panose="020B0503020202020204" pitchFamily="34" charset="0"/>
                        </a:rPr>
                        <a:t>KEYTRUDA + chemotherapy (n=783)</a:t>
                      </a:r>
                      <a:endParaRPr lang="en-GB" sz="100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68BF45"/>
                    </a:solidFill>
                  </a:tcPr>
                </a:tc>
                <a:tc hMerge="1">
                  <a:txBody>
                    <a:bodyPr/>
                    <a:lstStyle/>
                    <a:p>
                      <a:pPr algn="ctr"/>
                      <a:endParaRPr lang="en-GB" sz="1000" b="1" i="0">
                        <a:solidFill>
                          <a:schemeClr val="bg1"/>
                        </a:solidFill>
                        <a:latin typeface="Univers" panose="020B0503020202020204" pitchFamily="34" charset="0"/>
                      </a:endParaRPr>
                    </a:p>
                  </a:txBody>
                  <a:tcPr marL="36000" marR="36000" marT="36000" marB="36000" anchor="ctr">
                    <a:solidFill>
                      <a:srgbClr val="00877B"/>
                    </a:solidFill>
                  </a:tcPr>
                </a:tc>
                <a:tc gridSpan="2">
                  <a:txBody>
                    <a:bodyPr/>
                    <a:lstStyle/>
                    <a:p>
                      <a:pPr algn="ctr"/>
                      <a:r>
                        <a:rPr lang="en-GB" sz="1000" noProof="0">
                          <a:solidFill>
                            <a:schemeClr val="bg1"/>
                          </a:solidFill>
                          <a:latin typeface="Univers" panose="020B0503020202020204" pitchFamily="34" charset="0"/>
                        </a:rPr>
                        <a:t>Placebo + chemotherapy (n=389)</a:t>
                      </a:r>
                      <a:endParaRPr lang="en-GB" sz="1000" b="1" i="0" noProof="0">
                        <a:solidFill>
                          <a:schemeClr val="bg1"/>
                        </a:solidFill>
                        <a:latin typeface="Univers" panose="020B0503020202020204" pitchFamily="34" charset="0"/>
                      </a:endParaRPr>
                    </a:p>
                  </a:txBody>
                  <a:tcPr marL="36000" marR="36000" marT="36000" marB="36000" anchor="ctr">
                    <a:lnL>
                      <a:noFill/>
                    </a:lnL>
                    <a:lnR>
                      <a:noFill/>
                    </a:lnR>
                    <a:lnT w="12700" cmpd="sng">
                      <a:noFill/>
                    </a:lnT>
                    <a:lnB w="12700" cmpd="sng">
                      <a:noFill/>
                    </a:lnB>
                    <a:lnTlToBr w="12700" cmpd="sng">
                      <a:noFill/>
                      <a:prstDash val="solid"/>
                    </a:lnTlToBr>
                    <a:lnBlToTr w="12700" cmpd="sng">
                      <a:noFill/>
                      <a:prstDash val="solid"/>
                    </a:lnBlToTr>
                    <a:solidFill>
                      <a:srgbClr val="A6A6A6"/>
                    </a:solidFill>
                  </a:tcPr>
                </a:tc>
                <a:tc hMerge="1">
                  <a:txBody>
                    <a:bodyPr/>
                    <a:lstStyle/>
                    <a:p>
                      <a:pPr algn="ctr"/>
                      <a:endParaRPr lang="en-GB" sz="1000" b="1" i="0">
                        <a:solidFill>
                          <a:schemeClr val="bg1"/>
                        </a:solidFill>
                        <a:latin typeface="Univers" panose="020B0503020202020204" pitchFamily="34" charset="0"/>
                      </a:endParaRPr>
                    </a:p>
                  </a:txBody>
                  <a:tcPr marL="36000" marR="36000" marT="36000" marB="36000" anchor="ctr">
                    <a:solidFill>
                      <a:srgbClr val="00877B"/>
                    </a:solidFill>
                  </a:tcPr>
                </a:tc>
                <a:extLst>
                  <a:ext uri="{0D108BD9-81ED-4DB2-BD59-A6C34878D82A}">
                    <a16:rowId xmlns:a16="http://schemas.microsoft.com/office/drawing/2014/main" val="1671468373"/>
                  </a:ext>
                </a:extLst>
              </a:tr>
              <a:tr h="273600">
                <a:tc vMerge="1">
                  <a:txBody>
                    <a:bodyPr/>
                    <a:lstStyle/>
                    <a:p>
                      <a:endParaRPr lang="en-GB" sz="1000" b="1" i="0" baseline="30000">
                        <a:solidFill>
                          <a:schemeClr val="bg1"/>
                        </a:solidFill>
                        <a:latin typeface="Univers" panose="020B0503020202020204" pitchFamily="34" charset="0"/>
                      </a:endParaRPr>
                    </a:p>
                  </a:txBody>
                  <a:tcPr marL="36000" marR="36000" marT="36000" marB="36000" anchor="ctr">
                    <a:solidFill>
                      <a:srgbClr val="00877B"/>
                    </a:solidFill>
                  </a:tcPr>
                </a:tc>
                <a:tc>
                  <a:txBody>
                    <a:bodyPr/>
                    <a:lstStyle/>
                    <a:p>
                      <a:pPr algn="ctr"/>
                      <a:r>
                        <a:rPr lang="en-GB" sz="1000" b="1" i="0" noProof="0">
                          <a:solidFill>
                            <a:schemeClr val="bg1"/>
                          </a:solidFill>
                          <a:latin typeface="Univers" panose="020B0503020202020204" pitchFamily="34" charset="0"/>
                        </a:rPr>
                        <a:t>Any grade</a:t>
                      </a:r>
                    </a:p>
                  </a:txBody>
                  <a:tcPr marL="36000" marR="36000" marT="36000" marB="36000" anchor="ctr">
                    <a:lnL w="12700" cmpd="sng">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i="0" noProof="0">
                          <a:solidFill>
                            <a:schemeClr val="bg1"/>
                          </a:solidFill>
                          <a:latin typeface="Univers" panose="020B0503020202020204" pitchFamily="34" charset="0"/>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68BF45"/>
                    </a:solidFill>
                  </a:tcPr>
                </a:tc>
                <a:tc>
                  <a:txBody>
                    <a:bodyPr/>
                    <a:lstStyle/>
                    <a:p>
                      <a:pPr algn="ctr"/>
                      <a:r>
                        <a:rPr lang="en-GB" sz="1000" b="1" i="0" noProof="0">
                          <a:solidFill>
                            <a:schemeClr val="bg1"/>
                          </a:solidFill>
                          <a:latin typeface="Univers" panose="020B0503020202020204" pitchFamily="34" charset="0"/>
                        </a:rPr>
                        <a:t>Any grade</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tc>
                  <a:txBody>
                    <a:bodyPr/>
                    <a:lstStyle/>
                    <a:p>
                      <a:pPr algn="ctr"/>
                      <a:r>
                        <a:rPr lang="en-GB" sz="1000" b="1" i="0" noProof="0">
                          <a:solidFill>
                            <a:schemeClr val="bg1"/>
                          </a:solidFill>
                          <a:latin typeface="Univers" panose="020B0503020202020204" pitchFamily="34" charset="0"/>
                        </a:rPr>
                        <a:t>Grade ≥3 </a:t>
                      </a: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359798929"/>
                  </a:ext>
                </a:extLst>
              </a:tr>
              <a:tr h="238876">
                <a:tc>
                  <a:txBody>
                    <a:bodyPr/>
                    <a:lstStyle/>
                    <a:p>
                      <a:r>
                        <a:rPr lang="en-GB" sz="1000" noProof="0">
                          <a:latin typeface="Univers" panose="020B0503020202020204" pitchFamily="34" charset="0"/>
                          <a:cs typeface="Calibri" panose="020F0502020204030204" pitchFamily="34" charset="0"/>
                        </a:rPr>
                        <a:t>Any AE</a:t>
                      </a:r>
                      <a:endParaRPr lang="en-GB" sz="1000" noProof="0">
                        <a:latin typeface="Univers" panose="020B0503020202020204" pitchFamily="34" charset="0"/>
                      </a:endParaRPr>
                    </a:p>
                  </a:txBody>
                  <a:tcPr marL="36000" marR="36000" marT="36000" marB="36000" anchor="ctr">
                    <a:lnL>
                      <a:noFill/>
                    </a:lnL>
                    <a:lnR>
                      <a:noFill/>
                    </a:lnR>
                    <a:lnT w="12700" cmpd="sng">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777 (99.2)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645 (82.4)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389 (100.0)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306 (78.7)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06827500"/>
                  </a:ext>
                </a:extLst>
              </a:tr>
              <a:tr h="238876">
                <a:tc>
                  <a:txBody>
                    <a:bodyPr/>
                    <a:lstStyle/>
                    <a:p>
                      <a:pPr marL="0" indent="0"/>
                      <a:r>
                        <a:rPr lang="en-GB" sz="1000" noProof="0">
                          <a:latin typeface="Univers" panose="020B0503020202020204" pitchFamily="34" charset="0"/>
                        </a:rPr>
                        <a:t>TRAE</a:t>
                      </a:r>
                      <a:r>
                        <a:rPr lang="en-GB" sz="1000" baseline="30000" noProof="0">
                          <a:latin typeface="Univers" panose="020B0503020202020204" pitchFamily="34" charset="0"/>
                        </a:rPr>
                        <a:t>a</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774 (98.9)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604 (77.1)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388 (99.7)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285 (73.3)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97373922"/>
                  </a:ext>
                </a:extLst>
              </a:tr>
              <a:tr h="238876">
                <a:tc>
                  <a:txBody>
                    <a:bodyPr/>
                    <a:lstStyle/>
                    <a:p>
                      <a:pPr marL="0" indent="0"/>
                      <a:r>
                        <a:rPr lang="en-GB" sz="1000" noProof="0">
                          <a:latin typeface="Univers" panose="020B0503020202020204" pitchFamily="34" charset="0"/>
                        </a:rPr>
                        <a:t>Immune-mediated AE</a:t>
                      </a:r>
                      <a:r>
                        <a:rPr lang="en-GB" sz="1000" baseline="30000" noProof="0">
                          <a:latin typeface="Univers" panose="020B0503020202020204" pitchFamily="34" charset="0"/>
                        </a:rPr>
                        <a:t>b</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274 (35.0)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102 (13.0)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51 (13.1)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0653820"/>
                  </a:ext>
                </a:extLst>
              </a:tr>
              <a:tr h="238876">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a:latin typeface="Univers" panose="020B0503020202020204" pitchFamily="34" charset="0"/>
                        </a:rPr>
                        <a:t>Hypothyroidism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118 (15.1)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4 (0.5)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22 (5.7)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911873474"/>
                  </a:ext>
                </a:extLst>
              </a:tr>
              <a:tr h="238876">
                <a:tc>
                  <a:txBody>
                    <a:bodyPr/>
                    <a:lstStyle/>
                    <a:p>
                      <a:pPr marL="180000" indent="0"/>
                      <a:r>
                        <a:rPr lang="en-GB" sz="1000" noProof="0">
                          <a:latin typeface="Univers" panose="020B0503020202020204" pitchFamily="34" charset="0"/>
                        </a:rPr>
                        <a:t>Severe skin reaction</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45 (5.7)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37 (4.7)</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4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682572805"/>
                  </a:ext>
                </a:extLst>
              </a:tr>
              <a:tr h="238876">
                <a:tc>
                  <a:txBody>
                    <a:bodyPr/>
                    <a:lstStyle/>
                    <a:p>
                      <a:pPr marL="180000" marR="0" lvl="0" indent="0" algn="l" defTabSz="914400" rtl="0" eaLnBrk="1" fontAlgn="auto" latinLnBrk="0" hangingPunct="1">
                        <a:lnSpc>
                          <a:spcPct val="100000"/>
                        </a:lnSpc>
                        <a:spcBef>
                          <a:spcPts val="0"/>
                        </a:spcBef>
                        <a:spcAft>
                          <a:spcPts val="0"/>
                        </a:spcAft>
                        <a:buClrTx/>
                        <a:buSzTx/>
                        <a:buFontTx/>
                        <a:buNone/>
                        <a:tabLst/>
                        <a:defRPr/>
                      </a:pPr>
                      <a:r>
                        <a:rPr lang="en-GB" sz="1000" noProof="0">
                          <a:latin typeface="Univers" panose="020B0503020202020204" pitchFamily="34" charset="0"/>
                        </a:rPr>
                        <a:t>Hyperthyroidism</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41 (5.2)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7 (1.8)</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49485789"/>
                  </a:ext>
                </a:extLst>
              </a:tr>
              <a:tr h="238876">
                <a:tc>
                  <a:txBody>
                    <a:bodyPr/>
                    <a:lstStyle/>
                    <a:p>
                      <a:pPr marL="180000" indent="0"/>
                      <a:r>
                        <a:rPr lang="en-GB" sz="1000" noProof="0">
                          <a:latin typeface="Univers" panose="020B0503020202020204" pitchFamily="34" charset="0"/>
                        </a:rPr>
                        <a:t>Gastritis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27 (3.4)</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8 (2.1)</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41553487"/>
                  </a:ext>
                </a:extLst>
              </a:tr>
              <a:tr h="238876">
                <a:tc>
                  <a:txBody>
                    <a:bodyPr/>
                    <a:lstStyle/>
                    <a:p>
                      <a:pPr marL="180000" indent="0"/>
                      <a:r>
                        <a:rPr lang="en-GB" sz="1000" noProof="0">
                          <a:latin typeface="Univers" panose="020B0503020202020204" pitchFamily="34" charset="0"/>
                        </a:rPr>
                        <a:t>Adrenal insufficiency</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20 (2.6)</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8 (1.0)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57512101"/>
                  </a:ext>
                </a:extLst>
              </a:tr>
              <a:tr h="238876">
                <a:tc>
                  <a:txBody>
                    <a:bodyPr/>
                    <a:lstStyle/>
                    <a:p>
                      <a:pPr marL="180000"/>
                      <a:r>
                        <a:rPr lang="en-GB" sz="1000" noProof="0">
                          <a:latin typeface="Univers" panose="020B0503020202020204" pitchFamily="34" charset="0"/>
                        </a:rPr>
                        <a:t>Pneumonitis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17 (2.2)</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7 (0.9)</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6 (1.5)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 (0.5)</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251301498"/>
                  </a:ext>
                </a:extLst>
              </a:tr>
              <a:tr h="238876">
                <a:tc>
                  <a:txBody>
                    <a:bodyPr/>
                    <a:lstStyle/>
                    <a:p>
                      <a:pPr marL="180000"/>
                      <a:r>
                        <a:rPr lang="en-GB" sz="1000" noProof="0">
                          <a:latin typeface="Univers" panose="020B0503020202020204" pitchFamily="34" charset="0"/>
                        </a:rPr>
                        <a:t>Thyroiditis</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16 (2.0)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2 (0.3)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5 (1.3)</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noProof="0">
                          <a:latin typeface="Univers" panose="020B0503020202020204" pitchFamily="34" charset="0"/>
                        </a:rPr>
                        <a:t>0</a:t>
                      </a:r>
                    </a:p>
                  </a:txBody>
                  <a:tcPr marL="36000" marR="36000" marT="36000" marB="3600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880239"/>
                  </a:ext>
                </a:extLst>
              </a:tr>
              <a:tr h="238876">
                <a:tc>
                  <a:txBody>
                    <a:bodyPr/>
                    <a:lstStyle/>
                    <a:p>
                      <a:pPr marL="180000"/>
                      <a:r>
                        <a:rPr lang="en-GB" sz="1000" noProof="0">
                          <a:latin typeface="Univers" panose="020B0503020202020204" pitchFamily="34" charset="0"/>
                        </a:rPr>
                        <a:t>Hypophysitis</a:t>
                      </a:r>
                    </a:p>
                  </a:txBody>
                  <a:tcPr marL="36000" marR="36000" marT="36000" marB="36000" anchor="ctr">
                    <a:lnT>
                      <a:noFill/>
                    </a:lnT>
                  </a:tcPr>
                </a:tc>
                <a:tc>
                  <a:txBody>
                    <a:bodyPr/>
                    <a:lstStyle/>
                    <a:p>
                      <a:pPr algn="ctr"/>
                      <a:r>
                        <a:rPr lang="en-GB" sz="1000" noProof="0">
                          <a:latin typeface="Univers" panose="020B0503020202020204" pitchFamily="34" charset="0"/>
                        </a:rPr>
                        <a:t>15 (1.9)</a:t>
                      </a:r>
                    </a:p>
                  </a:txBody>
                  <a:tcPr marL="36000" marR="36000" marT="36000" marB="36000" anchor="ctr">
                    <a:lnT>
                      <a:noFill/>
                    </a:lnT>
                  </a:tcPr>
                </a:tc>
                <a:tc>
                  <a:txBody>
                    <a:bodyPr/>
                    <a:lstStyle/>
                    <a:p>
                      <a:pPr algn="ctr"/>
                      <a:r>
                        <a:rPr lang="en-GB" sz="1000" noProof="0">
                          <a:latin typeface="Univers" panose="020B0503020202020204" pitchFamily="34" charset="0"/>
                        </a:rPr>
                        <a:t>10 (1.3)</a:t>
                      </a:r>
                    </a:p>
                  </a:txBody>
                  <a:tcPr marL="36000" marR="36000" marT="36000" marB="36000" anchor="ctr">
                    <a:lnT>
                      <a:noFill/>
                    </a:lnT>
                  </a:tcPr>
                </a:tc>
                <a:tc>
                  <a:txBody>
                    <a:bodyPr/>
                    <a:lstStyle/>
                    <a:p>
                      <a:pPr algn="ctr"/>
                      <a:r>
                        <a:rPr lang="en-GB" sz="1000" noProof="0">
                          <a:latin typeface="Univers" panose="020B0503020202020204" pitchFamily="34" charset="0"/>
                        </a:rPr>
                        <a:t>1 (0.3)</a:t>
                      </a:r>
                    </a:p>
                  </a:txBody>
                  <a:tcPr marL="36000" marR="36000" marT="36000" marB="36000" anchor="ctr">
                    <a:lnT>
                      <a:noFill/>
                    </a:lnT>
                  </a:tcPr>
                </a:tc>
                <a:tc>
                  <a:txBody>
                    <a:bodyPr/>
                    <a:lstStyle/>
                    <a:p>
                      <a:pPr algn="ctr"/>
                      <a:r>
                        <a:rPr lang="en-GB" sz="1000" noProof="0">
                          <a:latin typeface="Univers" panose="020B0503020202020204" pitchFamily="34" charset="0"/>
                        </a:rPr>
                        <a:t>0</a:t>
                      </a:r>
                    </a:p>
                  </a:txBody>
                  <a:tcPr marL="36000" marR="36000" marT="36000" marB="36000" anchor="ctr">
                    <a:lnT>
                      <a:noFill/>
                    </a:lnT>
                  </a:tcPr>
                </a:tc>
                <a:extLst>
                  <a:ext uri="{0D108BD9-81ED-4DB2-BD59-A6C34878D82A}">
                    <a16:rowId xmlns:a16="http://schemas.microsoft.com/office/drawing/2014/main" val="1071087961"/>
                  </a:ext>
                </a:extLst>
              </a:tr>
            </a:tbl>
          </a:graphicData>
        </a:graphic>
      </p:graphicFrame>
      <p:sp>
        <p:nvSpPr>
          <p:cNvPr id="14" name="Text Placeholder 7">
            <a:extLst>
              <a:ext uri="{FF2B5EF4-FFF2-40B4-BE49-F238E27FC236}">
                <a16:creationId xmlns:a16="http://schemas.microsoft.com/office/drawing/2014/main" id="{0A052706-FAF4-49E1-9A39-EA74C0C15EA4}"/>
              </a:ext>
            </a:extLst>
          </p:cNvPr>
          <p:cNvSpPr txBox="1">
            <a:spLocks/>
          </p:cNvSpPr>
          <p:nvPr/>
        </p:nvSpPr>
        <p:spPr>
          <a:xfrm>
            <a:off x="80996" y="5998679"/>
            <a:ext cx="10348879"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dirty="0">
                <a:latin typeface="Univers" panose="020B0503020202020204" pitchFamily="34" charset="0"/>
              </a:rPr>
              <a:t>Listed are AEs that occurred during, or 30 days after the treatment period (or, for serious AEs, within 90 days) in patients who were randomised and received ≥1 trial drug, underwent surgery, or both.</a:t>
            </a:r>
            <a:br>
              <a:rPr lang="en-GB" sz="800" b="1" dirty="0">
                <a:latin typeface="Univers" panose="020B0503020202020204" pitchFamily="34" charset="0"/>
              </a:rPr>
            </a:br>
            <a:r>
              <a:rPr lang="en-GB" sz="800" b="1" dirty="0">
                <a:latin typeface="Univers" panose="020B0503020202020204" pitchFamily="34" charset="0"/>
              </a:rPr>
              <a:t>The severity of the AEs was graded according to the Common Terminology Criteria for Adverse Events, v4.0, of the National Cancer Institute. Immune-mediated adverse events that occurred in ≥15</a:t>
            </a:r>
          </a:p>
          <a:p>
            <a:pPr marL="0" indent="0">
              <a:spcBef>
                <a:spcPts val="0"/>
              </a:spcBef>
              <a:buNone/>
            </a:pPr>
            <a:r>
              <a:rPr lang="en-GB" sz="800" b="1" dirty="0">
                <a:latin typeface="Univers" panose="020B0503020202020204" pitchFamily="34" charset="0"/>
              </a:rPr>
              <a:t>patients in either treatment group are reported. Patients may have had more than one event.</a:t>
            </a:r>
            <a:br>
              <a:rPr lang="en-GB" sz="800" b="1" dirty="0">
                <a:latin typeface="Univers" panose="020B0503020202020204" pitchFamily="34" charset="0"/>
              </a:rPr>
            </a:br>
            <a:r>
              <a:rPr lang="en-GB" sz="800" b="1" baseline="30000" dirty="0" err="1">
                <a:latin typeface="Univers" panose="020B0503020202020204" pitchFamily="34" charset="0"/>
              </a:rPr>
              <a:t>a</a:t>
            </a:r>
            <a:r>
              <a:rPr lang="en-GB" sz="800" b="1" dirty="0" err="1">
                <a:latin typeface="Univers" panose="020B0503020202020204" pitchFamily="34" charset="0"/>
              </a:rPr>
              <a:t>Grade</a:t>
            </a:r>
            <a:r>
              <a:rPr lang="en-GB" sz="800" b="1" dirty="0">
                <a:latin typeface="Univers" panose="020B0503020202020204" pitchFamily="34" charset="0"/>
              </a:rPr>
              <a:t> 5 TRAEs were sepsis and multiple organ dysfunction syndrome (n=1) and pneumonitis, pulmonary embolism and autoimmune encephalitis (n=1 in each group) in the KEYTRUDA + chemotherapy arm and septic shock (n=1) in the placebo + chemotherapy arm; </a:t>
            </a:r>
            <a:r>
              <a:rPr lang="en-GB" sz="800" b="1" baseline="30000" dirty="0" err="1">
                <a:latin typeface="Univers" panose="020B0503020202020204" pitchFamily="34" charset="0"/>
              </a:rPr>
              <a:t>b</a:t>
            </a:r>
            <a:r>
              <a:rPr lang="en-GB" sz="800" b="1" dirty="0" err="1">
                <a:latin typeface="Univers" panose="020B0503020202020204" pitchFamily="34" charset="0"/>
              </a:rPr>
              <a:t>Immune</a:t>
            </a:r>
            <a:r>
              <a:rPr lang="en-GB" sz="800" b="1" dirty="0">
                <a:latin typeface="Univers" panose="020B0503020202020204" pitchFamily="34" charset="0"/>
              </a:rPr>
              <a:t>-mediated AEs were determined according to a list of terms determined by the sponsor, regardless of attribution to any trial treatment by the investigators. Grade 5 immune-mediated AEs were pulmonary embolism and autoimmune encephalitis (n=1 each) in the KEYTRUDA + chemotherapy group.</a:t>
            </a:r>
            <a:br>
              <a:rPr lang="en-GB" sz="800" b="1" dirty="0">
                <a:latin typeface="Univers" panose="020B0503020202020204" pitchFamily="34" charset="0"/>
              </a:rPr>
            </a:br>
            <a:r>
              <a:rPr lang="en-GB" sz="800" dirty="0">
                <a:latin typeface="Univers" panose="020B0503020202020204" pitchFamily="34" charset="0"/>
              </a:rPr>
              <a:t>AE, adverse event.</a:t>
            </a:r>
            <a:br>
              <a:rPr lang="en-GB" sz="800" dirty="0">
                <a:latin typeface="Univers" panose="020B0503020202020204" pitchFamily="34" charset="0"/>
              </a:rPr>
            </a:br>
            <a:r>
              <a:rPr lang="en-GB" sz="800" dirty="0">
                <a:latin typeface="Univers" panose="020B0503020202020204" pitchFamily="34" charset="0"/>
              </a:rPr>
              <a:t>Schmid P et al. </a:t>
            </a:r>
            <a:r>
              <a:rPr lang="en-GB" sz="800" i="1" dirty="0">
                <a:latin typeface="Univers" panose="020B0503020202020204" pitchFamily="34" charset="0"/>
              </a:rPr>
              <a:t>N Engl J Med </a:t>
            </a:r>
            <a:r>
              <a:rPr lang="en-GB" sz="800" dirty="0">
                <a:latin typeface="Univers" panose="020B0503020202020204" pitchFamily="34" charset="0"/>
              </a:rPr>
              <a:t>2024;391:1981–1991.</a:t>
            </a:r>
          </a:p>
        </p:txBody>
      </p:sp>
      <p:sp>
        <p:nvSpPr>
          <p:cNvPr id="3" name="TextBox 2">
            <a:extLst>
              <a:ext uri="{FF2B5EF4-FFF2-40B4-BE49-F238E27FC236}">
                <a16:creationId xmlns:a16="http://schemas.microsoft.com/office/drawing/2014/main" id="{723335BA-AC31-E0B6-A959-DEBE27D6B31B}"/>
              </a:ext>
            </a:extLst>
          </p:cNvPr>
          <p:cNvSpPr txBox="1"/>
          <p:nvPr/>
        </p:nvSpPr>
        <p:spPr>
          <a:xfrm>
            <a:off x="6456052" y="4763736"/>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a:latin typeface="Univers" panose="020B0503020202020204" pitchFamily="34" charset="0"/>
              </a:rPr>
              <a:t>Adapted from Schmid P et al. 2024.</a:t>
            </a:r>
          </a:p>
        </p:txBody>
      </p:sp>
      <p:sp>
        <p:nvSpPr>
          <p:cNvPr id="4" name="TextBox 3">
            <a:extLst>
              <a:ext uri="{FF2B5EF4-FFF2-40B4-BE49-F238E27FC236}">
                <a16:creationId xmlns:a16="http://schemas.microsoft.com/office/drawing/2014/main" id="{475A2164-0C9C-A369-2D75-48AD1D39CC7F}"/>
              </a:ext>
            </a:extLst>
          </p:cNvPr>
          <p:cNvSpPr txBox="1"/>
          <p:nvPr/>
        </p:nvSpPr>
        <p:spPr>
          <a:xfrm>
            <a:off x="7762764" y="6566919"/>
            <a:ext cx="3590248" cy="246221"/>
          </a:xfrm>
          <a:prstGeom prst="rect">
            <a:avLst/>
          </a:prstGeom>
          <a:noFill/>
        </p:spPr>
        <p:txBody>
          <a:bodyPr wrap="square">
            <a:spAutoFit/>
          </a:bodyPr>
          <a:lstStyle/>
          <a:p>
            <a:pPr algn="ctr"/>
            <a:r>
              <a:rPr lang="en-GB" sz="1000" b="1">
                <a:latin typeface="Univers" panose="020B0503020202020204" pitchFamily="34" charset="0"/>
                <a:hlinkClick r:id="rId6"/>
              </a:rPr>
              <a:t>UK Prescribing Information</a:t>
            </a:r>
            <a:endParaRPr lang="en-GB" sz="1000" b="1">
              <a:latin typeface="Univers" panose="020B0503020202020204" pitchFamily="34" charset="0"/>
            </a:endParaRPr>
          </a:p>
        </p:txBody>
      </p:sp>
    </p:spTree>
    <p:extLst>
      <p:ext uri="{BB962C8B-B14F-4D97-AF65-F5344CB8AC3E}">
        <p14:creationId xmlns:p14="http://schemas.microsoft.com/office/powerpoint/2010/main" val="199924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F7840A-8A50-4246-8826-220A86227BA3}"/>
              </a:ext>
            </a:extLst>
          </p:cNvPr>
          <p:cNvGrpSpPr/>
          <p:nvPr/>
        </p:nvGrpSpPr>
        <p:grpSpPr>
          <a:xfrm>
            <a:off x="11314871" y="6087887"/>
            <a:ext cx="656605" cy="656603"/>
            <a:chOff x="8680178" y="917741"/>
            <a:chExt cx="352645" cy="350678"/>
          </a:xfrm>
        </p:grpSpPr>
        <p:sp>
          <p:nvSpPr>
            <p:cNvPr id="10" name="Oval 9">
              <a:extLst>
                <a:ext uri="{FF2B5EF4-FFF2-40B4-BE49-F238E27FC236}">
                  <a16:creationId xmlns:a16="http://schemas.microsoft.com/office/drawing/2014/main" id="{3740BFE5-2F33-46E1-9269-1FC4365B7691}"/>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1" name="Graphic 10" descr="Home">
              <a:hlinkClick r:id="rId3" action="ppaction://hlinksldjump"/>
              <a:extLst>
                <a:ext uri="{FF2B5EF4-FFF2-40B4-BE49-F238E27FC236}">
                  <a16:creationId xmlns:a16="http://schemas.microsoft.com/office/drawing/2014/main" id="{68A5B170-0CFC-4B7B-96B1-F6132CEB2B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29" name="Text Placeholder 7">
            <a:extLst>
              <a:ext uri="{FF2B5EF4-FFF2-40B4-BE49-F238E27FC236}">
                <a16:creationId xmlns:a16="http://schemas.microsoft.com/office/drawing/2014/main" id="{4114671B-730F-4D78-8EA4-4B59AA41F9FB}"/>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800" b="1" baseline="30000" noProof="0" dirty="0">
                <a:latin typeface="Univers" panose="020B0503020202020204" pitchFamily="34" charset="0"/>
              </a:rPr>
              <a:t>a</a:t>
            </a:r>
            <a:r>
              <a:rPr lang="en-GB" sz="800" b="1" noProof="0" dirty="0">
                <a:latin typeface="Univers" panose="020B0503020202020204" pitchFamily="34" charset="0"/>
              </a:rPr>
              <a:t>Stage IIA, IIB, IIIA and IIIB early TNBC, and IIIC TNBC, as defined by the primary tumour-regional lymph node staging criteria of the AJCC (7</a:t>
            </a:r>
            <a:r>
              <a:rPr lang="en-GB" sz="800" b="1" baseline="30000" noProof="0" dirty="0">
                <a:latin typeface="Univers" panose="020B0503020202020204" pitchFamily="34" charset="0"/>
              </a:rPr>
              <a:t>th</a:t>
            </a:r>
            <a:r>
              <a:rPr lang="en-GB" sz="800" b="1" noProof="0" dirty="0">
                <a:latin typeface="Univers" panose="020B0503020202020204" pitchFamily="34" charset="0"/>
              </a:rPr>
              <a:t> Edition).</a:t>
            </a:r>
            <a:r>
              <a:rPr lang="en-GB" sz="800" b="1" baseline="30000" noProof="0" dirty="0">
                <a:latin typeface="Univers" panose="020B0503020202020204" pitchFamily="34" charset="0"/>
              </a:rPr>
              <a:t>3</a:t>
            </a:r>
            <a:br>
              <a:rPr lang="en-GB" sz="800" b="1" noProof="0" dirty="0">
                <a:latin typeface="Univers" panose="020B0503020202020204" pitchFamily="34" charset="0"/>
              </a:rPr>
            </a:br>
            <a:r>
              <a:rPr lang="en-GB" sz="800" noProof="0" dirty="0">
                <a:latin typeface="Univers" panose="020B0503020202020204" pitchFamily="34" charset="0"/>
              </a:rPr>
              <a:t>AJCC, American Joint Committee on Cancer; NICE, National Institute for Health and Care Excellence; TNBC, triple-negative breast cancer. </a:t>
            </a:r>
          </a:p>
          <a:p>
            <a:pPr marL="0" indent="0">
              <a:lnSpc>
                <a:spcPct val="100000"/>
              </a:lnSpc>
              <a:spcBef>
                <a:spcPts val="0"/>
              </a:spcBef>
              <a:buNone/>
            </a:pPr>
            <a:r>
              <a:rPr lang="en-GB" sz="800" noProof="0" dirty="0">
                <a:latin typeface="Univers" panose="020B0503020202020204" pitchFamily="34" charset="0"/>
              </a:rPr>
              <a:t>1. NICE. Early and locally advanced breast cancer: diagnosis and management. </a:t>
            </a:r>
            <a:r>
              <a:rPr lang="en-GB" sz="800" noProof="0" dirty="0">
                <a:latin typeface="Univers" panose="020B0503020202020204" pitchFamily="34" charset="0"/>
                <a:hlinkClick r:id="rId5"/>
              </a:rPr>
              <a:t>https://www.nice.org.uk/guidance/ng101/chapter/Recommendations</a:t>
            </a:r>
            <a:r>
              <a:rPr lang="en-GB" sz="800" noProof="0" dirty="0">
                <a:latin typeface="Univers" panose="020B0503020202020204" pitchFamily="34" charset="0"/>
              </a:rPr>
              <a:t>. Accessed August 2025; </a:t>
            </a:r>
            <a:br>
              <a:rPr lang="en-GB" sz="800" noProof="0" dirty="0">
                <a:latin typeface="Univers" panose="020B0503020202020204" pitchFamily="34" charset="0"/>
              </a:rPr>
            </a:br>
            <a:r>
              <a:rPr lang="en-GB" sz="800" noProof="0" dirty="0">
                <a:latin typeface="Univers" panose="020B0503020202020204" pitchFamily="34" charset="0"/>
              </a:rPr>
              <a:t>2. KEYTRUDA (pembrolizumab) Summary of Product Characteristics. Available at: </a:t>
            </a:r>
            <a:r>
              <a:rPr lang="en-GB" sz="800" noProof="0" dirty="0">
                <a:latin typeface="Univers" panose="020B0503020202020204" pitchFamily="34" charset="0"/>
                <a:hlinkClick r:id="rId6"/>
              </a:rPr>
              <a:t>https://www.medicines.org.uk/emc/product/2498/smpc</a:t>
            </a:r>
            <a:r>
              <a:rPr lang="en-GB" sz="800" noProof="0" dirty="0">
                <a:latin typeface="Univers" panose="020B0503020202020204" pitchFamily="34" charset="0"/>
              </a:rPr>
              <a:t>. Accessed August 2025;</a:t>
            </a:r>
            <a:br>
              <a:rPr lang="en-GB" sz="800" noProof="0" dirty="0">
                <a:latin typeface="Univers" panose="020B0503020202020204" pitchFamily="34" charset="0"/>
              </a:rPr>
            </a:br>
            <a:r>
              <a:rPr lang="en-GB" sz="800" noProof="0" dirty="0">
                <a:latin typeface="Univers" panose="020B0503020202020204" pitchFamily="34" charset="0"/>
              </a:rPr>
              <a:t>3. AJCC. </a:t>
            </a:r>
            <a:r>
              <a:rPr lang="en-GB" sz="800" i="1" noProof="0" dirty="0">
                <a:latin typeface="Univers" panose="020B0503020202020204" pitchFamily="34" charset="0"/>
              </a:rPr>
              <a:t>AJCC</a:t>
            </a:r>
            <a:r>
              <a:rPr lang="en-GB" sz="800" noProof="0" dirty="0">
                <a:latin typeface="Univers" panose="020B0503020202020204" pitchFamily="34" charset="0"/>
              </a:rPr>
              <a:t> </a:t>
            </a:r>
            <a:r>
              <a:rPr lang="en-GB" sz="800" i="1" noProof="0" dirty="0">
                <a:latin typeface="Univers" panose="020B0503020202020204" pitchFamily="34" charset="0"/>
              </a:rPr>
              <a:t>Cancer Staging Manual</a:t>
            </a:r>
            <a:r>
              <a:rPr lang="en-GB" sz="800" noProof="0" dirty="0">
                <a:latin typeface="Univers" panose="020B0503020202020204" pitchFamily="34" charset="0"/>
              </a:rPr>
              <a:t>. 7</a:t>
            </a:r>
            <a:r>
              <a:rPr lang="en-GB" sz="800" baseline="30000" noProof="0" dirty="0">
                <a:latin typeface="Univers" panose="020B0503020202020204" pitchFamily="34" charset="0"/>
              </a:rPr>
              <a:t>th</a:t>
            </a:r>
            <a:r>
              <a:rPr lang="en-GB" sz="800" noProof="0" dirty="0">
                <a:latin typeface="Univers" panose="020B0503020202020204" pitchFamily="34" charset="0"/>
              </a:rPr>
              <a:t> ed. USA: Springer; 2010; 4. NICE. Technology appraisal guidance [TA851] December 2022. Available at:</a:t>
            </a:r>
            <a:br>
              <a:rPr lang="en-GB" sz="800" noProof="0" dirty="0">
                <a:latin typeface="Univers" panose="020B0503020202020204" pitchFamily="34" charset="0"/>
              </a:rPr>
            </a:br>
            <a:r>
              <a:rPr lang="en-GB" sz="800" noProof="0" dirty="0">
                <a:latin typeface="Univers" panose="020B0503020202020204" pitchFamily="34" charset="0"/>
                <a:hlinkClick r:id="rId7"/>
              </a:rPr>
              <a:t>https://www.nice.org.uk/guidance/ta851</a:t>
            </a:r>
            <a:r>
              <a:rPr lang="en-GB" sz="800" noProof="0" dirty="0">
                <a:latin typeface="Univers" panose="020B0503020202020204" pitchFamily="34" charset="0"/>
              </a:rPr>
              <a:t>. Accessed August 2025.</a:t>
            </a:r>
          </a:p>
        </p:txBody>
      </p:sp>
      <p:sp>
        <p:nvSpPr>
          <p:cNvPr id="8" name="Title 5">
            <a:extLst>
              <a:ext uri="{FF2B5EF4-FFF2-40B4-BE49-F238E27FC236}">
                <a16:creationId xmlns:a16="http://schemas.microsoft.com/office/drawing/2014/main" id="{C07E2461-B947-4A26-B626-8EC3227753AF}"/>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KEYTRUDA in the early-stage TNBC pathway</a:t>
            </a:r>
            <a:r>
              <a:rPr lang="en-GB" sz="2800" baseline="30000" noProof="0" dirty="0">
                <a:solidFill>
                  <a:schemeClr val="bg1"/>
                </a:solidFill>
                <a:latin typeface="Univers" panose="020B0503020202020204" pitchFamily="34" charset="0"/>
              </a:rPr>
              <a:t>1–4</a:t>
            </a:r>
          </a:p>
        </p:txBody>
      </p:sp>
      <p:sp>
        <p:nvSpPr>
          <p:cNvPr id="6" name="Rectangle 5">
            <a:extLst>
              <a:ext uri="{FF2B5EF4-FFF2-40B4-BE49-F238E27FC236}">
                <a16:creationId xmlns:a16="http://schemas.microsoft.com/office/drawing/2014/main" id="{D9C05629-1053-4E11-B69C-BF662A347EF2}"/>
              </a:ext>
            </a:extLst>
          </p:cNvPr>
          <p:cNvSpPr/>
          <p:nvPr/>
        </p:nvSpPr>
        <p:spPr>
          <a:xfrm>
            <a:off x="8942362" y="3943348"/>
            <a:ext cx="2952752" cy="1828801"/>
          </a:xfrm>
          <a:prstGeom prst="rect">
            <a:avLst/>
          </a:prstGeom>
          <a:solidFill>
            <a:srgbClr val="F0FAFB"/>
          </a:solidFill>
          <a:ln>
            <a:solidFill>
              <a:schemeClr val="accent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Box 11">
            <a:extLst>
              <a:ext uri="{FF2B5EF4-FFF2-40B4-BE49-F238E27FC236}">
                <a16:creationId xmlns:a16="http://schemas.microsoft.com/office/drawing/2014/main" id="{D85EE6E8-3D36-4DD6-848D-089F88D2590A}"/>
              </a:ext>
            </a:extLst>
          </p:cNvPr>
          <p:cNvSpPr txBox="1"/>
          <p:nvPr/>
        </p:nvSpPr>
        <p:spPr>
          <a:xfrm>
            <a:off x="10236261" y="4626240"/>
            <a:ext cx="1592178" cy="415498"/>
          </a:xfrm>
          <a:prstGeom prst="rect">
            <a:avLst/>
          </a:prstGeom>
          <a:solidFill>
            <a:srgbClr val="F0FAFB"/>
          </a:solidFill>
        </p:spPr>
        <p:txBody>
          <a:bodyPr wrap="square">
            <a:spAutoFit/>
          </a:bodyPr>
          <a:lstStyle/>
          <a:p>
            <a:r>
              <a:rPr lang="en-GB" sz="1050" noProof="0" dirty="0">
                <a:solidFill>
                  <a:schemeClr val="tx1">
                    <a:lumMod val="75000"/>
                    <a:lumOff val="25000"/>
                  </a:schemeClr>
                </a:solidFill>
                <a:effectLst/>
                <a:latin typeface="Univers" panose="020B0503020202020204" pitchFamily="34" charset="0"/>
              </a:rPr>
              <a:t>Patient discharged for regular monitoring</a:t>
            </a:r>
            <a:endParaRPr lang="en-GB" sz="1100" noProof="0" dirty="0">
              <a:solidFill>
                <a:schemeClr val="tx1">
                  <a:lumMod val="75000"/>
                  <a:lumOff val="25000"/>
                </a:schemeClr>
              </a:solidFill>
              <a:effectLst/>
              <a:latin typeface="Univers" panose="020B0503020202020204" pitchFamily="34" charset="0"/>
            </a:endParaRPr>
          </a:p>
        </p:txBody>
      </p:sp>
      <p:sp>
        <p:nvSpPr>
          <p:cNvPr id="14" name="TextBox 13">
            <a:extLst>
              <a:ext uri="{FF2B5EF4-FFF2-40B4-BE49-F238E27FC236}">
                <a16:creationId xmlns:a16="http://schemas.microsoft.com/office/drawing/2014/main" id="{533B52E6-7259-4F89-BAFB-C81E8C8BA900}"/>
              </a:ext>
            </a:extLst>
          </p:cNvPr>
          <p:cNvSpPr txBox="1"/>
          <p:nvPr/>
        </p:nvSpPr>
        <p:spPr>
          <a:xfrm>
            <a:off x="10236261" y="5217894"/>
            <a:ext cx="1499172" cy="415498"/>
          </a:xfrm>
          <a:prstGeom prst="rect">
            <a:avLst/>
          </a:prstGeom>
          <a:solidFill>
            <a:srgbClr val="F0FAFB"/>
          </a:solidFill>
        </p:spPr>
        <p:txBody>
          <a:bodyPr wrap="square">
            <a:spAutoFit/>
          </a:bodyPr>
          <a:lstStyle/>
          <a:p>
            <a:r>
              <a:rPr lang="en-GB" sz="1050" noProof="0" dirty="0">
                <a:solidFill>
                  <a:schemeClr val="tx1">
                    <a:lumMod val="75000"/>
                    <a:lumOff val="25000"/>
                  </a:schemeClr>
                </a:solidFill>
                <a:effectLst/>
                <a:latin typeface="Univers" panose="020B0503020202020204" pitchFamily="34" charset="0"/>
              </a:rPr>
              <a:t>Adjuvant chemotherapy</a:t>
            </a:r>
            <a:endParaRPr lang="en-GB" sz="1100" noProof="0" dirty="0">
              <a:solidFill>
                <a:schemeClr val="tx1">
                  <a:lumMod val="75000"/>
                  <a:lumOff val="25000"/>
                </a:schemeClr>
              </a:solidFill>
              <a:effectLst/>
              <a:latin typeface="Univers" panose="020B0503020202020204" pitchFamily="34" charset="0"/>
            </a:endParaRPr>
          </a:p>
        </p:txBody>
      </p:sp>
      <p:pic>
        <p:nvPicPr>
          <p:cNvPr id="15" name="Picture 14" descr="A screenshot of a cell phone&#10;&#10;Description automatically generated with low confidence">
            <a:extLst>
              <a:ext uri="{FF2B5EF4-FFF2-40B4-BE49-F238E27FC236}">
                <a16:creationId xmlns:a16="http://schemas.microsoft.com/office/drawing/2014/main" id="{FEAF5658-BFA1-4D64-B74E-38E857ABB110}"/>
              </a:ext>
            </a:extLst>
          </p:cNvPr>
          <p:cNvPicPr>
            <a:picLocks noChangeAspect="1"/>
          </p:cNvPicPr>
          <p:nvPr/>
        </p:nvPicPr>
        <p:blipFill rotWithShape="1">
          <a:blip r:embed="rId8">
            <a:extLst>
              <a:ext uri="{28A0092B-C50C-407E-A947-70E740481C1C}">
                <a14:useLocalDpi xmlns:a14="http://schemas.microsoft.com/office/drawing/2010/main" val="0"/>
              </a:ext>
            </a:extLst>
          </a:blip>
          <a:srcRect l="60639" t="28195" r="27955" b="63194"/>
          <a:stretch/>
        </p:blipFill>
        <p:spPr>
          <a:xfrm>
            <a:off x="9006412" y="5181654"/>
            <a:ext cx="1188300" cy="504621"/>
          </a:xfrm>
          <a:prstGeom prst="rect">
            <a:avLst/>
          </a:prstGeom>
        </p:spPr>
      </p:pic>
      <p:pic>
        <p:nvPicPr>
          <p:cNvPr id="16" name="Picture 15" descr="A screenshot of a cell phone&#10;&#10;Description automatically generated with low confidence">
            <a:extLst>
              <a:ext uri="{FF2B5EF4-FFF2-40B4-BE49-F238E27FC236}">
                <a16:creationId xmlns:a16="http://schemas.microsoft.com/office/drawing/2014/main" id="{9C2ED6A8-5A43-4670-81D5-4D7EC09A0DFA}"/>
              </a:ext>
            </a:extLst>
          </p:cNvPr>
          <p:cNvPicPr>
            <a:picLocks noChangeAspect="1"/>
          </p:cNvPicPr>
          <p:nvPr/>
        </p:nvPicPr>
        <p:blipFill rotWithShape="1">
          <a:blip r:embed="rId9">
            <a:extLst>
              <a:ext uri="{28A0092B-C50C-407E-A947-70E740481C1C}">
                <a14:useLocalDpi xmlns:a14="http://schemas.microsoft.com/office/drawing/2010/main" val="0"/>
              </a:ext>
            </a:extLst>
          </a:blip>
          <a:srcRect l="63373" t="37639" r="31315" b="53260"/>
          <a:stretch/>
        </p:blipFill>
        <p:spPr>
          <a:xfrm>
            <a:off x="9313292" y="4553289"/>
            <a:ext cx="523464" cy="504427"/>
          </a:xfrm>
          <a:prstGeom prst="rect">
            <a:avLst/>
          </a:prstGeom>
        </p:spPr>
      </p:pic>
      <p:pic>
        <p:nvPicPr>
          <p:cNvPr id="17" name="Picture 16">
            <a:extLst>
              <a:ext uri="{FF2B5EF4-FFF2-40B4-BE49-F238E27FC236}">
                <a16:creationId xmlns:a16="http://schemas.microsoft.com/office/drawing/2014/main" id="{7FCDF3FF-8779-3EA1-6311-3C2D6A336211}"/>
              </a:ext>
            </a:extLst>
          </p:cNvPr>
          <p:cNvPicPr>
            <a:picLocks noChangeAspect="1"/>
          </p:cNvPicPr>
          <p:nvPr/>
        </p:nvPicPr>
        <p:blipFill>
          <a:blip r:embed="rId10"/>
          <a:stretch>
            <a:fillRect/>
          </a:stretch>
        </p:blipFill>
        <p:spPr>
          <a:xfrm>
            <a:off x="9364198" y="4034390"/>
            <a:ext cx="434458" cy="469821"/>
          </a:xfrm>
          <a:prstGeom prst="rect">
            <a:avLst/>
          </a:prstGeom>
        </p:spPr>
      </p:pic>
      <p:sp>
        <p:nvSpPr>
          <p:cNvPr id="20" name="TextBox 19">
            <a:extLst>
              <a:ext uri="{FF2B5EF4-FFF2-40B4-BE49-F238E27FC236}">
                <a16:creationId xmlns:a16="http://schemas.microsoft.com/office/drawing/2014/main" id="{40F152A6-707D-B591-27E8-7313A67F961B}"/>
              </a:ext>
            </a:extLst>
          </p:cNvPr>
          <p:cNvSpPr txBox="1"/>
          <p:nvPr/>
        </p:nvSpPr>
        <p:spPr>
          <a:xfrm>
            <a:off x="10236261" y="4057300"/>
            <a:ext cx="1499172" cy="415498"/>
          </a:xfrm>
          <a:prstGeom prst="rect">
            <a:avLst/>
          </a:prstGeom>
          <a:solidFill>
            <a:srgbClr val="F0FAFB"/>
          </a:solidFill>
        </p:spPr>
        <p:txBody>
          <a:bodyPr wrap="square">
            <a:spAutoFit/>
          </a:bodyPr>
          <a:lstStyle/>
          <a:p>
            <a:r>
              <a:rPr lang="en-GB" sz="1050" noProof="0" dirty="0">
                <a:solidFill>
                  <a:schemeClr val="tx1">
                    <a:lumMod val="75000"/>
                    <a:lumOff val="25000"/>
                  </a:schemeClr>
                </a:solidFill>
                <a:effectLst/>
                <a:latin typeface="Univers" panose="020B0503020202020204" pitchFamily="34" charset="0"/>
              </a:rPr>
              <a:t>Neoadjuvant chemotherapy</a:t>
            </a:r>
            <a:endParaRPr lang="en-GB" sz="1100" noProof="0" dirty="0">
              <a:solidFill>
                <a:schemeClr val="tx1">
                  <a:lumMod val="75000"/>
                  <a:lumOff val="25000"/>
                </a:schemeClr>
              </a:solidFill>
              <a:effectLst/>
              <a:latin typeface="Univers" panose="020B0503020202020204" pitchFamily="34" charset="0"/>
            </a:endParaRPr>
          </a:p>
        </p:txBody>
      </p:sp>
      <p:pic>
        <p:nvPicPr>
          <p:cNvPr id="21" name="Picture 20" descr="A screenshot of a cell phone&#10;&#10;Description automatically generated with low confidence">
            <a:extLst>
              <a:ext uri="{FF2B5EF4-FFF2-40B4-BE49-F238E27FC236}">
                <a16:creationId xmlns:a16="http://schemas.microsoft.com/office/drawing/2014/main" id="{4061F227-6DFE-A77D-2BEF-153466EEDBA2}"/>
              </a:ext>
            </a:extLst>
          </p:cNvPr>
          <p:cNvPicPr>
            <a:picLocks noChangeAspect="1"/>
          </p:cNvPicPr>
          <p:nvPr/>
        </p:nvPicPr>
        <p:blipFill rotWithShape="1">
          <a:blip r:embed="rId11">
            <a:extLst>
              <a:ext uri="{28A0092B-C50C-407E-A947-70E740481C1C}">
                <a14:useLocalDpi xmlns:a14="http://schemas.microsoft.com/office/drawing/2010/main" val="0"/>
              </a:ext>
            </a:extLst>
          </a:blip>
          <a:srcRect t="20845" b="12731"/>
          <a:stretch/>
        </p:blipFill>
        <p:spPr>
          <a:xfrm>
            <a:off x="-878976" y="1429527"/>
            <a:ext cx="12190815" cy="4555348"/>
          </a:xfrm>
          <a:prstGeom prst="rect">
            <a:avLst/>
          </a:prstGeom>
        </p:spPr>
      </p:pic>
      <p:sp>
        <p:nvSpPr>
          <p:cNvPr id="3" name="TextBox 2">
            <a:extLst>
              <a:ext uri="{FF2B5EF4-FFF2-40B4-BE49-F238E27FC236}">
                <a16:creationId xmlns:a16="http://schemas.microsoft.com/office/drawing/2014/main" id="{61E67D32-5838-EBAD-D442-F0CB1D0FF434}"/>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12"/>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915098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FFE49DD-A501-4D50-826C-F277349C56B5}"/>
              </a:ext>
            </a:extLst>
          </p:cNvPr>
          <p:cNvGrpSpPr/>
          <p:nvPr/>
        </p:nvGrpSpPr>
        <p:grpSpPr>
          <a:xfrm>
            <a:off x="11314871" y="6087887"/>
            <a:ext cx="656605" cy="656603"/>
            <a:chOff x="8680178" y="917741"/>
            <a:chExt cx="352645" cy="350678"/>
          </a:xfrm>
        </p:grpSpPr>
        <p:sp>
          <p:nvSpPr>
            <p:cNvPr id="11" name="Oval 10">
              <a:extLst>
                <a:ext uri="{FF2B5EF4-FFF2-40B4-BE49-F238E27FC236}">
                  <a16:creationId xmlns:a16="http://schemas.microsoft.com/office/drawing/2014/main" id="{3C34B333-B866-40BC-B6A2-7E751371E94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12" name="Graphic 11" descr="Home">
              <a:hlinkClick r:id="rId3" action="ppaction://hlinksldjump"/>
              <a:extLst>
                <a:ext uri="{FF2B5EF4-FFF2-40B4-BE49-F238E27FC236}">
                  <a16:creationId xmlns:a16="http://schemas.microsoft.com/office/drawing/2014/main" id="{BD6D889A-E6F3-4D29-AC8D-0B70962E1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grpSp>
        <p:nvGrpSpPr>
          <p:cNvPr id="2" name="Group 1">
            <a:extLst>
              <a:ext uri="{FF2B5EF4-FFF2-40B4-BE49-F238E27FC236}">
                <a16:creationId xmlns:a16="http://schemas.microsoft.com/office/drawing/2014/main" id="{51B77CA2-D7CC-12C7-0B89-3EC0731143E7}"/>
              </a:ext>
            </a:extLst>
          </p:cNvPr>
          <p:cNvGrpSpPr/>
          <p:nvPr/>
        </p:nvGrpSpPr>
        <p:grpSpPr>
          <a:xfrm>
            <a:off x="849302" y="1620257"/>
            <a:ext cx="5369200" cy="395440"/>
            <a:chOff x="849302" y="1620257"/>
            <a:chExt cx="5369200" cy="395440"/>
          </a:xfrm>
        </p:grpSpPr>
        <p:pic>
          <p:nvPicPr>
            <p:cNvPr id="13" name="Graphic 12">
              <a:extLst>
                <a:ext uri="{FF2B5EF4-FFF2-40B4-BE49-F238E27FC236}">
                  <a16:creationId xmlns:a16="http://schemas.microsoft.com/office/drawing/2014/main" id="{51D34308-2DA8-4595-A1C6-7F38F26394F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9302" y="1620257"/>
              <a:ext cx="395440" cy="395440"/>
            </a:xfrm>
            <a:prstGeom prst="rect">
              <a:avLst/>
            </a:prstGeom>
          </p:spPr>
        </p:pic>
        <p:sp>
          <p:nvSpPr>
            <p:cNvPr id="14" name="TextBox 13">
              <a:extLst>
                <a:ext uri="{FF2B5EF4-FFF2-40B4-BE49-F238E27FC236}">
                  <a16:creationId xmlns:a16="http://schemas.microsoft.com/office/drawing/2014/main" id="{4BAC7C44-5D7D-4B60-BC40-5790C6550D0F}"/>
                </a:ext>
              </a:extLst>
            </p:cNvPr>
            <p:cNvSpPr txBox="1"/>
            <p:nvPr/>
          </p:nvSpPr>
          <p:spPr>
            <a:xfrm>
              <a:off x="1226430" y="1688207"/>
              <a:ext cx="4992072" cy="307777"/>
            </a:xfrm>
            <a:prstGeom prst="rect">
              <a:avLst/>
            </a:prstGeom>
            <a:noFill/>
          </p:spPr>
          <p:txBody>
            <a:bodyPr wrap="none" rtlCol="0">
              <a:spAutoFit/>
            </a:bodyPr>
            <a:lstStyle/>
            <a:p>
              <a:pPr algn="ctr"/>
              <a:r>
                <a:rPr lang="en-GB" sz="1400" noProof="0" dirty="0">
                  <a:solidFill>
                    <a:schemeClr val="bg1"/>
                  </a:solidFill>
                  <a:latin typeface="Univers" panose="020B0503020202020204" pitchFamily="34" charset="0"/>
                  <a:cs typeface="Arial" panose="020B0604020202020204" pitchFamily="34" charset="0"/>
                </a:rPr>
                <a:t>Click the links below to navigate to the section of interest</a:t>
              </a:r>
            </a:p>
          </p:txBody>
        </p:sp>
      </p:grpSp>
      <p:sp>
        <p:nvSpPr>
          <p:cNvPr id="15" name="Text Placeholder 7">
            <a:extLst>
              <a:ext uri="{FF2B5EF4-FFF2-40B4-BE49-F238E27FC236}">
                <a16:creationId xmlns:a16="http://schemas.microsoft.com/office/drawing/2014/main" id="{4F4B3F02-9FC2-44E6-83EE-3307109D3DE6}"/>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800" noProof="0" dirty="0">
              <a:solidFill>
                <a:schemeClr val="bg1"/>
              </a:solidFill>
              <a:latin typeface="Univers" panose="020B0503020202020204" pitchFamily="34" charset="0"/>
            </a:endParaRPr>
          </a:p>
        </p:txBody>
      </p:sp>
      <p:sp>
        <p:nvSpPr>
          <p:cNvPr id="30" name="Rectangle: Single Corner Snipped 29">
            <a:hlinkClick r:id="rId6" action="ppaction://hlinksldjump"/>
            <a:extLst>
              <a:ext uri="{FF2B5EF4-FFF2-40B4-BE49-F238E27FC236}">
                <a16:creationId xmlns:a16="http://schemas.microsoft.com/office/drawing/2014/main" id="{092FF6AE-8F66-056D-C769-37B1634D3454}"/>
              </a:ext>
            </a:extLst>
          </p:cNvPr>
          <p:cNvSpPr/>
          <p:nvPr/>
        </p:nvSpPr>
        <p:spPr>
          <a:xfrm>
            <a:off x="1047600"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Study design</a:t>
            </a:r>
          </a:p>
        </p:txBody>
      </p:sp>
      <p:sp>
        <p:nvSpPr>
          <p:cNvPr id="31" name="Rectangle: Single Corner Snipped 30">
            <a:hlinkClick r:id="rId7" action="ppaction://hlinksldjump"/>
            <a:extLst>
              <a:ext uri="{FF2B5EF4-FFF2-40B4-BE49-F238E27FC236}">
                <a16:creationId xmlns:a16="http://schemas.microsoft.com/office/drawing/2014/main" id="{987B2226-7500-0564-6717-B7B73DA8CA23}"/>
              </a:ext>
            </a:extLst>
          </p:cNvPr>
          <p:cNvSpPr/>
          <p:nvPr/>
        </p:nvSpPr>
        <p:spPr>
          <a:xfrm>
            <a:off x="2967664"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Primary endpoints</a:t>
            </a:r>
          </a:p>
        </p:txBody>
      </p:sp>
      <p:sp>
        <p:nvSpPr>
          <p:cNvPr id="32" name="Rectangle: Single Corner Snipped 31">
            <a:hlinkClick r:id="rId8" action="ppaction://hlinksldjump"/>
            <a:extLst>
              <a:ext uri="{FF2B5EF4-FFF2-40B4-BE49-F238E27FC236}">
                <a16:creationId xmlns:a16="http://schemas.microsoft.com/office/drawing/2014/main" id="{313FA845-0C30-6A5D-3752-F77DD94B5D8B}"/>
              </a:ext>
            </a:extLst>
          </p:cNvPr>
          <p:cNvSpPr/>
          <p:nvPr/>
        </p:nvSpPr>
        <p:spPr>
          <a:xfrm>
            <a:off x="4892400"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Key patient characteristics</a:t>
            </a:r>
          </a:p>
        </p:txBody>
      </p:sp>
      <p:sp>
        <p:nvSpPr>
          <p:cNvPr id="34" name="Rectangle: Single Corner Snipped 33">
            <a:hlinkClick r:id="rId9" action="ppaction://hlinksldjump"/>
            <a:extLst>
              <a:ext uri="{FF2B5EF4-FFF2-40B4-BE49-F238E27FC236}">
                <a16:creationId xmlns:a16="http://schemas.microsoft.com/office/drawing/2014/main" id="{F07A9B71-88C8-A775-9F7D-1FB5929C51FB}"/>
              </a:ext>
            </a:extLst>
          </p:cNvPr>
          <p:cNvSpPr/>
          <p:nvPr/>
        </p:nvSpPr>
        <p:spPr>
          <a:xfrm>
            <a:off x="6807793" y="2206800"/>
            <a:ext cx="1779213" cy="864000"/>
          </a:xfrm>
          <a:prstGeom prst="snip1Rect">
            <a:avLst/>
          </a:prstGeom>
          <a:solidFill>
            <a:schemeClr val="bg1"/>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defTabSz="685800">
              <a:defRPr/>
            </a:pPr>
            <a:r>
              <a:rPr lang="en-GB" sz="1100" b="1" noProof="0" dirty="0">
                <a:solidFill>
                  <a:schemeClr val="tx1"/>
                </a:solidFill>
                <a:latin typeface="Univers" panose="020B0503020202020204" pitchFamily="34" charset="0"/>
              </a:rPr>
              <a:t>Patient baseline characteristics</a:t>
            </a:r>
          </a:p>
        </p:txBody>
      </p:sp>
      <p:sp>
        <p:nvSpPr>
          <p:cNvPr id="9" name="Title 1">
            <a:extLst>
              <a:ext uri="{FF2B5EF4-FFF2-40B4-BE49-F238E27FC236}">
                <a16:creationId xmlns:a16="http://schemas.microsoft.com/office/drawing/2014/main" id="{027E9354-C72D-6CA1-9FD2-4F7EDF79CE13}"/>
              </a:ext>
            </a:extLst>
          </p:cNvPr>
          <p:cNvSpPr txBox="1">
            <a:spLocks/>
          </p:cNvSpPr>
          <p:nvPr/>
        </p:nvSpPr>
        <p:spPr>
          <a:xfrm>
            <a:off x="838200" y="223809"/>
            <a:ext cx="9298822" cy="1390837"/>
          </a:xfrm>
          <a:prstGeom prst="rect">
            <a:avLst/>
          </a:prstGeom>
        </p:spPr>
        <p:txBody>
          <a:bodyPr vert="horz" lIns="91440" tIns="45720" rIns="91440" bIns="45720" rtlCol="0" anchor="b">
            <a:noAutofit/>
          </a:bodyPr>
          <a:lstStyle>
            <a:lvl1pPr algn="l" defTabSz="914400" rtl="0" eaLnBrk="1" latinLnBrk="0" hangingPunct="1">
              <a:lnSpc>
                <a:spcPct val="78000"/>
              </a:lnSpc>
              <a:spcBef>
                <a:spcPct val="0"/>
              </a:spcBef>
              <a:buNone/>
              <a:defRPr sz="4200" kern="1200" cap="all" spc="130">
                <a:solidFill>
                  <a:srgbClr val="FFFFFF"/>
                </a:solidFill>
                <a:latin typeface="+mj-lt"/>
                <a:ea typeface="+mj-ea"/>
                <a:cs typeface="+mj-cs"/>
              </a:defRPr>
            </a:lvl1pPr>
          </a:lstStyle>
          <a:p>
            <a:r>
              <a:rPr lang="en-GB" sz="3600" cap="none" noProof="0" dirty="0">
                <a:latin typeface="Univers" panose="020B0503020202020204" pitchFamily="34" charset="0"/>
              </a:rPr>
              <a:t>KEYNOTE-522: Study overview</a:t>
            </a:r>
          </a:p>
        </p:txBody>
      </p:sp>
      <p:sp>
        <p:nvSpPr>
          <p:cNvPr id="3" name="TextBox 2">
            <a:extLst>
              <a:ext uri="{FF2B5EF4-FFF2-40B4-BE49-F238E27FC236}">
                <a16:creationId xmlns:a16="http://schemas.microsoft.com/office/drawing/2014/main" id="{B5C02C7A-0A1B-3CE9-BC5A-8B563B63498F}"/>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solidFill>
                  <a:schemeClr val="bg1"/>
                </a:solidFill>
                <a:latin typeface="Univers" panose="020B0503020202020204" pitchFamily="34" charset="0"/>
                <a:hlinkClick r:id="rId10">
                  <a:extLst>
                    <a:ext uri="{A12FA001-AC4F-418D-AE19-62706E023703}">
                      <ahyp:hlinkClr xmlns:ahyp="http://schemas.microsoft.com/office/drawing/2018/hyperlinkcolor" val="tx"/>
                    </a:ext>
                  </a:extLst>
                </a:hlinkClick>
              </a:rPr>
              <a:t>UK Prescribing Information</a:t>
            </a:r>
            <a:endParaRPr lang="en-GB" sz="1000" b="1" noProof="0" dirty="0">
              <a:solidFill>
                <a:schemeClr val="bg1"/>
              </a:solidFill>
              <a:latin typeface="Univers" panose="020B0503020202020204" pitchFamily="34" charset="0"/>
            </a:endParaRPr>
          </a:p>
        </p:txBody>
      </p:sp>
    </p:spTree>
    <p:extLst>
      <p:ext uri="{BB962C8B-B14F-4D97-AF65-F5344CB8AC3E}">
        <p14:creationId xmlns:p14="http://schemas.microsoft.com/office/powerpoint/2010/main" val="78215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7">
            <a:extLst>
              <a:ext uri="{FF2B5EF4-FFF2-40B4-BE49-F238E27FC236}">
                <a16:creationId xmlns:a16="http://schemas.microsoft.com/office/drawing/2014/main" id="{590CC943-9C87-458C-9CFD-E9B15426D6F1}"/>
              </a:ext>
            </a:extLst>
          </p:cNvPr>
          <p:cNvSpPr txBox="1">
            <a:spLocks/>
          </p:cNvSpPr>
          <p:nvPr/>
        </p:nvSpPr>
        <p:spPr>
          <a:xfrm>
            <a:off x="78883" y="6011985"/>
            <a:ext cx="11078428" cy="795411"/>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800" b="1" noProof="0" dirty="0">
                <a:latin typeface="Univers" panose="020B0503020202020204" pitchFamily="34" charset="0"/>
              </a:rPr>
              <a:t>AEs were assessed during each phase of the study, as well as the study as a whole.</a:t>
            </a:r>
            <a:br>
              <a:rPr lang="en-GB" sz="800" b="1" baseline="30000" noProof="0" dirty="0">
                <a:latin typeface="Univers" panose="020B0503020202020204" pitchFamily="34" charset="0"/>
              </a:rPr>
            </a:br>
            <a:r>
              <a:rPr lang="en-GB" sz="800" b="1" baseline="30000" noProof="0" dirty="0">
                <a:latin typeface="Univers" panose="020B0503020202020204" pitchFamily="34" charset="0"/>
              </a:rPr>
              <a:t>a</a:t>
            </a:r>
            <a:r>
              <a:rPr lang="en-GB" sz="800" b="1" noProof="0" dirty="0">
                <a:latin typeface="Univers" panose="020B0503020202020204" pitchFamily="34" charset="0"/>
              </a:rPr>
              <a:t>Blinded assessment performed by local pathologist</a:t>
            </a:r>
            <a:r>
              <a:rPr lang="en-GB" sz="800" b="1" noProof="0" dirty="0">
                <a:solidFill>
                  <a:schemeClr val="tx1"/>
                </a:solidFill>
                <a:latin typeface="Univers" panose="020B0503020202020204" pitchFamily="34" charset="0"/>
              </a:rPr>
              <a:t>; </a:t>
            </a:r>
            <a:r>
              <a:rPr lang="en-GB" sz="800" b="1" baseline="30000" noProof="0" dirty="0">
                <a:solidFill>
                  <a:schemeClr val="tx1"/>
                </a:solidFill>
                <a:latin typeface="Univers" panose="020B0503020202020204" pitchFamily="34" charset="0"/>
              </a:rPr>
              <a:t>b</a:t>
            </a:r>
            <a:r>
              <a:rPr lang="en-GB" sz="800" b="1" noProof="0" dirty="0">
                <a:latin typeface="Univers" panose="020B0503020202020204" pitchFamily="34" charset="0"/>
              </a:rPr>
              <a:t>Must consist of at least two separate tumour cores from the primary tumour; </a:t>
            </a:r>
            <a:r>
              <a:rPr lang="en-GB" sz="800" b="1" baseline="30000" noProof="0" dirty="0">
                <a:latin typeface="Univers" panose="020B0503020202020204" pitchFamily="34" charset="0"/>
              </a:rPr>
              <a:t>c</a:t>
            </a:r>
            <a:r>
              <a:rPr lang="en-GB" sz="800" b="1" noProof="0" dirty="0">
                <a:latin typeface="Univers" panose="020B0503020202020204" pitchFamily="34" charset="0"/>
              </a:rPr>
              <a:t>Carboplatin dose was AUC 5 Q3W or AUC 1.5 QW; </a:t>
            </a:r>
            <a:br>
              <a:rPr lang="en-GB" sz="800" b="1" noProof="0" dirty="0">
                <a:latin typeface="Univers" panose="020B0503020202020204" pitchFamily="34" charset="0"/>
              </a:rPr>
            </a:br>
            <a:r>
              <a:rPr lang="en-GB" sz="800" b="1" baseline="30000" noProof="0" dirty="0">
                <a:latin typeface="Univers" panose="020B0503020202020204" pitchFamily="34" charset="0"/>
              </a:rPr>
              <a:t>d</a:t>
            </a:r>
            <a:r>
              <a:rPr lang="en-GB" sz="800" b="1" noProof="0" dirty="0">
                <a:latin typeface="Univers" panose="020B0503020202020204" pitchFamily="34" charset="0"/>
              </a:rPr>
              <a:t>Paclitaxel dose was 80 mg/m</a:t>
            </a:r>
            <a:r>
              <a:rPr lang="en-GB" sz="800" b="1" baseline="30000" noProof="0" dirty="0">
                <a:latin typeface="Univers" panose="020B0503020202020204" pitchFamily="34" charset="0"/>
              </a:rPr>
              <a:t>2</a:t>
            </a:r>
            <a:r>
              <a:rPr lang="en-GB" sz="800" b="1" noProof="0" dirty="0">
                <a:latin typeface="Univers" panose="020B0503020202020204" pitchFamily="34" charset="0"/>
              </a:rPr>
              <a:t> QW; </a:t>
            </a:r>
            <a:r>
              <a:rPr lang="en-GB" sz="800" b="1" baseline="30000" noProof="0" dirty="0">
                <a:latin typeface="Univers" panose="020B0503020202020204" pitchFamily="34" charset="0"/>
              </a:rPr>
              <a:t>e</a:t>
            </a:r>
            <a:r>
              <a:rPr lang="en-GB" sz="800" b="1" noProof="0" dirty="0">
                <a:latin typeface="Univers" panose="020B0503020202020204" pitchFamily="34" charset="0"/>
              </a:rPr>
              <a:t>Doxorubicin dose was 60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 </a:t>
            </a:r>
            <a:r>
              <a:rPr lang="en-GB" sz="800" b="1" baseline="30000" noProof="0" dirty="0">
                <a:latin typeface="Univers" panose="020B0503020202020204" pitchFamily="34" charset="0"/>
              </a:rPr>
              <a:t>f</a:t>
            </a:r>
            <a:r>
              <a:rPr lang="en-GB" sz="800" b="1" noProof="0" dirty="0">
                <a:latin typeface="Univers" panose="020B0503020202020204" pitchFamily="34" charset="0"/>
              </a:rPr>
              <a:t>Epirubicin dose was 90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 </a:t>
            </a:r>
            <a:r>
              <a:rPr lang="en-GB" sz="800" b="1" baseline="30000" noProof="0" dirty="0">
                <a:latin typeface="Univers" panose="020B0503020202020204" pitchFamily="34" charset="0"/>
              </a:rPr>
              <a:t>g</a:t>
            </a:r>
            <a:r>
              <a:rPr lang="en-GB" sz="800" b="1" noProof="0" dirty="0">
                <a:latin typeface="Univers" panose="020B0503020202020204" pitchFamily="34" charset="0"/>
              </a:rPr>
              <a:t>Cyclophosphamide dose was 600 mg/m</a:t>
            </a:r>
            <a:r>
              <a:rPr lang="en-GB" sz="800" b="1" baseline="30000" noProof="0" dirty="0">
                <a:latin typeface="Univers" panose="020B0503020202020204" pitchFamily="34" charset="0"/>
              </a:rPr>
              <a:t>2</a:t>
            </a:r>
            <a:r>
              <a:rPr lang="en-GB" sz="800" b="1" noProof="0" dirty="0">
                <a:latin typeface="Univers" panose="020B0503020202020204" pitchFamily="34" charset="0"/>
              </a:rPr>
              <a:t> Q3W.</a:t>
            </a:r>
            <a:br>
              <a:rPr lang="en-GB" sz="800" noProof="0" dirty="0">
                <a:latin typeface="Univers" panose="020B0503020202020204" pitchFamily="34" charset="0"/>
              </a:rPr>
            </a:br>
            <a:r>
              <a:rPr lang="en-GB" sz="800" noProof="0" dirty="0">
                <a:latin typeface="Univers" panose="020B0503020202020204" pitchFamily="34" charset="0"/>
              </a:rPr>
              <a:t>AE, adverse event; AUC, area under the curve; ECOG PS, Eastern Cooperative Oncology Group performance status; EFS, event-free survival; pCR, pathologic complete response; </a:t>
            </a:r>
            <a:br>
              <a:rPr lang="en-GB" sz="800" noProof="0" dirty="0">
                <a:latin typeface="Univers" panose="020B0503020202020204" pitchFamily="34" charset="0"/>
              </a:rPr>
            </a:br>
            <a:r>
              <a:rPr lang="en-GB" sz="800" noProof="0" dirty="0">
                <a:latin typeface="Univers" panose="020B0503020202020204" pitchFamily="34" charset="0"/>
              </a:rPr>
              <a:t>PD-L1, programmed death ligand-1; Q3W, every 3 weeks; QW, once a week; R, randomisation; TNBC, triple-negative breast cancer.</a:t>
            </a:r>
          </a:p>
          <a:p>
            <a:pPr marL="0" indent="0">
              <a:spcBef>
                <a:spcPts val="0"/>
              </a:spcBef>
              <a:buNone/>
            </a:pPr>
            <a:r>
              <a:rPr lang="en-GB" sz="800" noProof="0" dirty="0">
                <a:latin typeface="Univers" panose="020B0503020202020204" pitchFamily="34" charset="0"/>
              </a:rPr>
              <a:t>1. Schmid P et al</a:t>
            </a:r>
            <a:r>
              <a:rPr lang="en-GB" sz="800" i="1" noProof="0" dirty="0">
                <a:latin typeface="Univers" panose="020B0503020202020204" pitchFamily="34" charset="0"/>
              </a:rPr>
              <a:t>. N Engl J Med </a:t>
            </a:r>
            <a:r>
              <a:rPr lang="en-GB" sz="800" noProof="0" dirty="0">
                <a:latin typeface="Univers" panose="020B0503020202020204" pitchFamily="34" charset="0"/>
              </a:rPr>
              <a:t>2020;382:810–821 (plus supplementary appendix); 2. Schmid P et al. </a:t>
            </a:r>
            <a:r>
              <a:rPr lang="en-GB" sz="800" i="1" noProof="0" dirty="0">
                <a:latin typeface="Univers" panose="020B0503020202020204" pitchFamily="34" charset="0"/>
              </a:rPr>
              <a:t>N Engl J Med </a:t>
            </a:r>
            <a:r>
              <a:rPr lang="en-GB" sz="800" noProof="0" dirty="0">
                <a:latin typeface="Univers" panose="020B0503020202020204" pitchFamily="34" charset="0"/>
              </a:rPr>
              <a:t>2022;386:556–567 (plus supplementary appendix).</a:t>
            </a:r>
          </a:p>
        </p:txBody>
      </p:sp>
      <p:grpSp>
        <p:nvGrpSpPr>
          <p:cNvPr id="6" name="Group 5">
            <a:extLst>
              <a:ext uri="{FF2B5EF4-FFF2-40B4-BE49-F238E27FC236}">
                <a16:creationId xmlns:a16="http://schemas.microsoft.com/office/drawing/2014/main" id="{1FFC0CBC-00A7-4C28-BE79-1C0F97399EA6}"/>
              </a:ext>
            </a:extLst>
          </p:cNvPr>
          <p:cNvGrpSpPr/>
          <p:nvPr/>
        </p:nvGrpSpPr>
        <p:grpSpPr>
          <a:xfrm>
            <a:off x="11314871" y="6087887"/>
            <a:ext cx="656605" cy="656603"/>
            <a:chOff x="8680178" y="917741"/>
            <a:chExt cx="352645" cy="350678"/>
          </a:xfrm>
        </p:grpSpPr>
        <p:sp>
          <p:nvSpPr>
            <p:cNvPr id="7" name="Oval 6">
              <a:extLst>
                <a:ext uri="{FF2B5EF4-FFF2-40B4-BE49-F238E27FC236}">
                  <a16:creationId xmlns:a16="http://schemas.microsoft.com/office/drawing/2014/main" id="{AFE134D8-EC57-4DCB-8AB9-40C196232FFD}"/>
                </a:ext>
              </a:extLst>
            </p:cNvPr>
            <p:cNvSpPr/>
            <p:nvPr/>
          </p:nvSpPr>
          <p:spPr>
            <a:xfrm flipH="1">
              <a:off x="8680178" y="917741"/>
              <a:ext cx="352645" cy="350678"/>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noProof="0" dirty="0"/>
            </a:p>
          </p:txBody>
        </p:sp>
        <p:pic>
          <p:nvPicPr>
            <p:cNvPr id="8" name="Graphic 7" descr="Home">
              <a:hlinkClick r:id="rId3" action="ppaction://hlinksldjump"/>
              <a:extLst>
                <a:ext uri="{FF2B5EF4-FFF2-40B4-BE49-F238E27FC236}">
                  <a16:creationId xmlns:a16="http://schemas.microsoft.com/office/drawing/2014/main" id="{05649F23-CA93-4B8B-8896-8D6C6214E4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1147" y="943594"/>
              <a:ext cx="270664" cy="270664"/>
            </a:xfrm>
            <a:prstGeom prst="rect">
              <a:avLst/>
            </a:prstGeom>
          </p:spPr>
        </p:pic>
      </p:grpSp>
      <p:sp>
        <p:nvSpPr>
          <p:cNvPr id="9" name="Title 5">
            <a:extLst>
              <a:ext uri="{FF2B5EF4-FFF2-40B4-BE49-F238E27FC236}">
                <a16:creationId xmlns:a16="http://schemas.microsoft.com/office/drawing/2014/main" id="{DDCB704B-3018-437C-B048-19B12C3D3D8B}"/>
              </a:ext>
            </a:extLst>
          </p:cNvPr>
          <p:cNvSpPr txBox="1">
            <a:spLocks/>
          </p:cNvSpPr>
          <p:nvPr/>
        </p:nvSpPr>
        <p:spPr>
          <a:xfrm>
            <a:off x="281734" y="255451"/>
            <a:ext cx="11713750" cy="6950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800" noProof="0" dirty="0">
                <a:solidFill>
                  <a:schemeClr val="bg1"/>
                </a:solidFill>
                <a:latin typeface="Univers" panose="020B0503020202020204" pitchFamily="34" charset="0"/>
              </a:rPr>
              <a:t>KEYNOTE-522: Study design</a:t>
            </a:r>
            <a:r>
              <a:rPr lang="en-GB" sz="2800" baseline="30000" noProof="0" dirty="0">
                <a:solidFill>
                  <a:schemeClr val="bg1"/>
                </a:solidFill>
                <a:latin typeface="Univers" panose="020B0503020202020204" pitchFamily="34" charset="0"/>
              </a:rPr>
              <a:t>1,2</a:t>
            </a:r>
          </a:p>
        </p:txBody>
      </p:sp>
      <p:sp>
        <p:nvSpPr>
          <p:cNvPr id="3" name="TextBox 2">
            <a:extLst>
              <a:ext uri="{FF2B5EF4-FFF2-40B4-BE49-F238E27FC236}">
                <a16:creationId xmlns:a16="http://schemas.microsoft.com/office/drawing/2014/main" id="{A5496551-4BA0-EBC3-FB67-CF672C8BF282}"/>
              </a:ext>
            </a:extLst>
          </p:cNvPr>
          <p:cNvSpPr txBox="1"/>
          <p:nvPr/>
        </p:nvSpPr>
        <p:spPr>
          <a:xfrm>
            <a:off x="7848399" y="5796541"/>
            <a:ext cx="3889233" cy="215444"/>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wrap="square">
            <a:noAutofit/>
          </a:bodyPr>
          <a:lstStyle/>
          <a:p>
            <a:pPr algn="r"/>
            <a:r>
              <a:rPr lang="en-GB" sz="800" noProof="0" dirty="0">
                <a:latin typeface="Univers" panose="020B0503020202020204" pitchFamily="34" charset="0"/>
              </a:rPr>
              <a:t>Adapted from Schmid P et al.</a:t>
            </a:r>
            <a:r>
              <a:rPr lang="en-GB" sz="800" i="1" noProof="0" dirty="0">
                <a:latin typeface="Univers" panose="020B0503020202020204" pitchFamily="34" charset="0"/>
              </a:rPr>
              <a:t> </a:t>
            </a:r>
            <a:r>
              <a:rPr lang="en-GB" sz="800" noProof="0" dirty="0">
                <a:latin typeface="Univers" panose="020B0503020202020204" pitchFamily="34" charset="0"/>
              </a:rPr>
              <a:t>2020 and Schmid P et al. 2022.</a:t>
            </a:r>
          </a:p>
        </p:txBody>
      </p:sp>
      <p:pic>
        <p:nvPicPr>
          <p:cNvPr id="5" name="Picture 4" descr="Graphical user interface, application&#10;&#10;Description automatically generated">
            <a:extLst>
              <a:ext uri="{FF2B5EF4-FFF2-40B4-BE49-F238E27FC236}">
                <a16:creationId xmlns:a16="http://schemas.microsoft.com/office/drawing/2014/main" id="{F33F164C-C843-A130-AF90-2E32BD5C5B00}"/>
              </a:ext>
            </a:extLst>
          </p:cNvPr>
          <p:cNvPicPr>
            <a:picLocks noChangeAspect="1"/>
          </p:cNvPicPr>
          <p:nvPr/>
        </p:nvPicPr>
        <p:blipFill rotWithShape="1">
          <a:blip r:embed="rId5">
            <a:extLst>
              <a:ext uri="{28A0092B-C50C-407E-A947-70E740481C1C}">
                <a14:useLocalDpi xmlns:a14="http://schemas.microsoft.com/office/drawing/2010/main" val="0"/>
              </a:ext>
            </a:extLst>
          </a:blip>
          <a:srcRect l="2840" t="21601" r="1911" b="17999"/>
          <a:stretch/>
        </p:blipFill>
        <p:spPr>
          <a:xfrm>
            <a:off x="281734" y="1578407"/>
            <a:ext cx="11610489" cy="4142232"/>
          </a:xfrm>
          <a:prstGeom prst="rect">
            <a:avLst/>
          </a:prstGeom>
        </p:spPr>
      </p:pic>
      <p:sp>
        <p:nvSpPr>
          <p:cNvPr id="2" name="TextBox 1">
            <a:extLst>
              <a:ext uri="{FF2B5EF4-FFF2-40B4-BE49-F238E27FC236}">
                <a16:creationId xmlns:a16="http://schemas.microsoft.com/office/drawing/2014/main" id="{B136E6BB-B198-D717-745C-B2A6F42436F5}"/>
              </a:ext>
            </a:extLst>
          </p:cNvPr>
          <p:cNvSpPr txBox="1"/>
          <p:nvPr/>
        </p:nvSpPr>
        <p:spPr>
          <a:xfrm>
            <a:off x="7762764" y="6566919"/>
            <a:ext cx="3590248" cy="246221"/>
          </a:xfrm>
          <a:prstGeom prst="rect">
            <a:avLst/>
          </a:prstGeom>
          <a:noFill/>
        </p:spPr>
        <p:txBody>
          <a:bodyPr wrap="square">
            <a:spAutoFit/>
          </a:bodyPr>
          <a:lstStyle/>
          <a:p>
            <a:pPr algn="r"/>
            <a:r>
              <a:rPr lang="en-GB" sz="1000" b="1" noProof="0" dirty="0">
                <a:latin typeface="Univers" panose="020B0503020202020204" pitchFamily="34" charset="0"/>
                <a:hlinkClick r:id="rId6"/>
              </a:rPr>
              <a:t>UK Prescribing Information</a:t>
            </a:r>
            <a:endParaRPr lang="en-GB" sz="1000" b="1" noProof="0" dirty="0">
              <a:latin typeface="Univers" panose="020B0503020202020204" pitchFamily="34" charset="0"/>
            </a:endParaRPr>
          </a:p>
        </p:txBody>
      </p:sp>
    </p:spTree>
    <p:extLst>
      <p:ext uri="{BB962C8B-B14F-4D97-AF65-F5344CB8AC3E}">
        <p14:creationId xmlns:p14="http://schemas.microsoft.com/office/powerpoint/2010/main" val="684275901"/>
      </p:ext>
    </p:extLst>
  </p:cSld>
  <p:clrMapOvr>
    <a:masterClrMapping/>
  </p:clrMapOvr>
</p:sld>
</file>

<file path=ppt/theme/theme1.xml><?xml version="1.0" encoding="utf-8"?>
<a:theme xmlns:a="http://schemas.openxmlformats.org/drawingml/2006/main" name="Office Theme">
  <a:themeElements>
    <a:clrScheme name="Custom 57">
      <a:dk1>
        <a:srgbClr val="000000"/>
      </a:dk1>
      <a:lt1>
        <a:srgbClr val="FFFFFF"/>
      </a:lt1>
      <a:dk2>
        <a:srgbClr val="44546A"/>
      </a:dk2>
      <a:lt2>
        <a:srgbClr val="E7E6E6"/>
      </a:lt2>
      <a:accent1>
        <a:srgbClr val="3EA298"/>
      </a:accent1>
      <a:accent2>
        <a:srgbClr val="DBEDEA"/>
      </a:accent2>
      <a:accent3>
        <a:srgbClr val="A5A5A5"/>
      </a:accent3>
      <a:accent4>
        <a:srgbClr val="364149"/>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a:spPr>
      <a:bodyPr wrap="square">
        <a:noAutofit/>
      </a:bodyPr>
      <a:lstStyle>
        <a:defPPr algn="ctr">
          <a:defRPr sz="800" dirty="0">
            <a:latin typeface="Univers" panose="020B0503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2.xml><?xml version="1.0" encoding="utf-8"?>
<p:properties xmlns:p="http://schemas.microsoft.com/office/2006/metadata/properties" xmlns:xsi="http://www.w3.org/2001/XMLSchema-instance" xmlns:pc="http://schemas.microsoft.com/office/infopath/2007/PartnerControls">
  <documentManagement>
    <TaxCatchAll xmlns="243998d7-4750-4fd4-980c-f7605d3fe7ab" xsi:nil="true"/>
    <lcf76f155ced4ddcb4097134ff3c332f xmlns="bdafaa6d-b3dc-4a94-9bdc-f0a91c5cafac">
      <Terms xmlns="http://schemas.microsoft.com/office/infopath/2007/PartnerControls"/>
    </lcf76f155ced4ddcb4097134ff3c332f>
    <SharedWithUsers xmlns="243998d7-4750-4fd4-980c-f7605d3fe7ab">
      <UserInfo>
        <DisplayName>OH Editorial Services UK</DisplayName>
        <AccountId>458</AccountId>
        <AccountType/>
      </UserInfo>
      <UserInfo>
        <DisplayName>OHC ES Members</DisplayName>
        <AccountId>446</AccountId>
        <AccountType/>
      </UserInfo>
    </SharedWithUsers>
    <Comments xmlns="bdafaa6d-b3dc-4a94-9bdc-f0a91c5cafa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646B938AE07648933D1111056B6548" ma:contentTypeVersion="18" ma:contentTypeDescription="Create a new document." ma:contentTypeScope="" ma:versionID="ec9d4e93afd9739b977f31d8cf3c15a5">
  <xsd:schema xmlns:xsd="http://www.w3.org/2001/XMLSchema" xmlns:xs="http://www.w3.org/2001/XMLSchema" xmlns:p="http://schemas.microsoft.com/office/2006/metadata/properties" xmlns:ns2="bdafaa6d-b3dc-4a94-9bdc-f0a91c5cafac" xmlns:ns3="243998d7-4750-4fd4-980c-f7605d3fe7ab" targetNamespace="http://schemas.microsoft.com/office/2006/metadata/properties" ma:root="true" ma:fieldsID="284668d2e16c750a19fe1b4855a1c859" ns2:_="" ns3:_="">
    <xsd:import namespace="bdafaa6d-b3dc-4a94-9bdc-f0a91c5cafac"/>
    <xsd:import namespace="243998d7-4750-4fd4-980c-f7605d3fe7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Comment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afaa6d-b3dc-4a94-9bdc-f0a91c5caf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1526444-8973-4013-83c9-3a3ac601260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Comments" ma:index="23" nillable="true" ma:displayName="Comments" ma:format="Dropdown" ma:internalName="Comments">
      <xsd:simpleType>
        <xsd:restriction base="dms:Text">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3998d7-4750-4fd4-980c-f7605d3fe7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efb6946-37c8-48b1-bb70-c66f0ccbf4c8}" ma:internalName="TaxCatchAll" ma:showField="CatchAllData" ma:web="243998d7-4750-4fd4-980c-f7605d3fe7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84C7C7-DD45-4B49-84A0-06D1ADFE8E43}">
  <ds:schemaRefs>
    <ds:schemaRef ds:uri="http://www.boldonjames.com/2008/01/sie/internal/label"/>
    <ds:schemaRef ds:uri="http://www.w3.org/2001/XMLSchema"/>
  </ds:schemaRefs>
</ds:datastoreItem>
</file>

<file path=customXml/itemProps2.xml><?xml version="1.0" encoding="utf-8"?>
<ds:datastoreItem xmlns:ds="http://schemas.openxmlformats.org/officeDocument/2006/customXml" ds:itemID="{9FDDF539-422A-44A5-8DB8-B856DE900E36}">
  <ds:schemaRefs>
    <ds:schemaRef ds:uri="bdafaa6d-b3dc-4a94-9bdc-f0a91c5cafac"/>
    <ds:schemaRef ds:uri="http://purl.org/dc/term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243998d7-4750-4fd4-980c-f7605d3fe7ab"/>
    <ds:schemaRef ds:uri="http://purl.org/dc/dcmitype/"/>
    <ds:schemaRef ds:uri="http://purl.org/dc/elements/1.1/"/>
  </ds:schemaRefs>
</ds:datastoreItem>
</file>

<file path=customXml/itemProps3.xml><?xml version="1.0" encoding="utf-8"?>
<ds:datastoreItem xmlns:ds="http://schemas.openxmlformats.org/officeDocument/2006/customXml" ds:itemID="{7DD81A8A-0675-4968-91AF-A54714F488C2}">
  <ds:schemaRefs>
    <ds:schemaRef ds:uri="243998d7-4750-4fd4-980c-f7605d3fe7ab"/>
    <ds:schemaRef ds:uri="bdafaa6d-b3dc-4a94-9bdc-f0a91c5cafa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D538DFAC-454D-4E1D-BCBB-C0456A343C02}">
  <ds:schemaRefs>
    <ds:schemaRef ds:uri="http://schemas.microsoft.com/sharepoint/v3/contenttype/forms"/>
  </ds:schemaRefs>
</ds:datastoreItem>
</file>

<file path=docMetadata/LabelInfo.xml><?xml version="1.0" encoding="utf-8"?>
<clbl:labelList xmlns:clbl="http://schemas.microsoft.com/office/2020/mipLabelMetadata">
  <clbl:label id="{80a0d41b-3816-4c83-aa40-c3f27fcb97e7}" enabled="1" method="Standard" siteId="{b98f0765-0764-4153-ac9c-4713ff722c48}" removed="0"/>
</clbl:labelList>
</file>

<file path=docProps/app.xml><?xml version="1.0" encoding="utf-8"?>
<Properties xmlns="http://schemas.openxmlformats.org/officeDocument/2006/extended-properties" xmlns:vt="http://schemas.openxmlformats.org/officeDocument/2006/docPropsVTypes">
  <TotalTime>1973</TotalTime>
  <Words>16129</Words>
  <Application>Microsoft Office PowerPoint</Application>
  <PresentationFormat>Widescreen</PresentationFormat>
  <Paragraphs>1991</Paragraphs>
  <Slides>69</Slides>
  <Notes>69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69</vt:i4>
      </vt:variant>
    </vt:vector>
  </HeadingPairs>
  <TitlesOfParts>
    <vt:vector size="75" baseType="lpstr">
      <vt:lpstr>Arial</vt:lpstr>
      <vt:lpstr>Calibri</vt:lpstr>
      <vt:lpstr>Calibri Light</vt:lpstr>
      <vt:lpstr>GSK Precision Light</vt:lpstr>
      <vt:lpstr>Univers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KEYNOTE-522: Exploratory analysis – EFS in the ITT population at 75-month follow-up</vt:lpstr>
      <vt:lpstr>KEYNOTE-522: Exploratory analysis – EFS in the ITT population at final analysis1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Robinson, Hilary</dc:creator>
  <cp:lastModifiedBy>Mahnane, Rhianna</cp:lastModifiedBy>
  <cp:revision>8</cp:revision>
  <cp:lastPrinted>2022-05-06T16:17:28Z</cp:lastPrinted>
  <dcterms:created xsi:type="dcterms:W3CDTF">2020-11-18T18:04:05Z</dcterms:created>
  <dcterms:modified xsi:type="dcterms:W3CDTF">2026-07-27T15:01:25Z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4b44d718-78b3-43b8-bb18-f799b3380179</vt:lpwstr>
  </property>
  <property fmtid="{D5CDD505-2E9C-101B-9397-08002B2CF9AE}" pid="3" name="bjSaver">
    <vt:lpwstr>AqwgvGPBu/rfznjWuz2sTbS8vFCTqPJu</vt:lpwstr>
  </property>
  <property fmtid="{D5CDD505-2E9C-101B-9397-08002B2CF9AE}" pid="4"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5" name="bjDocumentLabelXML-0">
    <vt:lpwstr>ames.com/2008/01/sie/internal/label"&gt;&lt;element uid="9920fcc9-9f43-4d43-9e3e-b98a219cfd55" value="" /&gt;&lt;/sisl&gt;</vt:lpwstr>
  </property>
  <property fmtid="{D5CDD505-2E9C-101B-9397-08002B2CF9AE}" pid="6" name="bjDocumentSecurityLabel">
    <vt:lpwstr>Not Classified</vt:lpwstr>
  </property>
  <property fmtid="{D5CDD505-2E9C-101B-9397-08002B2CF9AE}" pid="7" name="ContentTypeId">
    <vt:lpwstr>0x01010088646B938AE07648933D1111056B6548</vt:lpwstr>
  </property>
  <property fmtid="{D5CDD505-2E9C-101B-9397-08002B2CF9AE}" pid="8" name="_NewReviewCycle">
    <vt:lpwstr/>
  </property>
  <property fmtid="{D5CDD505-2E9C-101B-9397-08002B2CF9AE}" pid="9" name="MSIP_Label_80a0d41b-3816-4c83-aa40-c3f27fcb97e7_Enabled">
    <vt:lpwstr>true</vt:lpwstr>
  </property>
  <property fmtid="{D5CDD505-2E9C-101B-9397-08002B2CF9AE}" pid="10" name="MSIP_Label_80a0d41b-3816-4c83-aa40-c3f27fcb97e7_SetDate">
    <vt:lpwstr>2020-11-19T16:07:52Z</vt:lpwstr>
  </property>
  <property fmtid="{D5CDD505-2E9C-101B-9397-08002B2CF9AE}" pid="11" name="MSIP_Label_80a0d41b-3816-4c83-aa40-c3f27fcb97e7_Method">
    <vt:lpwstr>Standard</vt:lpwstr>
  </property>
  <property fmtid="{D5CDD505-2E9C-101B-9397-08002B2CF9AE}" pid="12" name="MSIP_Label_80a0d41b-3816-4c83-aa40-c3f27fcb97e7_Name">
    <vt:lpwstr>INC10788229</vt:lpwstr>
  </property>
  <property fmtid="{D5CDD505-2E9C-101B-9397-08002B2CF9AE}" pid="13" name="MSIP_Label_80a0d41b-3816-4c83-aa40-c3f27fcb97e7_SiteId">
    <vt:lpwstr>b98f0765-0764-4153-ac9c-4713ff722c48</vt:lpwstr>
  </property>
  <property fmtid="{D5CDD505-2E9C-101B-9397-08002B2CF9AE}" pid="14" name="MSIP_Label_80a0d41b-3816-4c83-aa40-c3f27fcb97e7_ActionId">
    <vt:lpwstr>2646d7b9-f1be-4d59-8bd6-ccbe9b382922</vt:lpwstr>
  </property>
  <property fmtid="{D5CDD505-2E9C-101B-9397-08002B2CF9AE}" pid="15" name="MSIP_Label_80a0d41b-3816-4c83-aa40-c3f27fcb97e7_ContentBits">
    <vt:lpwstr>0</vt:lpwstr>
  </property>
  <property fmtid="{D5CDD505-2E9C-101B-9397-08002B2CF9AE}" pid="16" name="MSIP_Label_2c56a699-e9bd-437a-8412-901342082749_Enabled">
    <vt:lpwstr>true</vt:lpwstr>
  </property>
  <property fmtid="{D5CDD505-2E9C-101B-9397-08002B2CF9AE}" pid="17" name="MSIP_Label_2c56a699-e9bd-437a-8412-901342082749_SetDate">
    <vt:lpwstr>2022-02-28T16:25:48Z</vt:lpwstr>
  </property>
  <property fmtid="{D5CDD505-2E9C-101B-9397-08002B2CF9AE}" pid="18" name="MSIP_Label_2c56a699-e9bd-437a-8412-901342082749_Method">
    <vt:lpwstr>Privileged</vt:lpwstr>
  </property>
  <property fmtid="{D5CDD505-2E9C-101B-9397-08002B2CF9AE}" pid="19" name="MSIP_Label_2c56a699-e9bd-437a-8412-901342082749_Name">
    <vt:lpwstr>2c56a699-e9bd-437a-8412-901342082749</vt:lpwstr>
  </property>
  <property fmtid="{D5CDD505-2E9C-101B-9397-08002B2CF9AE}" pid="20" name="MSIP_Label_2c56a699-e9bd-437a-8412-901342082749_SiteId">
    <vt:lpwstr>a00de4ec-48a8-43a6-be74-e31274e2060d</vt:lpwstr>
  </property>
  <property fmtid="{D5CDD505-2E9C-101B-9397-08002B2CF9AE}" pid="21" name="MSIP_Label_2c56a699-e9bd-437a-8412-901342082749_ActionId">
    <vt:lpwstr>f9691b1c-f03e-4835-928b-f12a24197de2</vt:lpwstr>
  </property>
  <property fmtid="{D5CDD505-2E9C-101B-9397-08002B2CF9AE}" pid="22" name="MSIP_Label_2c56a699-e9bd-437a-8412-901342082749_ContentBits">
    <vt:lpwstr>1</vt:lpwstr>
  </property>
  <property fmtid="{D5CDD505-2E9C-101B-9397-08002B2CF9AE}" pid="23" name="MerckAIPLabel">
    <vt:lpwstr>Confidential</vt:lpwstr>
  </property>
  <property fmtid="{D5CDD505-2E9C-101B-9397-08002B2CF9AE}" pid="24" name="MerckAIPDataExchange">
    <vt:lpwstr>!MRKMIP@Confidential</vt:lpwstr>
  </property>
  <property fmtid="{D5CDD505-2E9C-101B-9397-08002B2CF9AE}" pid="25" name="Order">
    <vt:r8>100</vt:r8>
  </property>
  <property fmtid="{D5CDD505-2E9C-101B-9397-08002B2CF9AE}" pid="26" name="MediaServiceImageTags">
    <vt:lpwstr/>
  </property>
</Properties>
</file>